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6"/>
  </p:notesMasterIdLst>
  <p:sldIdLst>
    <p:sldId id="256" r:id="rId3"/>
    <p:sldId id="257" r:id="rId4"/>
    <p:sldId id="383" r:id="rId5"/>
    <p:sldId id="389" r:id="rId6"/>
    <p:sldId id="385" r:id="rId7"/>
    <p:sldId id="399" r:id="rId8"/>
    <p:sldId id="587" r:id="rId9"/>
    <p:sldId id="528" r:id="rId10"/>
    <p:sldId id="561" r:id="rId11"/>
    <p:sldId id="595" r:id="rId12"/>
    <p:sldId id="508" r:id="rId13"/>
    <p:sldId id="596" r:id="rId14"/>
    <p:sldId id="592" r:id="rId15"/>
    <p:sldId id="584" r:id="rId16"/>
    <p:sldId id="588" r:id="rId17"/>
    <p:sldId id="589" r:id="rId18"/>
    <p:sldId id="594" r:id="rId19"/>
    <p:sldId id="586" r:id="rId20"/>
    <p:sldId id="419" r:id="rId21"/>
    <p:sldId id="593" r:id="rId22"/>
    <p:sldId id="530" r:id="rId23"/>
    <p:sldId id="591" r:id="rId24"/>
    <p:sldId id="590" r:id="rId25"/>
    <p:sldId id="577" r:id="rId26"/>
    <p:sldId id="537" r:id="rId27"/>
    <p:sldId id="538" r:id="rId28"/>
    <p:sldId id="579" r:id="rId29"/>
    <p:sldId id="539" r:id="rId30"/>
    <p:sldId id="580" r:id="rId31"/>
    <p:sldId id="543" r:id="rId32"/>
    <p:sldId id="542" r:id="rId33"/>
    <p:sldId id="541" r:id="rId34"/>
    <p:sldId id="544" r:id="rId35"/>
    <p:sldId id="535" r:id="rId36"/>
    <p:sldId id="536" r:id="rId37"/>
    <p:sldId id="583" r:id="rId38"/>
    <p:sldId id="638" r:id="rId39"/>
    <p:sldId id="612" r:id="rId40"/>
    <p:sldId id="613" r:id="rId41"/>
    <p:sldId id="616" r:id="rId42"/>
    <p:sldId id="614" r:id="rId43"/>
    <p:sldId id="615" r:id="rId44"/>
    <p:sldId id="617" r:id="rId45"/>
    <p:sldId id="618" r:id="rId46"/>
    <p:sldId id="619" r:id="rId47"/>
    <p:sldId id="620" r:id="rId48"/>
    <p:sldId id="517" r:id="rId49"/>
    <p:sldId id="427" r:id="rId50"/>
    <p:sldId id="556" r:id="rId51"/>
    <p:sldId id="545" r:id="rId52"/>
    <p:sldId id="559" r:id="rId53"/>
    <p:sldId id="623" r:id="rId54"/>
    <p:sldId id="622" r:id="rId55"/>
    <p:sldId id="624" r:id="rId56"/>
    <p:sldId id="621" r:id="rId57"/>
    <p:sldId id="557" r:id="rId58"/>
    <p:sldId id="558" r:id="rId59"/>
    <p:sldId id="560" r:id="rId60"/>
    <p:sldId id="546" r:id="rId61"/>
    <p:sldId id="547" r:id="rId62"/>
    <p:sldId id="548" r:id="rId63"/>
    <p:sldId id="549" r:id="rId64"/>
    <p:sldId id="550" r:id="rId65"/>
    <p:sldId id="625" r:id="rId66"/>
    <p:sldId id="626" r:id="rId67"/>
    <p:sldId id="551" r:id="rId68"/>
    <p:sldId id="552" r:id="rId69"/>
    <p:sldId id="628" r:id="rId70"/>
    <p:sldId id="554" r:id="rId71"/>
    <p:sldId id="445" r:id="rId72"/>
    <p:sldId id="446" r:id="rId73"/>
    <p:sldId id="553" r:id="rId74"/>
    <p:sldId id="497" r:id="rId75"/>
    <p:sldId id="523" r:id="rId76"/>
    <p:sldId id="498" r:id="rId77"/>
    <p:sldId id="631" r:id="rId78"/>
    <p:sldId id="632" r:id="rId79"/>
    <p:sldId id="633" r:id="rId80"/>
    <p:sldId id="630" r:id="rId81"/>
    <p:sldId id="499" r:id="rId82"/>
    <p:sldId id="634" r:id="rId83"/>
    <p:sldId id="635" r:id="rId84"/>
    <p:sldId id="502" r:id="rId85"/>
    <p:sldId id="524" r:id="rId86"/>
    <p:sldId id="504" r:id="rId87"/>
    <p:sldId id="597" r:id="rId88"/>
    <p:sldId id="598" r:id="rId89"/>
    <p:sldId id="599" r:id="rId90"/>
    <p:sldId id="600" r:id="rId91"/>
    <p:sldId id="601" r:id="rId92"/>
    <p:sldId id="637" r:id="rId93"/>
    <p:sldId id="602" r:id="rId94"/>
    <p:sldId id="603" r:id="rId95"/>
    <p:sldId id="604" r:id="rId96"/>
    <p:sldId id="605" r:id="rId97"/>
    <p:sldId id="606" r:id="rId98"/>
    <p:sldId id="607" r:id="rId99"/>
    <p:sldId id="608" r:id="rId100"/>
    <p:sldId id="609" r:id="rId101"/>
    <p:sldId id="610" r:id="rId102"/>
    <p:sldId id="636" r:id="rId103"/>
    <p:sldId id="639" r:id="rId104"/>
    <p:sldId id="381" r:id="rId10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a Bragatto Dal Piaz" initials="CBDP" lastIdx="1" clrIdx="0">
    <p:extLst>
      <p:ext uri="{19B8F6BF-5375-455C-9EA6-DF929625EA0E}">
        <p15:presenceInfo xmlns:p15="http://schemas.microsoft.com/office/powerpoint/2012/main" userId="22b67292d6018d2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611"/>
    <a:srgbClr val="FFCC2A"/>
    <a:srgbClr val="FF3300"/>
    <a:srgbClr val="FFE07D"/>
    <a:srgbClr val="FFF7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660"/>
  </p:normalViewPr>
  <p:slideViewPr>
    <p:cSldViewPr snapToGrid="0">
      <p:cViewPr varScale="1">
        <p:scale>
          <a:sx n="113" d="100"/>
          <a:sy n="113" d="100"/>
        </p:scale>
        <p:origin x="462" y="11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commentAuthors" Target="commentAuthor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presProps" Target="pres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A9A244-E343-406C-8497-D0C53D50CB4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t-BR"/>
        </a:p>
      </dgm:t>
    </dgm:pt>
    <dgm:pt modelId="{5534931F-E3A7-4615-BFF6-335056D2B882}">
      <dgm:prSet/>
      <dgm:spPr>
        <a:solidFill>
          <a:schemeClr val="bg1">
            <a:lumMod val="85000"/>
          </a:schemeClr>
        </a:solidFill>
      </dgm:spPr>
      <dgm:t>
        <a:bodyPr/>
        <a:lstStyle/>
        <a:p>
          <a:endParaRPr lang="pt-BR" dirty="0"/>
        </a:p>
      </dgm:t>
    </dgm:pt>
    <dgm:pt modelId="{0D5F71C5-A8A3-42F4-B25C-72372B081DC7}" type="parTrans" cxnId="{5A9B8B7F-2333-417F-9788-23CDE4947C65}">
      <dgm:prSet/>
      <dgm:spPr/>
      <dgm:t>
        <a:bodyPr/>
        <a:lstStyle/>
        <a:p>
          <a:endParaRPr lang="pt-BR"/>
        </a:p>
      </dgm:t>
    </dgm:pt>
    <dgm:pt modelId="{B1247F71-7986-4159-9264-3F11DC63BBC5}" type="sibTrans" cxnId="{5A9B8B7F-2333-417F-9788-23CDE4947C65}">
      <dgm:prSet/>
      <dgm:spPr/>
      <dgm:t>
        <a:bodyPr/>
        <a:lstStyle/>
        <a:p>
          <a:endParaRPr lang="pt-BR"/>
        </a:p>
      </dgm:t>
    </dgm:pt>
    <dgm:pt modelId="{718B3E6A-6B55-41DF-8D37-33A4E8FA9013}">
      <dgm:prSet custT="1"/>
      <dgm:spPr/>
      <dgm:t>
        <a:bodyPr/>
        <a:lstStyle/>
        <a:p>
          <a:pPr algn="just"/>
          <a:r>
            <a:rPr lang="pt-BR" sz="2800" b="1" dirty="0"/>
            <a:t>1 – Introdução</a:t>
          </a:r>
        </a:p>
      </dgm:t>
    </dgm:pt>
    <dgm:pt modelId="{A78251CB-A556-4C0B-B1F0-69A1018912E9}" type="parTrans" cxnId="{148CCF15-3461-4966-9C46-481E4567FDC3}">
      <dgm:prSet/>
      <dgm:spPr/>
      <dgm:t>
        <a:bodyPr/>
        <a:lstStyle/>
        <a:p>
          <a:endParaRPr lang="pt-BR"/>
        </a:p>
      </dgm:t>
    </dgm:pt>
    <dgm:pt modelId="{8D27B2EA-94DA-44F0-8EC4-472CB234268F}" type="sibTrans" cxnId="{148CCF15-3461-4966-9C46-481E4567FDC3}">
      <dgm:prSet/>
      <dgm:spPr/>
      <dgm:t>
        <a:bodyPr/>
        <a:lstStyle/>
        <a:p>
          <a:endParaRPr lang="pt-BR"/>
        </a:p>
      </dgm:t>
    </dgm:pt>
    <dgm:pt modelId="{E261E6C1-E5EC-4E05-84B3-7BA95EF88656}">
      <dgm:prSet custT="1"/>
      <dgm:spPr/>
      <dgm:t>
        <a:bodyPr/>
        <a:lstStyle/>
        <a:p>
          <a:pPr algn="just"/>
          <a:r>
            <a:rPr lang="pt-BR" sz="2800" b="1" dirty="0"/>
            <a:t>2 – Estudo Técnico Preliminar</a:t>
          </a:r>
        </a:p>
      </dgm:t>
    </dgm:pt>
    <dgm:pt modelId="{18706A09-80A5-4BE0-B166-5EEA2632892E}" type="parTrans" cxnId="{183CC6BC-EA8E-4B95-B3FC-7E79CF0BF8FF}">
      <dgm:prSet/>
      <dgm:spPr/>
      <dgm:t>
        <a:bodyPr/>
        <a:lstStyle/>
        <a:p>
          <a:endParaRPr lang="pt-BR"/>
        </a:p>
      </dgm:t>
    </dgm:pt>
    <dgm:pt modelId="{9E5C932F-4479-4A55-8C0E-3AD27FCA1090}" type="sibTrans" cxnId="{183CC6BC-EA8E-4B95-B3FC-7E79CF0BF8FF}">
      <dgm:prSet/>
      <dgm:spPr/>
      <dgm:t>
        <a:bodyPr/>
        <a:lstStyle/>
        <a:p>
          <a:endParaRPr lang="pt-BR"/>
        </a:p>
      </dgm:t>
    </dgm:pt>
    <dgm:pt modelId="{766AD4DD-9F46-4B7E-A479-C6E9A49974EC}">
      <dgm:prSet custT="1"/>
      <dgm:spPr/>
      <dgm:t>
        <a:bodyPr/>
        <a:lstStyle/>
        <a:p>
          <a:pPr algn="just"/>
          <a:r>
            <a:rPr lang="pt-BR" sz="2800" b="1" dirty="0"/>
            <a:t>3 – Riscos</a:t>
          </a:r>
        </a:p>
      </dgm:t>
    </dgm:pt>
    <dgm:pt modelId="{895835F4-2379-4303-B4A0-76E168EB1DB3}" type="parTrans" cxnId="{2139B29D-2BF8-41E1-80B3-919432198656}">
      <dgm:prSet/>
      <dgm:spPr/>
      <dgm:t>
        <a:bodyPr/>
        <a:lstStyle/>
        <a:p>
          <a:endParaRPr lang="pt-BR"/>
        </a:p>
      </dgm:t>
    </dgm:pt>
    <dgm:pt modelId="{FF7D5E39-9A03-430D-B5F6-8EB86C1CC414}" type="sibTrans" cxnId="{2139B29D-2BF8-41E1-80B3-919432198656}">
      <dgm:prSet/>
      <dgm:spPr/>
      <dgm:t>
        <a:bodyPr/>
        <a:lstStyle/>
        <a:p>
          <a:endParaRPr lang="pt-BR"/>
        </a:p>
      </dgm:t>
    </dgm:pt>
    <dgm:pt modelId="{7B3356D0-3024-4DC3-9880-71AD72453476}">
      <dgm:prSet custT="1"/>
      <dgm:spPr/>
      <dgm:t>
        <a:bodyPr/>
        <a:lstStyle/>
        <a:p>
          <a:pPr algn="just"/>
          <a:r>
            <a:rPr lang="pt-BR" sz="2800" b="1" dirty="0"/>
            <a:t>5 – Procedimentos que impactam no Termo de Referência</a:t>
          </a:r>
        </a:p>
      </dgm:t>
    </dgm:pt>
    <dgm:pt modelId="{F15C0C94-242E-40D1-9557-CE24E97DA2A4}" type="parTrans" cxnId="{35415A77-B56A-4B01-99A4-A2FAECFC165B}">
      <dgm:prSet/>
      <dgm:spPr/>
      <dgm:t>
        <a:bodyPr/>
        <a:lstStyle/>
        <a:p>
          <a:endParaRPr lang="pt-BR"/>
        </a:p>
      </dgm:t>
    </dgm:pt>
    <dgm:pt modelId="{4958B4A3-2726-42C6-B696-223F91BB6B41}" type="sibTrans" cxnId="{35415A77-B56A-4B01-99A4-A2FAECFC165B}">
      <dgm:prSet/>
      <dgm:spPr/>
      <dgm:t>
        <a:bodyPr/>
        <a:lstStyle/>
        <a:p>
          <a:endParaRPr lang="pt-BR"/>
        </a:p>
      </dgm:t>
    </dgm:pt>
    <dgm:pt modelId="{758C73B2-77D5-440F-82ED-45E56C934DC0}">
      <dgm:prSet custT="1"/>
      <dgm:spPr/>
      <dgm:t>
        <a:bodyPr/>
        <a:lstStyle/>
        <a:p>
          <a:pPr algn="just"/>
          <a:r>
            <a:rPr lang="pt-BR" sz="2800" b="1" dirty="0"/>
            <a:t>6 – Elaboração de Estudo Técnico Preliminar e Termo de Referência</a:t>
          </a:r>
        </a:p>
      </dgm:t>
    </dgm:pt>
    <dgm:pt modelId="{813912D0-16DB-4363-8C92-0FB61003B7D9}" type="parTrans" cxnId="{AC95966B-D363-4337-B5FB-13EE2FAE4A2F}">
      <dgm:prSet/>
      <dgm:spPr/>
      <dgm:t>
        <a:bodyPr/>
        <a:lstStyle/>
        <a:p>
          <a:endParaRPr lang="pt-BR"/>
        </a:p>
      </dgm:t>
    </dgm:pt>
    <dgm:pt modelId="{62F5AB16-B06B-4593-9508-CC0FBB921DC5}" type="sibTrans" cxnId="{AC95966B-D363-4337-B5FB-13EE2FAE4A2F}">
      <dgm:prSet/>
      <dgm:spPr/>
      <dgm:t>
        <a:bodyPr/>
        <a:lstStyle/>
        <a:p>
          <a:endParaRPr lang="pt-BR"/>
        </a:p>
      </dgm:t>
    </dgm:pt>
    <dgm:pt modelId="{B5B3E8BD-6858-45C8-A1A9-A4E2109C8E3E}">
      <dgm:prSet custT="1"/>
      <dgm:spPr/>
      <dgm:t>
        <a:bodyPr/>
        <a:lstStyle/>
        <a:p>
          <a:pPr algn="just"/>
          <a:r>
            <a:rPr lang="pt-BR" sz="2800" b="1" dirty="0"/>
            <a:t>4 - Termo de Referência</a:t>
          </a:r>
        </a:p>
      </dgm:t>
    </dgm:pt>
    <dgm:pt modelId="{4A0D008D-621B-45A3-8E6F-8DF8699437D8}" type="parTrans" cxnId="{6D997831-DE14-49D3-AD47-5DB9B5780388}">
      <dgm:prSet/>
      <dgm:spPr/>
      <dgm:t>
        <a:bodyPr/>
        <a:lstStyle/>
        <a:p>
          <a:endParaRPr lang="pt-BR"/>
        </a:p>
      </dgm:t>
    </dgm:pt>
    <dgm:pt modelId="{E90910C4-7741-460C-A8B2-9692A8E36379}" type="sibTrans" cxnId="{6D997831-DE14-49D3-AD47-5DB9B5780388}">
      <dgm:prSet/>
      <dgm:spPr/>
      <dgm:t>
        <a:bodyPr/>
        <a:lstStyle/>
        <a:p>
          <a:endParaRPr lang="pt-BR"/>
        </a:p>
      </dgm:t>
    </dgm:pt>
    <dgm:pt modelId="{41762B83-C46D-445F-A8A3-E2429A918B92}" type="pres">
      <dgm:prSet presAssocID="{59A9A244-E343-406C-8497-D0C53D50CB4B}" presName="linearFlow" presStyleCnt="0">
        <dgm:presLayoutVars>
          <dgm:dir/>
          <dgm:animLvl val="lvl"/>
          <dgm:resizeHandles val="exact"/>
        </dgm:presLayoutVars>
      </dgm:prSet>
      <dgm:spPr/>
    </dgm:pt>
    <dgm:pt modelId="{1DC0DCBF-05AA-4B44-AAFF-F3F879A7FED7}" type="pres">
      <dgm:prSet presAssocID="{5534931F-E3A7-4615-BFF6-335056D2B882}" presName="composite" presStyleCnt="0"/>
      <dgm:spPr/>
    </dgm:pt>
    <dgm:pt modelId="{32E7E970-52AD-49B1-8991-07F00E9B6FB6}" type="pres">
      <dgm:prSet presAssocID="{5534931F-E3A7-4615-BFF6-335056D2B882}" presName="parentText" presStyleLbl="alignNode1" presStyleIdx="0" presStyleCnt="1" custLinFactNeighborX="3680" custLinFactNeighborY="-1725">
        <dgm:presLayoutVars>
          <dgm:chMax val="1"/>
          <dgm:bulletEnabled val="1"/>
        </dgm:presLayoutVars>
      </dgm:prSet>
      <dgm:spPr/>
    </dgm:pt>
    <dgm:pt modelId="{46DEB4F9-453A-4F34-8245-294FCC61E981}" type="pres">
      <dgm:prSet presAssocID="{5534931F-E3A7-4615-BFF6-335056D2B882}" presName="descendantText" presStyleLbl="alignAcc1" presStyleIdx="0" presStyleCnt="1" custScaleX="94415" custScaleY="207165">
        <dgm:presLayoutVars>
          <dgm:bulletEnabled val="1"/>
        </dgm:presLayoutVars>
      </dgm:prSet>
      <dgm:spPr/>
    </dgm:pt>
  </dgm:ptLst>
  <dgm:cxnLst>
    <dgm:cxn modelId="{541C0506-DA1F-47E1-8B96-26C568582F07}" type="presOf" srcId="{5534931F-E3A7-4615-BFF6-335056D2B882}" destId="{32E7E970-52AD-49B1-8991-07F00E9B6FB6}" srcOrd="0" destOrd="0" presId="urn:microsoft.com/office/officeart/2005/8/layout/chevron2"/>
    <dgm:cxn modelId="{148CCF15-3461-4966-9C46-481E4567FDC3}" srcId="{5534931F-E3A7-4615-BFF6-335056D2B882}" destId="{718B3E6A-6B55-41DF-8D37-33A4E8FA9013}" srcOrd="0" destOrd="0" parTransId="{A78251CB-A556-4C0B-B1F0-69A1018912E9}" sibTransId="{8D27B2EA-94DA-44F0-8EC4-472CB234268F}"/>
    <dgm:cxn modelId="{0D1E181E-1E75-436F-9AD6-2644E645533D}" type="presOf" srcId="{7B3356D0-3024-4DC3-9880-71AD72453476}" destId="{46DEB4F9-453A-4F34-8245-294FCC61E981}" srcOrd="0" destOrd="4" presId="urn:microsoft.com/office/officeart/2005/8/layout/chevron2"/>
    <dgm:cxn modelId="{6D997831-DE14-49D3-AD47-5DB9B5780388}" srcId="{5534931F-E3A7-4615-BFF6-335056D2B882}" destId="{B5B3E8BD-6858-45C8-A1A9-A4E2109C8E3E}" srcOrd="3" destOrd="0" parTransId="{4A0D008D-621B-45A3-8E6F-8DF8699437D8}" sibTransId="{E90910C4-7741-460C-A8B2-9692A8E36379}"/>
    <dgm:cxn modelId="{DB20F63E-B888-4C44-BB67-F949928E8844}" type="presOf" srcId="{718B3E6A-6B55-41DF-8D37-33A4E8FA9013}" destId="{46DEB4F9-453A-4F34-8245-294FCC61E981}" srcOrd="0" destOrd="0" presId="urn:microsoft.com/office/officeart/2005/8/layout/chevron2"/>
    <dgm:cxn modelId="{AC95966B-D363-4337-B5FB-13EE2FAE4A2F}" srcId="{5534931F-E3A7-4615-BFF6-335056D2B882}" destId="{758C73B2-77D5-440F-82ED-45E56C934DC0}" srcOrd="5" destOrd="0" parTransId="{813912D0-16DB-4363-8C92-0FB61003B7D9}" sibTransId="{62F5AB16-B06B-4593-9508-CC0FBB921DC5}"/>
    <dgm:cxn modelId="{35415A77-B56A-4B01-99A4-A2FAECFC165B}" srcId="{5534931F-E3A7-4615-BFF6-335056D2B882}" destId="{7B3356D0-3024-4DC3-9880-71AD72453476}" srcOrd="4" destOrd="0" parTransId="{F15C0C94-242E-40D1-9557-CE24E97DA2A4}" sibTransId="{4958B4A3-2726-42C6-B696-223F91BB6B41}"/>
    <dgm:cxn modelId="{5A9B8B7F-2333-417F-9788-23CDE4947C65}" srcId="{59A9A244-E343-406C-8497-D0C53D50CB4B}" destId="{5534931F-E3A7-4615-BFF6-335056D2B882}" srcOrd="0" destOrd="0" parTransId="{0D5F71C5-A8A3-42F4-B25C-72372B081DC7}" sibTransId="{B1247F71-7986-4159-9264-3F11DC63BBC5}"/>
    <dgm:cxn modelId="{098FE68E-741F-4437-BE88-326DD3FC7D53}" type="presOf" srcId="{758C73B2-77D5-440F-82ED-45E56C934DC0}" destId="{46DEB4F9-453A-4F34-8245-294FCC61E981}" srcOrd="0" destOrd="5" presId="urn:microsoft.com/office/officeart/2005/8/layout/chevron2"/>
    <dgm:cxn modelId="{172BC891-0DFE-4B8F-8386-7AE8768C74EA}" type="presOf" srcId="{59A9A244-E343-406C-8497-D0C53D50CB4B}" destId="{41762B83-C46D-445F-A8A3-E2429A918B92}" srcOrd="0" destOrd="0" presId="urn:microsoft.com/office/officeart/2005/8/layout/chevron2"/>
    <dgm:cxn modelId="{E54D3B95-E15B-4D10-A43D-E23D2ACF3D00}" type="presOf" srcId="{766AD4DD-9F46-4B7E-A479-C6E9A49974EC}" destId="{46DEB4F9-453A-4F34-8245-294FCC61E981}" srcOrd="0" destOrd="2" presId="urn:microsoft.com/office/officeart/2005/8/layout/chevron2"/>
    <dgm:cxn modelId="{2139B29D-2BF8-41E1-80B3-919432198656}" srcId="{5534931F-E3A7-4615-BFF6-335056D2B882}" destId="{766AD4DD-9F46-4B7E-A479-C6E9A49974EC}" srcOrd="2" destOrd="0" parTransId="{895835F4-2379-4303-B4A0-76E168EB1DB3}" sibTransId="{FF7D5E39-9A03-430D-B5F6-8EB86C1CC414}"/>
    <dgm:cxn modelId="{183F7BA4-9110-4FD5-9F09-D48F22791257}" type="presOf" srcId="{B5B3E8BD-6858-45C8-A1A9-A4E2109C8E3E}" destId="{46DEB4F9-453A-4F34-8245-294FCC61E981}" srcOrd="0" destOrd="3" presId="urn:microsoft.com/office/officeart/2005/8/layout/chevron2"/>
    <dgm:cxn modelId="{2598BCBC-6E6E-4169-AE4C-9635984E3CC7}" type="presOf" srcId="{E261E6C1-E5EC-4E05-84B3-7BA95EF88656}" destId="{46DEB4F9-453A-4F34-8245-294FCC61E981}" srcOrd="0" destOrd="1" presId="urn:microsoft.com/office/officeart/2005/8/layout/chevron2"/>
    <dgm:cxn modelId="{183CC6BC-EA8E-4B95-B3FC-7E79CF0BF8FF}" srcId="{5534931F-E3A7-4615-BFF6-335056D2B882}" destId="{E261E6C1-E5EC-4E05-84B3-7BA95EF88656}" srcOrd="1" destOrd="0" parTransId="{18706A09-80A5-4BE0-B166-5EEA2632892E}" sibTransId="{9E5C932F-4479-4A55-8C0E-3AD27FCA1090}"/>
    <dgm:cxn modelId="{D8724BF1-EA09-409A-8428-856B02C0B9E2}" type="presParOf" srcId="{41762B83-C46D-445F-A8A3-E2429A918B92}" destId="{1DC0DCBF-05AA-4B44-AAFF-F3F879A7FED7}" srcOrd="0" destOrd="0" presId="urn:microsoft.com/office/officeart/2005/8/layout/chevron2"/>
    <dgm:cxn modelId="{619046DD-DED2-4F0B-B9BF-AEFD0216C9D8}" type="presParOf" srcId="{1DC0DCBF-05AA-4B44-AAFF-F3F879A7FED7}" destId="{32E7E970-52AD-49B1-8991-07F00E9B6FB6}" srcOrd="0" destOrd="0" presId="urn:microsoft.com/office/officeart/2005/8/layout/chevron2"/>
    <dgm:cxn modelId="{74EAFFDC-5AFE-4E74-97B2-93EEE0B339C7}" type="presParOf" srcId="{1DC0DCBF-05AA-4B44-AAFF-F3F879A7FED7}" destId="{46DEB4F9-453A-4F34-8245-294FCC61E98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3831F6E-BD2A-473C-AE21-A285ADFC2A7A}"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pt-BR"/>
        </a:p>
      </dgm:t>
    </dgm:pt>
    <dgm:pt modelId="{B7B48FB5-FD2C-497C-8557-AF8802555FBF}">
      <dgm:prSet phldrT="[Texto]"/>
      <dgm:spPr>
        <a:solidFill>
          <a:schemeClr val="bg1">
            <a:lumMod val="75000"/>
          </a:schemeClr>
        </a:solidFill>
      </dgm:spPr>
      <dgm:t>
        <a:bodyPr/>
        <a:lstStyle/>
        <a:p>
          <a:r>
            <a:rPr lang="pt-BR" dirty="0">
              <a:solidFill>
                <a:schemeClr val="tx1"/>
              </a:solidFill>
            </a:rPr>
            <a:t>Definição do objeto</a:t>
          </a:r>
        </a:p>
      </dgm:t>
    </dgm:pt>
    <dgm:pt modelId="{9B89A0E7-2A5B-45A3-9F3D-876CD92E52F1}" type="parTrans" cxnId="{FE7A433E-2A56-4432-91F0-FFA08E15670D}">
      <dgm:prSet/>
      <dgm:spPr/>
      <dgm:t>
        <a:bodyPr/>
        <a:lstStyle/>
        <a:p>
          <a:endParaRPr lang="pt-BR"/>
        </a:p>
      </dgm:t>
    </dgm:pt>
    <dgm:pt modelId="{36DB4172-DFE2-4F77-ADB8-719B7BD3260D}" type="sibTrans" cxnId="{FE7A433E-2A56-4432-91F0-FFA08E15670D}">
      <dgm:prSet/>
      <dgm:spPr>
        <a:solidFill>
          <a:schemeClr val="accent6">
            <a:lumMod val="75000"/>
          </a:schemeClr>
        </a:solidFill>
      </dgm:spPr>
      <dgm:t>
        <a:bodyPr/>
        <a:lstStyle/>
        <a:p>
          <a:endParaRPr lang="pt-BR"/>
        </a:p>
      </dgm:t>
    </dgm:pt>
    <dgm:pt modelId="{DD4BBE5C-342A-4191-8A71-9010E7DBEDEF}">
      <dgm:prSet phldrT="[Texto]" custT="1"/>
      <dgm:spPr>
        <a:solidFill>
          <a:schemeClr val="bg1">
            <a:lumMod val="75000"/>
          </a:schemeClr>
        </a:solidFill>
      </dgm:spPr>
      <dgm:t>
        <a:bodyPr/>
        <a:lstStyle/>
        <a:p>
          <a:r>
            <a:rPr lang="pt-BR" sz="2000" dirty="0">
              <a:solidFill>
                <a:schemeClr val="tx1"/>
              </a:solidFill>
            </a:rPr>
            <a:t>Fundamentação da contratação</a:t>
          </a:r>
        </a:p>
      </dgm:t>
    </dgm:pt>
    <dgm:pt modelId="{5D614938-0B36-4182-92E8-CC349CB2DDE2}" type="parTrans" cxnId="{12A8424B-349D-4240-B365-41647C1CD3D7}">
      <dgm:prSet/>
      <dgm:spPr/>
      <dgm:t>
        <a:bodyPr/>
        <a:lstStyle/>
        <a:p>
          <a:endParaRPr lang="pt-BR"/>
        </a:p>
      </dgm:t>
    </dgm:pt>
    <dgm:pt modelId="{4063B784-5490-498C-96BD-9504AC78DAFB}" type="sibTrans" cxnId="{12A8424B-349D-4240-B365-41647C1CD3D7}">
      <dgm:prSet/>
      <dgm:spPr>
        <a:solidFill>
          <a:schemeClr val="accent6">
            <a:lumMod val="75000"/>
          </a:schemeClr>
        </a:solidFill>
      </dgm:spPr>
      <dgm:t>
        <a:bodyPr/>
        <a:lstStyle/>
        <a:p>
          <a:endParaRPr lang="pt-BR"/>
        </a:p>
      </dgm:t>
    </dgm:pt>
    <dgm:pt modelId="{AA54D384-03FE-406E-9581-0EC6C34B7E69}">
      <dgm:prSet phldrT="[Texto]" custT="1"/>
      <dgm:spPr>
        <a:solidFill>
          <a:schemeClr val="bg1">
            <a:lumMod val="75000"/>
          </a:schemeClr>
        </a:solidFill>
      </dgm:spPr>
      <dgm:t>
        <a:bodyPr/>
        <a:lstStyle/>
        <a:p>
          <a:r>
            <a:rPr lang="pt-BR" sz="2000" dirty="0">
              <a:solidFill>
                <a:schemeClr val="tx1"/>
              </a:solidFill>
            </a:rPr>
            <a:t>Descrição da solução como um todo</a:t>
          </a:r>
        </a:p>
      </dgm:t>
    </dgm:pt>
    <dgm:pt modelId="{10318E0D-4D46-4CB9-8F18-0725A7AF56A1}" type="parTrans" cxnId="{27AC1E39-E127-4B80-9F53-2A8560E8A3B5}">
      <dgm:prSet/>
      <dgm:spPr/>
      <dgm:t>
        <a:bodyPr/>
        <a:lstStyle/>
        <a:p>
          <a:endParaRPr lang="pt-BR"/>
        </a:p>
      </dgm:t>
    </dgm:pt>
    <dgm:pt modelId="{EB1B8B58-5BE7-484E-AD96-FF9BE705682F}" type="sibTrans" cxnId="{27AC1E39-E127-4B80-9F53-2A8560E8A3B5}">
      <dgm:prSet/>
      <dgm:spPr>
        <a:solidFill>
          <a:schemeClr val="accent6">
            <a:lumMod val="75000"/>
          </a:schemeClr>
        </a:solidFill>
      </dgm:spPr>
      <dgm:t>
        <a:bodyPr/>
        <a:lstStyle/>
        <a:p>
          <a:endParaRPr lang="pt-BR"/>
        </a:p>
      </dgm:t>
    </dgm:pt>
    <dgm:pt modelId="{65508C97-D10E-454F-ADC9-FE9EEB6AD174}">
      <dgm:prSet phldrT="[Texto]" custT="1"/>
      <dgm:spPr>
        <a:solidFill>
          <a:schemeClr val="bg1">
            <a:lumMod val="75000"/>
          </a:schemeClr>
        </a:solidFill>
      </dgm:spPr>
      <dgm:t>
        <a:bodyPr/>
        <a:lstStyle/>
        <a:p>
          <a:r>
            <a:rPr lang="pt-BR" sz="2000" dirty="0">
              <a:solidFill>
                <a:schemeClr val="tx1"/>
              </a:solidFill>
            </a:rPr>
            <a:t>Modelo de gestão do contrato</a:t>
          </a:r>
        </a:p>
      </dgm:t>
    </dgm:pt>
    <dgm:pt modelId="{D1CBDB24-D0F3-4001-B33A-7EF7836532FB}" type="parTrans" cxnId="{A5E80B3E-DA2E-40BB-95EC-64501047B250}">
      <dgm:prSet/>
      <dgm:spPr/>
      <dgm:t>
        <a:bodyPr/>
        <a:lstStyle/>
        <a:p>
          <a:endParaRPr lang="pt-BR"/>
        </a:p>
      </dgm:t>
    </dgm:pt>
    <dgm:pt modelId="{1E7D05F3-DA65-45E5-98B5-6E20DCA765F2}" type="sibTrans" cxnId="{A5E80B3E-DA2E-40BB-95EC-64501047B250}">
      <dgm:prSet/>
      <dgm:spPr>
        <a:solidFill>
          <a:schemeClr val="accent6">
            <a:lumMod val="75000"/>
          </a:schemeClr>
        </a:solidFill>
      </dgm:spPr>
      <dgm:t>
        <a:bodyPr/>
        <a:lstStyle/>
        <a:p>
          <a:endParaRPr lang="pt-BR"/>
        </a:p>
      </dgm:t>
    </dgm:pt>
    <dgm:pt modelId="{E4C4E5C1-C4C2-4A33-BAC0-1572D9B8354A}">
      <dgm:prSet phldrT="[Texto]" custT="1"/>
      <dgm:spPr>
        <a:solidFill>
          <a:schemeClr val="bg1">
            <a:lumMod val="75000"/>
          </a:schemeClr>
        </a:solidFill>
      </dgm:spPr>
      <dgm:t>
        <a:bodyPr/>
        <a:lstStyle/>
        <a:p>
          <a:r>
            <a:rPr lang="pt-BR" sz="2000" dirty="0">
              <a:solidFill>
                <a:schemeClr val="tx1"/>
              </a:solidFill>
            </a:rPr>
            <a:t>Modelo de execução do objeto</a:t>
          </a:r>
        </a:p>
      </dgm:t>
    </dgm:pt>
    <dgm:pt modelId="{EE9B7E64-E67C-4587-A1A3-BA892BFCF8DE}" type="parTrans" cxnId="{0A371340-6E50-4A8D-9720-B44E2171C324}">
      <dgm:prSet/>
      <dgm:spPr/>
      <dgm:t>
        <a:bodyPr/>
        <a:lstStyle/>
        <a:p>
          <a:endParaRPr lang="pt-BR"/>
        </a:p>
      </dgm:t>
    </dgm:pt>
    <dgm:pt modelId="{222729A9-D84D-4EF7-9FB7-C1DD0A7F54C0}" type="sibTrans" cxnId="{0A371340-6E50-4A8D-9720-B44E2171C324}">
      <dgm:prSet/>
      <dgm:spPr>
        <a:solidFill>
          <a:schemeClr val="accent6">
            <a:lumMod val="75000"/>
          </a:schemeClr>
        </a:solidFill>
      </dgm:spPr>
      <dgm:t>
        <a:bodyPr/>
        <a:lstStyle/>
        <a:p>
          <a:endParaRPr lang="pt-BR"/>
        </a:p>
      </dgm:t>
    </dgm:pt>
    <dgm:pt modelId="{462B025E-B150-4B4D-A680-3A671D3E09A6}">
      <dgm:prSet phldrT="[Texto]" custT="1"/>
      <dgm:spPr>
        <a:solidFill>
          <a:schemeClr val="bg1">
            <a:lumMod val="75000"/>
          </a:schemeClr>
        </a:solidFill>
      </dgm:spPr>
      <dgm:t>
        <a:bodyPr/>
        <a:lstStyle/>
        <a:p>
          <a:r>
            <a:rPr lang="pt-BR" sz="2000" dirty="0">
              <a:solidFill>
                <a:schemeClr val="tx1"/>
              </a:solidFill>
            </a:rPr>
            <a:t>Requisitos da contratação</a:t>
          </a:r>
        </a:p>
      </dgm:t>
    </dgm:pt>
    <dgm:pt modelId="{38C3A9FE-2395-45E4-92FF-2EB0361EFBA3}" type="parTrans" cxnId="{E75191B7-18B3-4C6D-8F14-5B5DA2A39F77}">
      <dgm:prSet/>
      <dgm:spPr/>
      <dgm:t>
        <a:bodyPr/>
        <a:lstStyle/>
        <a:p>
          <a:endParaRPr lang="pt-BR"/>
        </a:p>
      </dgm:t>
    </dgm:pt>
    <dgm:pt modelId="{262F52CB-9631-4F15-BD53-48E3EE59026B}" type="sibTrans" cxnId="{E75191B7-18B3-4C6D-8F14-5B5DA2A39F77}">
      <dgm:prSet/>
      <dgm:spPr>
        <a:solidFill>
          <a:schemeClr val="accent6">
            <a:lumMod val="75000"/>
          </a:schemeClr>
        </a:solidFill>
      </dgm:spPr>
      <dgm:t>
        <a:bodyPr/>
        <a:lstStyle/>
        <a:p>
          <a:endParaRPr lang="pt-BR"/>
        </a:p>
      </dgm:t>
    </dgm:pt>
    <dgm:pt modelId="{A571E38F-8007-4A4F-8772-1E22BA43EC17}">
      <dgm:prSet phldrT="[Texto]"/>
      <dgm:spPr>
        <a:solidFill>
          <a:schemeClr val="bg1">
            <a:lumMod val="75000"/>
          </a:schemeClr>
        </a:solidFill>
      </dgm:spPr>
      <dgm:t>
        <a:bodyPr/>
        <a:lstStyle/>
        <a:p>
          <a:r>
            <a:rPr lang="pt-BR" dirty="0">
              <a:solidFill>
                <a:schemeClr val="tx1"/>
              </a:solidFill>
            </a:rPr>
            <a:t>Critérios de medição e de pagamento</a:t>
          </a:r>
        </a:p>
      </dgm:t>
    </dgm:pt>
    <dgm:pt modelId="{4E0B45F6-75D8-4298-9A9C-A198DF80ACBD}" type="parTrans" cxnId="{8B004440-E72C-4FBD-8B2D-9D6B0D2E6201}">
      <dgm:prSet/>
      <dgm:spPr/>
      <dgm:t>
        <a:bodyPr/>
        <a:lstStyle/>
        <a:p>
          <a:endParaRPr lang="pt-BR"/>
        </a:p>
      </dgm:t>
    </dgm:pt>
    <dgm:pt modelId="{E49227F0-E64F-4BB5-8B91-79ADB868E546}" type="sibTrans" cxnId="{8B004440-E72C-4FBD-8B2D-9D6B0D2E6201}">
      <dgm:prSet/>
      <dgm:spPr>
        <a:solidFill>
          <a:schemeClr val="accent6">
            <a:lumMod val="75000"/>
          </a:schemeClr>
        </a:solidFill>
      </dgm:spPr>
      <dgm:t>
        <a:bodyPr/>
        <a:lstStyle/>
        <a:p>
          <a:endParaRPr lang="pt-BR"/>
        </a:p>
      </dgm:t>
    </dgm:pt>
    <dgm:pt modelId="{EE7650FD-0567-4C4C-8E85-0F5FC3722E32}">
      <dgm:prSet phldrT="[Texto]"/>
      <dgm:spPr>
        <a:solidFill>
          <a:schemeClr val="bg1">
            <a:lumMod val="75000"/>
          </a:schemeClr>
        </a:solidFill>
      </dgm:spPr>
      <dgm:t>
        <a:bodyPr/>
        <a:lstStyle/>
        <a:p>
          <a:r>
            <a:rPr lang="pt-BR" dirty="0">
              <a:solidFill>
                <a:schemeClr val="tx1"/>
              </a:solidFill>
            </a:rPr>
            <a:t>Forma e critérios de seleção do fornecedor</a:t>
          </a:r>
        </a:p>
      </dgm:t>
    </dgm:pt>
    <dgm:pt modelId="{9C018C5C-4B5B-459A-A32F-D2610632A4BC}" type="parTrans" cxnId="{612FEFC9-7722-4F68-BECA-14E0FD7939C4}">
      <dgm:prSet/>
      <dgm:spPr/>
      <dgm:t>
        <a:bodyPr/>
        <a:lstStyle/>
        <a:p>
          <a:endParaRPr lang="pt-BR"/>
        </a:p>
      </dgm:t>
    </dgm:pt>
    <dgm:pt modelId="{4BD8F7B6-6907-447A-AE2E-F1406B895225}" type="sibTrans" cxnId="{612FEFC9-7722-4F68-BECA-14E0FD7939C4}">
      <dgm:prSet/>
      <dgm:spPr>
        <a:solidFill>
          <a:schemeClr val="accent6">
            <a:lumMod val="75000"/>
          </a:schemeClr>
        </a:solidFill>
      </dgm:spPr>
      <dgm:t>
        <a:bodyPr/>
        <a:lstStyle/>
        <a:p>
          <a:endParaRPr lang="pt-BR"/>
        </a:p>
      </dgm:t>
    </dgm:pt>
    <dgm:pt modelId="{0C137EC8-E0FA-43FF-B2A4-0CA5E51442D9}">
      <dgm:prSet phldrT="[Texto]"/>
      <dgm:spPr>
        <a:solidFill>
          <a:schemeClr val="bg1">
            <a:lumMod val="75000"/>
          </a:schemeClr>
        </a:solidFill>
      </dgm:spPr>
      <dgm:t>
        <a:bodyPr/>
        <a:lstStyle/>
        <a:p>
          <a:r>
            <a:rPr lang="pt-BR" dirty="0">
              <a:solidFill>
                <a:schemeClr val="tx1"/>
              </a:solidFill>
            </a:rPr>
            <a:t>Estimativas do valor da contratação</a:t>
          </a:r>
        </a:p>
      </dgm:t>
    </dgm:pt>
    <dgm:pt modelId="{9AF5E43D-2052-4BA2-B6F0-241013A9A597}" type="parTrans" cxnId="{DF8D24D8-1C11-4553-8F13-4214E63A70D2}">
      <dgm:prSet/>
      <dgm:spPr/>
      <dgm:t>
        <a:bodyPr/>
        <a:lstStyle/>
        <a:p>
          <a:endParaRPr lang="pt-BR"/>
        </a:p>
      </dgm:t>
    </dgm:pt>
    <dgm:pt modelId="{C42EFC90-13BE-4046-A1E5-1358DD783ADC}" type="sibTrans" cxnId="{DF8D24D8-1C11-4553-8F13-4214E63A70D2}">
      <dgm:prSet/>
      <dgm:spPr/>
      <dgm:t>
        <a:bodyPr/>
        <a:lstStyle/>
        <a:p>
          <a:endParaRPr lang="pt-BR"/>
        </a:p>
      </dgm:t>
    </dgm:pt>
    <dgm:pt modelId="{939A7E5E-DD9E-47D5-9EC6-D36E0B669D11}" type="pres">
      <dgm:prSet presAssocID="{A3831F6E-BD2A-473C-AE21-A285ADFC2A7A}" presName="Name0" presStyleCnt="0">
        <dgm:presLayoutVars>
          <dgm:dir/>
          <dgm:resizeHandles/>
        </dgm:presLayoutVars>
      </dgm:prSet>
      <dgm:spPr/>
    </dgm:pt>
    <dgm:pt modelId="{929E5C69-64C6-47FF-8167-DADBC9EBA047}" type="pres">
      <dgm:prSet presAssocID="{B7B48FB5-FD2C-497C-8557-AF8802555FBF}" presName="compNode" presStyleCnt="0"/>
      <dgm:spPr/>
    </dgm:pt>
    <dgm:pt modelId="{FB8A6563-A14B-4567-ADD7-D622D19D23E6}" type="pres">
      <dgm:prSet presAssocID="{B7B48FB5-FD2C-497C-8557-AF8802555FBF}" presName="dummyConnPt" presStyleCnt="0"/>
      <dgm:spPr/>
    </dgm:pt>
    <dgm:pt modelId="{0CC017C9-5B71-4CE3-95D9-E41A7A306187}" type="pres">
      <dgm:prSet presAssocID="{B7B48FB5-FD2C-497C-8557-AF8802555FBF}" presName="node" presStyleLbl="node1" presStyleIdx="0" presStyleCnt="9" custLinFactNeighborX="1212" custLinFactNeighborY="673">
        <dgm:presLayoutVars>
          <dgm:bulletEnabled val="1"/>
        </dgm:presLayoutVars>
      </dgm:prSet>
      <dgm:spPr/>
    </dgm:pt>
    <dgm:pt modelId="{8B8ED2EF-4179-4CDE-8C59-018618B03171}" type="pres">
      <dgm:prSet presAssocID="{36DB4172-DFE2-4F77-ADB8-719B7BD3260D}" presName="sibTrans" presStyleLbl="bgSibTrans2D1" presStyleIdx="0" presStyleCnt="8"/>
      <dgm:spPr/>
    </dgm:pt>
    <dgm:pt modelId="{4D2A90B0-8EE8-493C-8907-5415582352FC}" type="pres">
      <dgm:prSet presAssocID="{DD4BBE5C-342A-4191-8A71-9010E7DBEDEF}" presName="compNode" presStyleCnt="0"/>
      <dgm:spPr/>
    </dgm:pt>
    <dgm:pt modelId="{35580A56-79F2-49BB-A754-1DC5FFF5BBEC}" type="pres">
      <dgm:prSet presAssocID="{DD4BBE5C-342A-4191-8A71-9010E7DBEDEF}" presName="dummyConnPt" presStyleCnt="0"/>
      <dgm:spPr/>
    </dgm:pt>
    <dgm:pt modelId="{33972B86-69C5-4B31-AB8C-76D4F5C314A1}" type="pres">
      <dgm:prSet presAssocID="{DD4BBE5C-342A-4191-8A71-9010E7DBEDEF}" presName="node" presStyleLbl="node1" presStyleIdx="1" presStyleCnt="9">
        <dgm:presLayoutVars>
          <dgm:bulletEnabled val="1"/>
        </dgm:presLayoutVars>
      </dgm:prSet>
      <dgm:spPr/>
    </dgm:pt>
    <dgm:pt modelId="{D60926A5-8BF5-4AD7-BC50-D4282642DCF1}" type="pres">
      <dgm:prSet presAssocID="{4063B784-5490-498C-96BD-9504AC78DAFB}" presName="sibTrans" presStyleLbl="bgSibTrans2D1" presStyleIdx="1" presStyleCnt="8"/>
      <dgm:spPr/>
    </dgm:pt>
    <dgm:pt modelId="{84AD596F-276C-4265-BC58-DF9873075731}" type="pres">
      <dgm:prSet presAssocID="{AA54D384-03FE-406E-9581-0EC6C34B7E69}" presName="compNode" presStyleCnt="0"/>
      <dgm:spPr/>
    </dgm:pt>
    <dgm:pt modelId="{BC818D29-6745-4E98-899D-F3B18FB238E0}" type="pres">
      <dgm:prSet presAssocID="{AA54D384-03FE-406E-9581-0EC6C34B7E69}" presName="dummyConnPt" presStyleCnt="0"/>
      <dgm:spPr/>
    </dgm:pt>
    <dgm:pt modelId="{4F2A1F74-E3A6-464A-8209-5295DCB1A460}" type="pres">
      <dgm:prSet presAssocID="{AA54D384-03FE-406E-9581-0EC6C34B7E69}" presName="node" presStyleLbl="node1" presStyleIdx="2" presStyleCnt="9">
        <dgm:presLayoutVars>
          <dgm:bulletEnabled val="1"/>
        </dgm:presLayoutVars>
      </dgm:prSet>
      <dgm:spPr/>
    </dgm:pt>
    <dgm:pt modelId="{612BE2F9-0BEE-447E-B197-D6FC3B647DE4}" type="pres">
      <dgm:prSet presAssocID="{EB1B8B58-5BE7-484E-AD96-FF9BE705682F}" presName="sibTrans" presStyleLbl="bgSibTrans2D1" presStyleIdx="2" presStyleCnt="8"/>
      <dgm:spPr/>
    </dgm:pt>
    <dgm:pt modelId="{355695EA-3200-4EA5-9C67-11A02710CE87}" type="pres">
      <dgm:prSet presAssocID="{65508C97-D10E-454F-ADC9-FE9EEB6AD174}" presName="compNode" presStyleCnt="0"/>
      <dgm:spPr/>
    </dgm:pt>
    <dgm:pt modelId="{79F5FE4F-663B-429D-BA08-2F20808B72CE}" type="pres">
      <dgm:prSet presAssocID="{65508C97-D10E-454F-ADC9-FE9EEB6AD174}" presName="dummyConnPt" presStyleCnt="0"/>
      <dgm:spPr/>
    </dgm:pt>
    <dgm:pt modelId="{642305BE-A81E-40BE-B02A-0452EE9F1CF6}" type="pres">
      <dgm:prSet presAssocID="{65508C97-D10E-454F-ADC9-FE9EEB6AD174}" presName="node" presStyleLbl="node1" presStyleIdx="3" presStyleCnt="9">
        <dgm:presLayoutVars>
          <dgm:bulletEnabled val="1"/>
        </dgm:presLayoutVars>
      </dgm:prSet>
      <dgm:spPr/>
    </dgm:pt>
    <dgm:pt modelId="{6A3BFD3F-D937-4378-913B-913A3FB63037}" type="pres">
      <dgm:prSet presAssocID="{1E7D05F3-DA65-45E5-98B5-6E20DCA765F2}" presName="sibTrans" presStyleLbl="bgSibTrans2D1" presStyleIdx="3" presStyleCnt="8"/>
      <dgm:spPr/>
    </dgm:pt>
    <dgm:pt modelId="{3A60E389-91DD-4F7E-A176-31985E66F225}" type="pres">
      <dgm:prSet presAssocID="{E4C4E5C1-C4C2-4A33-BAC0-1572D9B8354A}" presName="compNode" presStyleCnt="0"/>
      <dgm:spPr/>
    </dgm:pt>
    <dgm:pt modelId="{CDB24626-7060-49AF-85AF-316AB24E646F}" type="pres">
      <dgm:prSet presAssocID="{E4C4E5C1-C4C2-4A33-BAC0-1572D9B8354A}" presName="dummyConnPt" presStyleCnt="0"/>
      <dgm:spPr/>
    </dgm:pt>
    <dgm:pt modelId="{345044BD-E9E4-401F-8F86-1A0C142B58E7}" type="pres">
      <dgm:prSet presAssocID="{E4C4E5C1-C4C2-4A33-BAC0-1572D9B8354A}" presName="node" presStyleLbl="node1" presStyleIdx="4" presStyleCnt="9">
        <dgm:presLayoutVars>
          <dgm:bulletEnabled val="1"/>
        </dgm:presLayoutVars>
      </dgm:prSet>
      <dgm:spPr/>
    </dgm:pt>
    <dgm:pt modelId="{22C3DFBC-6F1F-4B1A-B7B9-FAAAFD0EA881}" type="pres">
      <dgm:prSet presAssocID="{222729A9-D84D-4EF7-9FB7-C1DD0A7F54C0}" presName="sibTrans" presStyleLbl="bgSibTrans2D1" presStyleIdx="4" presStyleCnt="8"/>
      <dgm:spPr/>
    </dgm:pt>
    <dgm:pt modelId="{774C633F-1523-44C5-8D03-470EBA20B58A}" type="pres">
      <dgm:prSet presAssocID="{462B025E-B150-4B4D-A680-3A671D3E09A6}" presName="compNode" presStyleCnt="0"/>
      <dgm:spPr/>
    </dgm:pt>
    <dgm:pt modelId="{6A5D7391-F758-42EE-84EB-A2CE662729D2}" type="pres">
      <dgm:prSet presAssocID="{462B025E-B150-4B4D-A680-3A671D3E09A6}" presName="dummyConnPt" presStyleCnt="0"/>
      <dgm:spPr/>
    </dgm:pt>
    <dgm:pt modelId="{8EC7B2EC-AADF-48C4-B2AD-C0CE4193C6ED}" type="pres">
      <dgm:prSet presAssocID="{462B025E-B150-4B4D-A680-3A671D3E09A6}" presName="node" presStyleLbl="node1" presStyleIdx="5" presStyleCnt="9">
        <dgm:presLayoutVars>
          <dgm:bulletEnabled val="1"/>
        </dgm:presLayoutVars>
      </dgm:prSet>
      <dgm:spPr/>
    </dgm:pt>
    <dgm:pt modelId="{4D74B24C-DC88-4809-9AB8-2B7D23A71764}" type="pres">
      <dgm:prSet presAssocID="{262F52CB-9631-4F15-BD53-48E3EE59026B}" presName="sibTrans" presStyleLbl="bgSibTrans2D1" presStyleIdx="5" presStyleCnt="8"/>
      <dgm:spPr/>
    </dgm:pt>
    <dgm:pt modelId="{9111FB9A-04DB-435F-ACA2-16B0F379C675}" type="pres">
      <dgm:prSet presAssocID="{A571E38F-8007-4A4F-8772-1E22BA43EC17}" presName="compNode" presStyleCnt="0"/>
      <dgm:spPr/>
    </dgm:pt>
    <dgm:pt modelId="{B354769E-8E56-4037-83F9-18717044D845}" type="pres">
      <dgm:prSet presAssocID="{A571E38F-8007-4A4F-8772-1E22BA43EC17}" presName="dummyConnPt" presStyleCnt="0"/>
      <dgm:spPr/>
    </dgm:pt>
    <dgm:pt modelId="{A756BB21-B451-430B-AF2E-2189F9E9E59D}" type="pres">
      <dgm:prSet presAssocID="{A571E38F-8007-4A4F-8772-1E22BA43EC17}" presName="node" presStyleLbl="node1" presStyleIdx="6" presStyleCnt="9">
        <dgm:presLayoutVars>
          <dgm:bulletEnabled val="1"/>
        </dgm:presLayoutVars>
      </dgm:prSet>
      <dgm:spPr/>
    </dgm:pt>
    <dgm:pt modelId="{6ABA21ED-A9B5-4B8A-929A-6D0845ADDCC9}" type="pres">
      <dgm:prSet presAssocID="{E49227F0-E64F-4BB5-8B91-79ADB868E546}" presName="sibTrans" presStyleLbl="bgSibTrans2D1" presStyleIdx="6" presStyleCnt="8"/>
      <dgm:spPr/>
    </dgm:pt>
    <dgm:pt modelId="{B79AFA80-079A-41C1-9819-E138001D7FBB}" type="pres">
      <dgm:prSet presAssocID="{EE7650FD-0567-4C4C-8E85-0F5FC3722E32}" presName="compNode" presStyleCnt="0"/>
      <dgm:spPr/>
    </dgm:pt>
    <dgm:pt modelId="{A102A6E4-AF06-4D96-A92B-6D01CC0DAD7D}" type="pres">
      <dgm:prSet presAssocID="{EE7650FD-0567-4C4C-8E85-0F5FC3722E32}" presName="dummyConnPt" presStyleCnt="0"/>
      <dgm:spPr/>
    </dgm:pt>
    <dgm:pt modelId="{CD06321B-71D5-41ED-ACB0-477E5052E9D1}" type="pres">
      <dgm:prSet presAssocID="{EE7650FD-0567-4C4C-8E85-0F5FC3722E32}" presName="node" presStyleLbl="node1" presStyleIdx="7" presStyleCnt="9">
        <dgm:presLayoutVars>
          <dgm:bulletEnabled val="1"/>
        </dgm:presLayoutVars>
      </dgm:prSet>
      <dgm:spPr/>
    </dgm:pt>
    <dgm:pt modelId="{A98FCADC-E926-4892-868B-FA46D2D48599}" type="pres">
      <dgm:prSet presAssocID="{4BD8F7B6-6907-447A-AE2E-F1406B895225}" presName="sibTrans" presStyleLbl="bgSibTrans2D1" presStyleIdx="7" presStyleCnt="8"/>
      <dgm:spPr/>
    </dgm:pt>
    <dgm:pt modelId="{F11C6353-9635-4584-97A7-359E1F531CDF}" type="pres">
      <dgm:prSet presAssocID="{0C137EC8-E0FA-43FF-B2A4-0CA5E51442D9}" presName="compNode" presStyleCnt="0"/>
      <dgm:spPr/>
    </dgm:pt>
    <dgm:pt modelId="{7A1880DB-EFA2-428F-BBE8-F9192215F607}" type="pres">
      <dgm:prSet presAssocID="{0C137EC8-E0FA-43FF-B2A4-0CA5E51442D9}" presName="dummyConnPt" presStyleCnt="0"/>
      <dgm:spPr/>
    </dgm:pt>
    <dgm:pt modelId="{5703E81E-ACFC-4C52-968E-491807540095}" type="pres">
      <dgm:prSet presAssocID="{0C137EC8-E0FA-43FF-B2A4-0CA5E51442D9}" presName="node" presStyleLbl="node1" presStyleIdx="8" presStyleCnt="9">
        <dgm:presLayoutVars>
          <dgm:bulletEnabled val="1"/>
        </dgm:presLayoutVars>
      </dgm:prSet>
      <dgm:spPr/>
    </dgm:pt>
  </dgm:ptLst>
  <dgm:cxnLst>
    <dgm:cxn modelId="{F2BA5309-310D-4E31-8C6C-B41905C7032F}" type="presOf" srcId="{A571E38F-8007-4A4F-8772-1E22BA43EC17}" destId="{A756BB21-B451-430B-AF2E-2189F9E9E59D}" srcOrd="0" destOrd="0" presId="urn:microsoft.com/office/officeart/2005/8/layout/bProcess4"/>
    <dgm:cxn modelId="{6AF63722-760C-447C-8248-273BF124C31F}" type="presOf" srcId="{DD4BBE5C-342A-4191-8A71-9010E7DBEDEF}" destId="{33972B86-69C5-4B31-AB8C-76D4F5C314A1}" srcOrd="0" destOrd="0" presId="urn:microsoft.com/office/officeart/2005/8/layout/bProcess4"/>
    <dgm:cxn modelId="{DD142B27-4F8D-4A56-B9EA-D03DE1B05C1A}" type="presOf" srcId="{462B025E-B150-4B4D-A680-3A671D3E09A6}" destId="{8EC7B2EC-AADF-48C4-B2AD-C0CE4193C6ED}" srcOrd="0" destOrd="0" presId="urn:microsoft.com/office/officeart/2005/8/layout/bProcess4"/>
    <dgm:cxn modelId="{DD44FB30-0A99-49AA-B0A8-B7FB1E2F9EF2}" type="presOf" srcId="{A3831F6E-BD2A-473C-AE21-A285ADFC2A7A}" destId="{939A7E5E-DD9E-47D5-9EC6-D36E0B669D11}" srcOrd="0" destOrd="0" presId="urn:microsoft.com/office/officeart/2005/8/layout/bProcess4"/>
    <dgm:cxn modelId="{27AC1E39-E127-4B80-9F53-2A8560E8A3B5}" srcId="{A3831F6E-BD2A-473C-AE21-A285ADFC2A7A}" destId="{AA54D384-03FE-406E-9581-0EC6C34B7E69}" srcOrd="2" destOrd="0" parTransId="{10318E0D-4D46-4CB9-8F18-0725A7AF56A1}" sibTransId="{EB1B8B58-5BE7-484E-AD96-FF9BE705682F}"/>
    <dgm:cxn modelId="{A5E80B3E-DA2E-40BB-95EC-64501047B250}" srcId="{A3831F6E-BD2A-473C-AE21-A285ADFC2A7A}" destId="{65508C97-D10E-454F-ADC9-FE9EEB6AD174}" srcOrd="3" destOrd="0" parTransId="{D1CBDB24-D0F3-4001-B33A-7EF7836532FB}" sibTransId="{1E7D05F3-DA65-45E5-98B5-6E20DCA765F2}"/>
    <dgm:cxn modelId="{FE7A433E-2A56-4432-91F0-FFA08E15670D}" srcId="{A3831F6E-BD2A-473C-AE21-A285ADFC2A7A}" destId="{B7B48FB5-FD2C-497C-8557-AF8802555FBF}" srcOrd="0" destOrd="0" parTransId="{9B89A0E7-2A5B-45A3-9F3D-876CD92E52F1}" sibTransId="{36DB4172-DFE2-4F77-ADB8-719B7BD3260D}"/>
    <dgm:cxn modelId="{0A371340-6E50-4A8D-9720-B44E2171C324}" srcId="{A3831F6E-BD2A-473C-AE21-A285ADFC2A7A}" destId="{E4C4E5C1-C4C2-4A33-BAC0-1572D9B8354A}" srcOrd="4" destOrd="0" parTransId="{EE9B7E64-E67C-4587-A1A3-BA892BFCF8DE}" sibTransId="{222729A9-D84D-4EF7-9FB7-C1DD0A7F54C0}"/>
    <dgm:cxn modelId="{8B004440-E72C-4FBD-8B2D-9D6B0D2E6201}" srcId="{A3831F6E-BD2A-473C-AE21-A285ADFC2A7A}" destId="{A571E38F-8007-4A4F-8772-1E22BA43EC17}" srcOrd="6" destOrd="0" parTransId="{4E0B45F6-75D8-4298-9A9C-A198DF80ACBD}" sibTransId="{E49227F0-E64F-4BB5-8B91-79ADB868E546}"/>
    <dgm:cxn modelId="{89CB655F-E4A5-4B97-96A9-385D3FC7203C}" type="presOf" srcId="{E49227F0-E64F-4BB5-8B91-79ADB868E546}" destId="{6ABA21ED-A9B5-4B8A-929A-6D0845ADDCC9}" srcOrd="0" destOrd="0" presId="urn:microsoft.com/office/officeart/2005/8/layout/bProcess4"/>
    <dgm:cxn modelId="{538AF166-003C-43DF-802C-FFEEA88B5765}" type="presOf" srcId="{AA54D384-03FE-406E-9581-0EC6C34B7E69}" destId="{4F2A1F74-E3A6-464A-8209-5295DCB1A460}" srcOrd="0" destOrd="0" presId="urn:microsoft.com/office/officeart/2005/8/layout/bProcess4"/>
    <dgm:cxn modelId="{12A8424B-349D-4240-B365-41647C1CD3D7}" srcId="{A3831F6E-BD2A-473C-AE21-A285ADFC2A7A}" destId="{DD4BBE5C-342A-4191-8A71-9010E7DBEDEF}" srcOrd="1" destOrd="0" parTransId="{5D614938-0B36-4182-92E8-CC349CB2DDE2}" sibTransId="{4063B784-5490-498C-96BD-9504AC78DAFB}"/>
    <dgm:cxn modelId="{9EB4C99A-3468-42A6-BDAE-DB832C8456E8}" type="presOf" srcId="{36DB4172-DFE2-4F77-ADB8-719B7BD3260D}" destId="{8B8ED2EF-4179-4CDE-8C59-018618B03171}" srcOrd="0" destOrd="0" presId="urn:microsoft.com/office/officeart/2005/8/layout/bProcess4"/>
    <dgm:cxn modelId="{5E40E3A0-53DC-46F1-A0CD-6CFD340A7F54}" type="presOf" srcId="{65508C97-D10E-454F-ADC9-FE9EEB6AD174}" destId="{642305BE-A81E-40BE-B02A-0452EE9F1CF6}" srcOrd="0" destOrd="0" presId="urn:microsoft.com/office/officeart/2005/8/layout/bProcess4"/>
    <dgm:cxn modelId="{E75191B7-18B3-4C6D-8F14-5B5DA2A39F77}" srcId="{A3831F6E-BD2A-473C-AE21-A285ADFC2A7A}" destId="{462B025E-B150-4B4D-A680-3A671D3E09A6}" srcOrd="5" destOrd="0" parTransId="{38C3A9FE-2395-45E4-92FF-2EB0361EFBA3}" sibTransId="{262F52CB-9631-4F15-BD53-48E3EE59026B}"/>
    <dgm:cxn modelId="{309F4CB9-E07C-4270-8C2A-0EAB714169F2}" type="presOf" srcId="{EE7650FD-0567-4C4C-8E85-0F5FC3722E32}" destId="{CD06321B-71D5-41ED-ACB0-477E5052E9D1}" srcOrd="0" destOrd="0" presId="urn:microsoft.com/office/officeart/2005/8/layout/bProcess4"/>
    <dgm:cxn modelId="{C57CE0B9-FD01-4AC9-B44E-DCAF332D83A2}" type="presOf" srcId="{4063B784-5490-498C-96BD-9504AC78DAFB}" destId="{D60926A5-8BF5-4AD7-BC50-D4282642DCF1}" srcOrd="0" destOrd="0" presId="urn:microsoft.com/office/officeart/2005/8/layout/bProcess4"/>
    <dgm:cxn modelId="{319434BF-58DB-4E7B-B56F-CF3B7B65C914}" type="presOf" srcId="{E4C4E5C1-C4C2-4A33-BAC0-1572D9B8354A}" destId="{345044BD-E9E4-401F-8F86-1A0C142B58E7}" srcOrd="0" destOrd="0" presId="urn:microsoft.com/office/officeart/2005/8/layout/bProcess4"/>
    <dgm:cxn modelId="{612FEFC9-7722-4F68-BECA-14E0FD7939C4}" srcId="{A3831F6E-BD2A-473C-AE21-A285ADFC2A7A}" destId="{EE7650FD-0567-4C4C-8E85-0F5FC3722E32}" srcOrd="7" destOrd="0" parTransId="{9C018C5C-4B5B-459A-A32F-D2610632A4BC}" sibTransId="{4BD8F7B6-6907-447A-AE2E-F1406B895225}"/>
    <dgm:cxn modelId="{96BE88CD-3904-48EE-908A-1A6AB7BE0176}" type="presOf" srcId="{222729A9-D84D-4EF7-9FB7-C1DD0A7F54C0}" destId="{22C3DFBC-6F1F-4B1A-B7B9-FAAAFD0EA881}" srcOrd="0" destOrd="0" presId="urn:microsoft.com/office/officeart/2005/8/layout/bProcess4"/>
    <dgm:cxn modelId="{2DEEABCD-58AA-4B41-BFAE-F4D36C2FBA6F}" type="presOf" srcId="{B7B48FB5-FD2C-497C-8557-AF8802555FBF}" destId="{0CC017C9-5B71-4CE3-95D9-E41A7A306187}" srcOrd="0" destOrd="0" presId="urn:microsoft.com/office/officeart/2005/8/layout/bProcess4"/>
    <dgm:cxn modelId="{DF8D24D8-1C11-4553-8F13-4214E63A70D2}" srcId="{A3831F6E-BD2A-473C-AE21-A285ADFC2A7A}" destId="{0C137EC8-E0FA-43FF-B2A4-0CA5E51442D9}" srcOrd="8" destOrd="0" parTransId="{9AF5E43D-2052-4BA2-B6F0-241013A9A597}" sibTransId="{C42EFC90-13BE-4046-A1E5-1358DD783ADC}"/>
    <dgm:cxn modelId="{7B6229DB-5D4D-49AB-A980-F82E66290184}" type="presOf" srcId="{1E7D05F3-DA65-45E5-98B5-6E20DCA765F2}" destId="{6A3BFD3F-D937-4378-913B-913A3FB63037}" srcOrd="0" destOrd="0" presId="urn:microsoft.com/office/officeart/2005/8/layout/bProcess4"/>
    <dgm:cxn modelId="{AB5E96EE-1FBE-436A-9DD0-B782D97027F2}" type="presOf" srcId="{4BD8F7B6-6907-447A-AE2E-F1406B895225}" destId="{A98FCADC-E926-4892-868B-FA46D2D48599}" srcOrd="0" destOrd="0" presId="urn:microsoft.com/office/officeart/2005/8/layout/bProcess4"/>
    <dgm:cxn modelId="{2B6D0DF3-9637-480C-9818-14E442C3AD5F}" type="presOf" srcId="{262F52CB-9631-4F15-BD53-48E3EE59026B}" destId="{4D74B24C-DC88-4809-9AB8-2B7D23A71764}" srcOrd="0" destOrd="0" presId="urn:microsoft.com/office/officeart/2005/8/layout/bProcess4"/>
    <dgm:cxn modelId="{9DBF2DF3-F858-4765-872C-EB17B070E114}" type="presOf" srcId="{EB1B8B58-5BE7-484E-AD96-FF9BE705682F}" destId="{612BE2F9-0BEE-447E-B197-D6FC3B647DE4}" srcOrd="0" destOrd="0" presId="urn:microsoft.com/office/officeart/2005/8/layout/bProcess4"/>
    <dgm:cxn modelId="{BE48EBF9-4C68-4C6D-8FF7-2FBF3A1475C1}" type="presOf" srcId="{0C137EC8-E0FA-43FF-B2A4-0CA5E51442D9}" destId="{5703E81E-ACFC-4C52-968E-491807540095}" srcOrd="0" destOrd="0" presId="urn:microsoft.com/office/officeart/2005/8/layout/bProcess4"/>
    <dgm:cxn modelId="{41F13BF8-27C4-456C-B9F2-6CD0C9348217}" type="presParOf" srcId="{939A7E5E-DD9E-47D5-9EC6-D36E0B669D11}" destId="{929E5C69-64C6-47FF-8167-DADBC9EBA047}" srcOrd="0" destOrd="0" presId="urn:microsoft.com/office/officeart/2005/8/layout/bProcess4"/>
    <dgm:cxn modelId="{1C2083D7-A501-4DAE-99BB-B1E09DDE9B72}" type="presParOf" srcId="{929E5C69-64C6-47FF-8167-DADBC9EBA047}" destId="{FB8A6563-A14B-4567-ADD7-D622D19D23E6}" srcOrd="0" destOrd="0" presId="urn:microsoft.com/office/officeart/2005/8/layout/bProcess4"/>
    <dgm:cxn modelId="{59048173-453D-4B79-90DA-E224364041AA}" type="presParOf" srcId="{929E5C69-64C6-47FF-8167-DADBC9EBA047}" destId="{0CC017C9-5B71-4CE3-95D9-E41A7A306187}" srcOrd="1" destOrd="0" presId="urn:microsoft.com/office/officeart/2005/8/layout/bProcess4"/>
    <dgm:cxn modelId="{AD6F4C1F-C7A6-461A-9294-6731CAAEE66B}" type="presParOf" srcId="{939A7E5E-DD9E-47D5-9EC6-D36E0B669D11}" destId="{8B8ED2EF-4179-4CDE-8C59-018618B03171}" srcOrd="1" destOrd="0" presId="urn:microsoft.com/office/officeart/2005/8/layout/bProcess4"/>
    <dgm:cxn modelId="{D6F87B7C-DB72-47D1-8C84-8263BAAE4C17}" type="presParOf" srcId="{939A7E5E-DD9E-47D5-9EC6-D36E0B669D11}" destId="{4D2A90B0-8EE8-493C-8907-5415582352FC}" srcOrd="2" destOrd="0" presId="urn:microsoft.com/office/officeart/2005/8/layout/bProcess4"/>
    <dgm:cxn modelId="{194F7419-B17E-4AED-A0A1-1F82817DD4D2}" type="presParOf" srcId="{4D2A90B0-8EE8-493C-8907-5415582352FC}" destId="{35580A56-79F2-49BB-A754-1DC5FFF5BBEC}" srcOrd="0" destOrd="0" presId="urn:microsoft.com/office/officeart/2005/8/layout/bProcess4"/>
    <dgm:cxn modelId="{8A480C81-46B3-4217-BA4A-A8169736AA88}" type="presParOf" srcId="{4D2A90B0-8EE8-493C-8907-5415582352FC}" destId="{33972B86-69C5-4B31-AB8C-76D4F5C314A1}" srcOrd="1" destOrd="0" presId="urn:microsoft.com/office/officeart/2005/8/layout/bProcess4"/>
    <dgm:cxn modelId="{3C749148-98F3-4DB5-A4F8-E89DCD0B05A4}" type="presParOf" srcId="{939A7E5E-DD9E-47D5-9EC6-D36E0B669D11}" destId="{D60926A5-8BF5-4AD7-BC50-D4282642DCF1}" srcOrd="3" destOrd="0" presId="urn:microsoft.com/office/officeart/2005/8/layout/bProcess4"/>
    <dgm:cxn modelId="{D61ACC89-4725-4968-A588-CDB5E634F8BB}" type="presParOf" srcId="{939A7E5E-DD9E-47D5-9EC6-D36E0B669D11}" destId="{84AD596F-276C-4265-BC58-DF9873075731}" srcOrd="4" destOrd="0" presId="urn:microsoft.com/office/officeart/2005/8/layout/bProcess4"/>
    <dgm:cxn modelId="{F6A3F792-6976-4151-9BD8-5E2D46D69488}" type="presParOf" srcId="{84AD596F-276C-4265-BC58-DF9873075731}" destId="{BC818D29-6745-4E98-899D-F3B18FB238E0}" srcOrd="0" destOrd="0" presId="urn:microsoft.com/office/officeart/2005/8/layout/bProcess4"/>
    <dgm:cxn modelId="{7C8C30CA-F1A8-4F66-ADC8-FC4BE634B572}" type="presParOf" srcId="{84AD596F-276C-4265-BC58-DF9873075731}" destId="{4F2A1F74-E3A6-464A-8209-5295DCB1A460}" srcOrd="1" destOrd="0" presId="urn:microsoft.com/office/officeart/2005/8/layout/bProcess4"/>
    <dgm:cxn modelId="{B56514FD-BE25-4656-9346-18848E3EB6A5}" type="presParOf" srcId="{939A7E5E-DD9E-47D5-9EC6-D36E0B669D11}" destId="{612BE2F9-0BEE-447E-B197-D6FC3B647DE4}" srcOrd="5" destOrd="0" presId="urn:microsoft.com/office/officeart/2005/8/layout/bProcess4"/>
    <dgm:cxn modelId="{EDFA7B57-0D28-4990-9CAF-1E436ECA3A84}" type="presParOf" srcId="{939A7E5E-DD9E-47D5-9EC6-D36E0B669D11}" destId="{355695EA-3200-4EA5-9C67-11A02710CE87}" srcOrd="6" destOrd="0" presId="urn:microsoft.com/office/officeart/2005/8/layout/bProcess4"/>
    <dgm:cxn modelId="{F49C664A-E0B0-4D01-9CC7-6C3BEDD759A5}" type="presParOf" srcId="{355695EA-3200-4EA5-9C67-11A02710CE87}" destId="{79F5FE4F-663B-429D-BA08-2F20808B72CE}" srcOrd="0" destOrd="0" presId="urn:microsoft.com/office/officeart/2005/8/layout/bProcess4"/>
    <dgm:cxn modelId="{CF062E68-F7C6-4EB0-873C-E35FBE748A24}" type="presParOf" srcId="{355695EA-3200-4EA5-9C67-11A02710CE87}" destId="{642305BE-A81E-40BE-B02A-0452EE9F1CF6}" srcOrd="1" destOrd="0" presId="urn:microsoft.com/office/officeart/2005/8/layout/bProcess4"/>
    <dgm:cxn modelId="{85934BCE-58C1-4EFF-9E05-13AF939AF484}" type="presParOf" srcId="{939A7E5E-DD9E-47D5-9EC6-D36E0B669D11}" destId="{6A3BFD3F-D937-4378-913B-913A3FB63037}" srcOrd="7" destOrd="0" presId="urn:microsoft.com/office/officeart/2005/8/layout/bProcess4"/>
    <dgm:cxn modelId="{4885D121-BAA5-4022-A9E7-B9B584C56A7D}" type="presParOf" srcId="{939A7E5E-DD9E-47D5-9EC6-D36E0B669D11}" destId="{3A60E389-91DD-4F7E-A176-31985E66F225}" srcOrd="8" destOrd="0" presId="urn:microsoft.com/office/officeart/2005/8/layout/bProcess4"/>
    <dgm:cxn modelId="{B4E21F58-B2B0-47AB-BD0E-2305530FD339}" type="presParOf" srcId="{3A60E389-91DD-4F7E-A176-31985E66F225}" destId="{CDB24626-7060-49AF-85AF-316AB24E646F}" srcOrd="0" destOrd="0" presId="urn:microsoft.com/office/officeart/2005/8/layout/bProcess4"/>
    <dgm:cxn modelId="{D112A92E-10A3-4FDC-8363-DA37BA72553D}" type="presParOf" srcId="{3A60E389-91DD-4F7E-A176-31985E66F225}" destId="{345044BD-E9E4-401F-8F86-1A0C142B58E7}" srcOrd="1" destOrd="0" presId="urn:microsoft.com/office/officeart/2005/8/layout/bProcess4"/>
    <dgm:cxn modelId="{536013F7-363E-4F3D-9E30-2155ADF15533}" type="presParOf" srcId="{939A7E5E-DD9E-47D5-9EC6-D36E0B669D11}" destId="{22C3DFBC-6F1F-4B1A-B7B9-FAAAFD0EA881}" srcOrd="9" destOrd="0" presId="urn:microsoft.com/office/officeart/2005/8/layout/bProcess4"/>
    <dgm:cxn modelId="{569AC98C-5F35-43ED-AC68-D9B0F6432331}" type="presParOf" srcId="{939A7E5E-DD9E-47D5-9EC6-D36E0B669D11}" destId="{774C633F-1523-44C5-8D03-470EBA20B58A}" srcOrd="10" destOrd="0" presId="urn:microsoft.com/office/officeart/2005/8/layout/bProcess4"/>
    <dgm:cxn modelId="{14AE8C75-5790-42EF-B369-C5C1CD17BFA1}" type="presParOf" srcId="{774C633F-1523-44C5-8D03-470EBA20B58A}" destId="{6A5D7391-F758-42EE-84EB-A2CE662729D2}" srcOrd="0" destOrd="0" presId="urn:microsoft.com/office/officeart/2005/8/layout/bProcess4"/>
    <dgm:cxn modelId="{2B90E646-EF44-4242-AFED-64550B907534}" type="presParOf" srcId="{774C633F-1523-44C5-8D03-470EBA20B58A}" destId="{8EC7B2EC-AADF-48C4-B2AD-C0CE4193C6ED}" srcOrd="1" destOrd="0" presId="urn:microsoft.com/office/officeart/2005/8/layout/bProcess4"/>
    <dgm:cxn modelId="{336FB02F-CAD8-490B-B271-CEE5AF592719}" type="presParOf" srcId="{939A7E5E-DD9E-47D5-9EC6-D36E0B669D11}" destId="{4D74B24C-DC88-4809-9AB8-2B7D23A71764}" srcOrd="11" destOrd="0" presId="urn:microsoft.com/office/officeart/2005/8/layout/bProcess4"/>
    <dgm:cxn modelId="{510039E2-4CB9-4B6B-8C59-C1180A761AE7}" type="presParOf" srcId="{939A7E5E-DD9E-47D5-9EC6-D36E0B669D11}" destId="{9111FB9A-04DB-435F-ACA2-16B0F379C675}" srcOrd="12" destOrd="0" presId="urn:microsoft.com/office/officeart/2005/8/layout/bProcess4"/>
    <dgm:cxn modelId="{680294C4-61A8-4060-8CE7-0D24C99C661B}" type="presParOf" srcId="{9111FB9A-04DB-435F-ACA2-16B0F379C675}" destId="{B354769E-8E56-4037-83F9-18717044D845}" srcOrd="0" destOrd="0" presId="urn:microsoft.com/office/officeart/2005/8/layout/bProcess4"/>
    <dgm:cxn modelId="{E4E6CFDF-1C9A-4822-91C6-332AE905FED7}" type="presParOf" srcId="{9111FB9A-04DB-435F-ACA2-16B0F379C675}" destId="{A756BB21-B451-430B-AF2E-2189F9E9E59D}" srcOrd="1" destOrd="0" presId="urn:microsoft.com/office/officeart/2005/8/layout/bProcess4"/>
    <dgm:cxn modelId="{18C8472F-F640-4821-88FB-9C5F1CFED79A}" type="presParOf" srcId="{939A7E5E-DD9E-47D5-9EC6-D36E0B669D11}" destId="{6ABA21ED-A9B5-4B8A-929A-6D0845ADDCC9}" srcOrd="13" destOrd="0" presId="urn:microsoft.com/office/officeart/2005/8/layout/bProcess4"/>
    <dgm:cxn modelId="{19510E26-F9C9-4BB1-8FCF-90DEA3F64BE8}" type="presParOf" srcId="{939A7E5E-DD9E-47D5-9EC6-D36E0B669D11}" destId="{B79AFA80-079A-41C1-9819-E138001D7FBB}" srcOrd="14" destOrd="0" presId="urn:microsoft.com/office/officeart/2005/8/layout/bProcess4"/>
    <dgm:cxn modelId="{2690601D-5410-46D5-A283-06810F37D4AB}" type="presParOf" srcId="{B79AFA80-079A-41C1-9819-E138001D7FBB}" destId="{A102A6E4-AF06-4D96-A92B-6D01CC0DAD7D}" srcOrd="0" destOrd="0" presId="urn:microsoft.com/office/officeart/2005/8/layout/bProcess4"/>
    <dgm:cxn modelId="{6DA7A2D8-6D16-4C96-A918-8870FE7E265D}" type="presParOf" srcId="{B79AFA80-079A-41C1-9819-E138001D7FBB}" destId="{CD06321B-71D5-41ED-ACB0-477E5052E9D1}" srcOrd="1" destOrd="0" presId="urn:microsoft.com/office/officeart/2005/8/layout/bProcess4"/>
    <dgm:cxn modelId="{97DD77B2-C515-4ADE-8172-9862817E94CE}" type="presParOf" srcId="{939A7E5E-DD9E-47D5-9EC6-D36E0B669D11}" destId="{A98FCADC-E926-4892-868B-FA46D2D48599}" srcOrd="15" destOrd="0" presId="urn:microsoft.com/office/officeart/2005/8/layout/bProcess4"/>
    <dgm:cxn modelId="{CD466552-8B6A-40F9-9976-95E84BCC9EEE}" type="presParOf" srcId="{939A7E5E-DD9E-47D5-9EC6-D36E0B669D11}" destId="{F11C6353-9635-4584-97A7-359E1F531CDF}" srcOrd="16" destOrd="0" presId="urn:microsoft.com/office/officeart/2005/8/layout/bProcess4"/>
    <dgm:cxn modelId="{A0226819-A8FC-4FE1-BB2B-DC975DFF2D8C}" type="presParOf" srcId="{F11C6353-9635-4584-97A7-359E1F531CDF}" destId="{7A1880DB-EFA2-428F-BBE8-F9192215F607}" srcOrd="0" destOrd="0" presId="urn:microsoft.com/office/officeart/2005/8/layout/bProcess4"/>
    <dgm:cxn modelId="{62B31818-1E7A-4CB4-AE7E-4C7D48E78D2B}" type="presParOf" srcId="{F11C6353-9635-4584-97A7-359E1F531CDF}" destId="{5703E81E-ACFC-4C52-968E-491807540095}"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EB2921-762E-4E7F-AC3A-26BCC8C70B4D}" type="doc">
      <dgm:prSet loTypeId="urn:microsoft.com/office/officeart/2005/8/layout/cycle4#1" loCatId="cycle" qsTypeId="urn:microsoft.com/office/officeart/2005/8/quickstyle/simple1" qsCatId="simple" csTypeId="urn:microsoft.com/office/officeart/2005/8/colors/accent1_2" csCatId="accent1" phldr="1"/>
      <dgm:spPr/>
      <dgm:t>
        <a:bodyPr/>
        <a:lstStyle/>
        <a:p>
          <a:endParaRPr lang="pt-BR"/>
        </a:p>
      </dgm:t>
    </dgm:pt>
    <dgm:pt modelId="{C88D9E84-E546-4357-BEFA-E2F82E74A805}">
      <dgm:prSet phldrT="[Texto]"/>
      <dgm:spPr>
        <a:solidFill>
          <a:srgbClr val="C2C2C2"/>
        </a:solidFill>
      </dgm:spPr>
      <dgm:t>
        <a:bodyPr/>
        <a:lstStyle/>
        <a:p>
          <a:r>
            <a:rPr lang="pt-BR" dirty="0">
              <a:solidFill>
                <a:schemeClr val="tx1"/>
              </a:solidFill>
            </a:rPr>
            <a:t>Lei 8.666/93</a:t>
          </a:r>
        </a:p>
      </dgm:t>
    </dgm:pt>
    <dgm:pt modelId="{D35B157F-4355-4FDE-B03D-339D578545FD}" type="parTrans" cxnId="{AD9D4B64-AF6C-4844-BF8F-AFB66A6E050D}">
      <dgm:prSet/>
      <dgm:spPr/>
      <dgm:t>
        <a:bodyPr/>
        <a:lstStyle/>
        <a:p>
          <a:endParaRPr lang="pt-BR"/>
        </a:p>
      </dgm:t>
    </dgm:pt>
    <dgm:pt modelId="{AC2E37F1-FC6E-48D9-B334-8879CF77ACED}" type="sibTrans" cxnId="{AD9D4B64-AF6C-4844-BF8F-AFB66A6E050D}">
      <dgm:prSet/>
      <dgm:spPr/>
      <dgm:t>
        <a:bodyPr/>
        <a:lstStyle/>
        <a:p>
          <a:endParaRPr lang="pt-BR"/>
        </a:p>
      </dgm:t>
    </dgm:pt>
    <dgm:pt modelId="{CC6D7272-B48E-42EB-AEAC-F0CA921B3CF1}">
      <dgm:prSet phldrT="[Texto]" custT="1"/>
      <dgm:spPr/>
      <dgm:t>
        <a:bodyPr/>
        <a:lstStyle/>
        <a:p>
          <a:pPr algn="l"/>
          <a:r>
            <a:rPr lang="pt-BR" sz="1800" dirty="0"/>
            <a:t>Decreto 1.790/07</a:t>
          </a:r>
        </a:p>
      </dgm:t>
    </dgm:pt>
    <dgm:pt modelId="{F65CA2DB-5FDF-47BA-9003-BDA19F171C42}" type="parTrans" cxnId="{AC59EE40-F35A-4983-A11A-49DCBB9A3B75}">
      <dgm:prSet/>
      <dgm:spPr/>
      <dgm:t>
        <a:bodyPr/>
        <a:lstStyle/>
        <a:p>
          <a:endParaRPr lang="pt-BR"/>
        </a:p>
      </dgm:t>
    </dgm:pt>
    <dgm:pt modelId="{790D6408-6616-4AB1-B51A-5E163E50EFD9}" type="sibTrans" cxnId="{AC59EE40-F35A-4983-A11A-49DCBB9A3B75}">
      <dgm:prSet/>
      <dgm:spPr/>
      <dgm:t>
        <a:bodyPr/>
        <a:lstStyle/>
        <a:p>
          <a:endParaRPr lang="pt-BR"/>
        </a:p>
      </dgm:t>
    </dgm:pt>
    <dgm:pt modelId="{7EF6391A-B975-4F52-A847-9DD52680504C}">
      <dgm:prSet phldrT="[Texto]"/>
      <dgm:spPr>
        <a:solidFill>
          <a:srgbClr val="C2C2C2"/>
        </a:solidFill>
      </dgm:spPr>
      <dgm:t>
        <a:bodyPr/>
        <a:lstStyle/>
        <a:p>
          <a:r>
            <a:rPr lang="pt-BR" dirty="0">
              <a:solidFill>
                <a:schemeClr val="tx1"/>
              </a:solidFill>
            </a:rPr>
            <a:t>Lei 10.520/02</a:t>
          </a:r>
        </a:p>
      </dgm:t>
    </dgm:pt>
    <dgm:pt modelId="{14781D48-2CA5-4173-8432-FB27E843C913}" type="parTrans" cxnId="{92AE6E65-141D-4057-89BF-5FA5FAA186D9}">
      <dgm:prSet/>
      <dgm:spPr/>
      <dgm:t>
        <a:bodyPr/>
        <a:lstStyle/>
        <a:p>
          <a:endParaRPr lang="pt-BR"/>
        </a:p>
      </dgm:t>
    </dgm:pt>
    <dgm:pt modelId="{3910F837-2844-406A-A2E9-4C3AFB98F15C}" type="sibTrans" cxnId="{92AE6E65-141D-4057-89BF-5FA5FAA186D9}">
      <dgm:prSet/>
      <dgm:spPr/>
      <dgm:t>
        <a:bodyPr/>
        <a:lstStyle/>
        <a:p>
          <a:endParaRPr lang="pt-BR"/>
        </a:p>
      </dgm:t>
    </dgm:pt>
    <dgm:pt modelId="{36A2F398-1EE0-4308-8E14-2106A9535DEC}">
      <dgm:prSet phldrT="[Texto]" custT="1"/>
      <dgm:spPr/>
      <dgm:t>
        <a:bodyPr/>
        <a:lstStyle/>
        <a:p>
          <a:pPr algn="ctr"/>
          <a:r>
            <a:rPr lang="pt-BR" sz="2000" dirty="0"/>
            <a:t>Decreto 2.458/10</a:t>
          </a:r>
        </a:p>
      </dgm:t>
    </dgm:pt>
    <dgm:pt modelId="{218C589C-8908-43EA-81BD-12E37AC58CED}" type="parTrans" cxnId="{5B5312C2-17DE-4E37-8EA5-A48574FC8CC5}">
      <dgm:prSet/>
      <dgm:spPr/>
      <dgm:t>
        <a:bodyPr/>
        <a:lstStyle/>
        <a:p>
          <a:endParaRPr lang="pt-BR"/>
        </a:p>
      </dgm:t>
    </dgm:pt>
    <dgm:pt modelId="{9ED4FD17-6C19-4D3A-882A-A513A3D3A39F}" type="sibTrans" cxnId="{5B5312C2-17DE-4E37-8EA5-A48574FC8CC5}">
      <dgm:prSet/>
      <dgm:spPr/>
      <dgm:t>
        <a:bodyPr/>
        <a:lstStyle/>
        <a:p>
          <a:endParaRPr lang="pt-BR"/>
        </a:p>
      </dgm:t>
    </dgm:pt>
    <dgm:pt modelId="{4831812A-B83D-4000-A6BC-F37EDDFA8F57}">
      <dgm:prSet phldrT="[Texto]"/>
      <dgm:spPr>
        <a:solidFill>
          <a:srgbClr val="C2C2C2"/>
        </a:solidFill>
      </dgm:spPr>
      <dgm:t>
        <a:bodyPr/>
        <a:lstStyle/>
        <a:p>
          <a:r>
            <a:rPr lang="pt-BR" dirty="0">
              <a:solidFill>
                <a:schemeClr val="tx1"/>
              </a:solidFill>
            </a:rPr>
            <a:t>Lei 123/06</a:t>
          </a:r>
        </a:p>
      </dgm:t>
    </dgm:pt>
    <dgm:pt modelId="{093992A9-04EB-49E6-9BF7-8669FAD62101}" type="parTrans" cxnId="{219075B5-CD38-44F0-A74D-5C589652034C}">
      <dgm:prSet/>
      <dgm:spPr/>
      <dgm:t>
        <a:bodyPr/>
        <a:lstStyle/>
        <a:p>
          <a:endParaRPr lang="pt-BR"/>
        </a:p>
      </dgm:t>
    </dgm:pt>
    <dgm:pt modelId="{3A0D80E1-9ED9-49EB-A2D3-C61DFDB2384B}" type="sibTrans" cxnId="{219075B5-CD38-44F0-A74D-5C589652034C}">
      <dgm:prSet/>
      <dgm:spPr/>
      <dgm:t>
        <a:bodyPr/>
        <a:lstStyle/>
        <a:p>
          <a:endParaRPr lang="pt-BR"/>
        </a:p>
      </dgm:t>
    </dgm:pt>
    <dgm:pt modelId="{B56634AD-2B62-4722-A608-5749CACAFC6B}">
      <dgm:prSet phldrT="[Texto]" custT="1"/>
      <dgm:spPr/>
      <dgm:t>
        <a:bodyPr/>
        <a:lstStyle/>
        <a:p>
          <a:pPr algn="ctr"/>
          <a:r>
            <a:rPr lang="pt-BR" sz="2000" dirty="0"/>
            <a:t>Lei 618/12</a:t>
          </a:r>
        </a:p>
      </dgm:t>
    </dgm:pt>
    <dgm:pt modelId="{8ACEC966-6774-4BDA-9D85-85BCB255344F}" type="parTrans" cxnId="{8C23A527-FAC4-4267-8E23-D46618D01CD5}">
      <dgm:prSet/>
      <dgm:spPr/>
      <dgm:t>
        <a:bodyPr/>
        <a:lstStyle/>
        <a:p>
          <a:endParaRPr lang="pt-BR"/>
        </a:p>
      </dgm:t>
    </dgm:pt>
    <dgm:pt modelId="{25234816-AF19-473E-B37A-2F0C09347326}" type="sibTrans" cxnId="{8C23A527-FAC4-4267-8E23-D46618D01CD5}">
      <dgm:prSet/>
      <dgm:spPr/>
      <dgm:t>
        <a:bodyPr/>
        <a:lstStyle/>
        <a:p>
          <a:endParaRPr lang="pt-BR"/>
        </a:p>
      </dgm:t>
    </dgm:pt>
    <dgm:pt modelId="{2E6D5839-11CB-4AC0-BF81-4288C7850526}">
      <dgm:prSet phldrT="[Texto]" custT="1"/>
      <dgm:spPr>
        <a:solidFill>
          <a:srgbClr val="C2C2C2"/>
        </a:solidFill>
      </dgm:spPr>
      <dgm:t>
        <a:bodyPr/>
        <a:lstStyle/>
        <a:p>
          <a:pPr algn="ctr"/>
          <a:r>
            <a:rPr lang="pt-BR" sz="2000" dirty="0">
              <a:solidFill>
                <a:schemeClr val="tx1"/>
              </a:solidFill>
            </a:rPr>
            <a:t>Lei 14.133/21</a:t>
          </a:r>
        </a:p>
      </dgm:t>
    </dgm:pt>
    <dgm:pt modelId="{A0B974B2-080F-4B9C-B147-EDBF87EE1BB3}" type="parTrans" cxnId="{F7C8AF90-3F24-48B6-B1DE-A7C267D7999C}">
      <dgm:prSet/>
      <dgm:spPr/>
      <dgm:t>
        <a:bodyPr/>
        <a:lstStyle/>
        <a:p>
          <a:endParaRPr lang="pt-BR"/>
        </a:p>
      </dgm:t>
    </dgm:pt>
    <dgm:pt modelId="{0ED852F5-7EAD-4D58-906B-B9CF39561F28}" type="sibTrans" cxnId="{F7C8AF90-3F24-48B6-B1DE-A7C267D7999C}">
      <dgm:prSet/>
      <dgm:spPr/>
      <dgm:t>
        <a:bodyPr/>
        <a:lstStyle/>
        <a:p>
          <a:endParaRPr lang="pt-BR"/>
        </a:p>
      </dgm:t>
    </dgm:pt>
    <dgm:pt modelId="{16E796F3-EE4A-451F-ADC8-16101EF0C380}">
      <dgm:prSet phldrT="[Texto]" custT="1"/>
      <dgm:spPr/>
      <dgm:t>
        <a:bodyPr/>
        <a:lstStyle/>
        <a:p>
          <a:pPr algn="l"/>
          <a:r>
            <a:rPr lang="pt-BR" sz="1700" dirty="0"/>
            <a:t>Decreto 5.352/23</a:t>
          </a:r>
        </a:p>
      </dgm:t>
    </dgm:pt>
    <dgm:pt modelId="{29E1D61B-346B-4949-9F47-506034B12A5D}" type="parTrans" cxnId="{0BEFEF0D-6836-418F-A1E0-EA1C189B1CF9}">
      <dgm:prSet/>
      <dgm:spPr/>
      <dgm:t>
        <a:bodyPr/>
        <a:lstStyle/>
        <a:p>
          <a:endParaRPr lang="pt-BR"/>
        </a:p>
      </dgm:t>
    </dgm:pt>
    <dgm:pt modelId="{E1B9F284-07A3-4D81-AC1E-29DC6CA69ED2}" type="sibTrans" cxnId="{0BEFEF0D-6836-418F-A1E0-EA1C189B1CF9}">
      <dgm:prSet/>
      <dgm:spPr/>
      <dgm:t>
        <a:bodyPr/>
        <a:lstStyle/>
        <a:p>
          <a:endParaRPr lang="pt-BR"/>
        </a:p>
      </dgm:t>
    </dgm:pt>
    <dgm:pt modelId="{DE011516-0D27-4302-9156-53500B17719A}">
      <dgm:prSet phldrT="[Texto]" custT="1"/>
      <dgm:spPr/>
      <dgm:t>
        <a:bodyPr/>
        <a:lstStyle/>
        <a:p>
          <a:pPr algn="l"/>
          <a:r>
            <a:rPr lang="pt-BR" sz="1700" dirty="0"/>
            <a:t>Decreto 5.354/23</a:t>
          </a:r>
        </a:p>
      </dgm:t>
    </dgm:pt>
    <dgm:pt modelId="{7598C796-BD9B-488A-8D6F-AAD79F992CD9}" type="parTrans" cxnId="{A315C01D-67E4-46EA-B238-EEFA6AE9B3B7}">
      <dgm:prSet/>
      <dgm:spPr/>
      <dgm:t>
        <a:bodyPr/>
        <a:lstStyle/>
        <a:p>
          <a:endParaRPr lang="pt-BR"/>
        </a:p>
      </dgm:t>
    </dgm:pt>
    <dgm:pt modelId="{FD3DD02C-5707-4677-BBE4-80F5FDE5072A}" type="sibTrans" cxnId="{A315C01D-67E4-46EA-B238-EEFA6AE9B3B7}">
      <dgm:prSet/>
      <dgm:spPr/>
      <dgm:t>
        <a:bodyPr/>
        <a:lstStyle/>
        <a:p>
          <a:endParaRPr lang="pt-BR"/>
        </a:p>
      </dgm:t>
    </dgm:pt>
    <dgm:pt modelId="{A8A1B74B-3CEA-4B5D-A00C-931250004157}">
      <dgm:prSet phldrT="[Texto]" custT="1"/>
      <dgm:spPr/>
      <dgm:t>
        <a:bodyPr/>
        <a:lstStyle/>
        <a:p>
          <a:pPr algn="l"/>
          <a:r>
            <a:rPr lang="pt-BR" sz="1800" dirty="0"/>
            <a:t>Lei 9090/08</a:t>
          </a:r>
        </a:p>
      </dgm:t>
    </dgm:pt>
    <dgm:pt modelId="{0E79597D-B799-43F3-AF68-FCFD0F3B1941}" type="parTrans" cxnId="{B1AFF6ED-3248-4B22-B68C-852FB9865C0D}">
      <dgm:prSet/>
      <dgm:spPr/>
      <dgm:t>
        <a:bodyPr/>
        <a:lstStyle/>
        <a:p>
          <a:endParaRPr lang="pt-BR"/>
        </a:p>
      </dgm:t>
    </dgm:pt>
    <dgm:pt modelId="{AC2765B8-91ED-40EF-B8A6-EB11D2179250}" type="sibTrans" cxnId="{B1AFF6ED-3248-4B22-B68C-852FB9865C0D}">
      <dgm:prSet/>
      <dgm:spPr/>
      <dgm:t>
        <a:bodyPr/>
        <a:lstStyle/>
        <a:p>
          <a:endParaRPr lang="pt-BR"/>
        </a:p>
      </dgm:t>
    </dgm:pt>
    <dgm:pt modelId="{8D912931-D234-4046-93A9-1AA33C06E4B6}" type="pres">
      <dgm:prSet presAssocID="{90EB2921-762E-4E7F-AC3A-26BCC8C70B4D}" presName="cycleMatrixDiagram" presStyleCnt="0">
        <dgm:presLayoutVars>
          <dgm:chMax val="1"/>
          <dgm:dir/>
          <dgm:animLvl val="lvl"/>
          <dgm:resizeHandles val="exact"/>
        </dgm:presLayoutVars>
      </dgm:prSet>
      <dgm:spPr/>
    </dgm:pt>
    <dgm:pt modelId="{8A191226-2DAA-4B02-AA72-4F0A02AAC529}" type="pres">
      <dgm:prSet presAssocID="{90EB2921-762E-4E7F-AC3A-26BCC8C70B4D}" presName="children" presStyleCnt="0"/>
      <dgm:spPr/>
    </dgm:pt>
    <dgm:pt modelId="{44DBE9D6-21DA-4130-9C59-2A33337AC5D4}" type="pres">
      <dgm:prSet presAssocID="{90EB2921-762E-4E7F-AC3A-26BCC8C70B4D}" presName="child1group" presStyleCnt="0"/>
      <dgm:spPr/>
    </dgm:pt>
    <dgm:pt modelId="{19308201-9E53-4280-9DBE-7C152E48A120}" type="pres">
      <dgm:prSet presAssocID="{90EB2921-762E-4E7F-AC3A-26BCC8C70B4D}" presName="child1" presStyleLbl="bgAcc1" presStyleIdx="0" presStyleCnt="4"/>
      <dgm:spPr/>
    </dgm:pt>
    <dgm:pt modelId="{B88F39F5-AA3E-4044-A3F7-B328FF776759}" type="pres">
      <dgm:prSet presAssocID="{90EB2921-762E-4E7F-AC3A-26BCC8C70B4D}" presName="child1Text" presStyleLbl="bgAcc1" presStyleIdx="0" presStyleCnt="4">
        <dgm:presLayoutVars>
          <dgm:bulletEnabled val="1"/>
        </dgm:presLayoutVars>
      </dgm:prSet>
      <dgm:spPr/>
    </dgm:pt>
    <dgm:pt modelId="{58AF1371-7658-48DC-B095-934E108A7B7B}" type="pres">
      <dgm:prSet presAssocID="{90EB2921-762E-4E7F-AC3A-26BCC8C70B4D}" presName="child2group" presStyleCnt="0"/>
      <dgm:spPr/>
    </dgm:pt>
    <dgm:pt modelId="{54EF872C-037B-4FDE-B6D5-C89C63C9DF51}" type="pres">
      <dgm:prSet presAssocID="{90EB2921-762E-4E7F-AC3A-26BCC8C70B4D}" presName="child2" presStyleLbl="bgAcc1" presStyleIdx="1" presStyleCnt="4"/>
      <dgm:spPr/>
    </dgm:pt>
    <dgm:pt modelId="{C48989FA-7E86-4875-90DE-5B748E117BEE}" type="pres">
      <dgm:prSet presAssocID="{90EB2921-762E-4E7F-AC3A-26BCC8C70B4D}" presName="child2Text" presStyleLbl="bgAcc1" presStyleIdx="1" presStyleCnt="4">
        <dgm:presLayoutVars>
          <dgm:bulletEnabled val="1"/>
        </dgm:presLayoutVars>
      </dgm:prSet>
      <dgm:spPr/>
    </dgm:pt>
    <dgm:pt modelId="{22A3745B-3641-4169-8530-91CD9463CD7C}" type="pres">
      <dgm:prSet presAssocID="{90EB2921-762E-4E7F-AC3A-26BCC8C70B4D}" presName="child3group" presStyleCnt="0"/>
      <dgm:spPr/>
    </dgm:pt>
    <dgm:pt modelId="{2C8E4359-1C01-40D3-8568-9699B7ED86DF}" type="pres">
      <dgm:prSet presAssocID="{90EB2921-762E-4E7F-AC3A-26BCC8C70B4D}" presName="child3" presStyleLbl="bgAcc1" presStyleIdx="2" presStyleCnt="4"/>
      <dgm:spPr/>
    </dgm:pt>
    <dgm:pt modelId="{70DF1DE9-CD1C-4E0F-8932-6CFEAE9EE4E3}" type="pres">
      <dgm:prSet presAssocID="{90EB2921-762E-4E7F-AC3A-26BCC8C70B4D}" presName="child3Text" presStyleLbl="bgAcc1" presStyleIdx="2" presStyleCnt="4">
        <dgm:presLayoutVars>
          <dgm:bulletEnabled val="1"/>
        </dgm:presLayoutVars>
      </dgm:prSet>
      <dgm:spPr/>
    </dgm:pt>
    <dgm:pt modelId="{E87B72B2-DFA6-47BC-80E5-6191ECEAAEAF}" type="pres">
      <dgm:prSet presAssocID="{90EB2921-762E-4E7F-AC3A-26BCC8C70B4D}" presName="child4group" presStyleCnt="0"/>
      <dgm:spPr/>
    </dgm:pt>
    <dgm:pt modelId="{B819CE4A-7DBE-483B-A0BD-67E769DD5460}" type="pres">
      <dgm:prSet presAssocID="{90EB2921-762E-4E7F-AC3A-26BCC8C70B4D}" presName="child4" presStyleLbl="bgAcc1" presStyleIdx="3" presStyleCnt="4"/>
      <dgm:spPr/>
    </dgm:pt>
    <dgm:pt modelId="{F966C348-8BDE-4CB5-829F-397E139587C4}" type="pres">
      <dgm:prSet presAssocID="{90EB2921-762E-4E7F-AC3A-26BCC8C70B4D}" presName="child4Text" presStyleLbl="bgAcc1" presStyleIdx="3" presStyleCnt="4">
        <dgm:presLayoutVars>
          <dgm:bulletEnabled val="1"/>
        </dgm:presLayoutVars>
      </dgm:prSet>
      <dgm:spPr/>
    </dgm:pt>
    <dgm:pt modelId="{F8EBBF3C-6180-4D58-8C62-158E15410AA4}" type="pres">
      <dgm:prSet presAssocID="{90EB2921-762E-4E7F-AC3A-26BCC8C70B4D}" presName="childPlaceholder" presStyleCnt="0"/>
      <dgm:spPr/>
    </dgm:pt>
    <dgm:pt modelId="{5C894783-829A-4E35-BD7D-2D216DD24C67}" type="pres">
      <dgm:prSet presAssocID="{90EB2921-762E-4E7F-AC3A-26BCC8C70B4D}" presName="circle" presStyleCnt="0"/>
      <dgm:spPr/>
    </dgm:pt>
    <dgm:pt modelId="{D2829DC4-2C85-4260-BB35-70757CE5C0E8}" type="pres">
      <dgm:prSet presAssocID="{90EB2921-762E-4E7F-AC3A-26BCC8C70B4D}" presName="quadrant1" presStyleLbl="node1" presStyleIdx="0" presStyleCnt="4">
        <dgm:presLayoutVars>
          <dgm:chMax val="1"/>
          <dgm:bulletEnabled val="1"/>
        </dgm:presLayoutVars>
      </dgm:prSet>
      <dgm:spPr/>
    </dgm:pt>
    <dgm:pt modelId="{B24023E0-6372-40E4-8EC5-144FACEE2F16}" type="pres">
      <dgm:prSet presAssocID="{90EB2921-762E-4E7F-AC3A-26BCC8C70B4D}" presName="quadrant2" presStyleLbl="node1" presStyleIdx="1" presStyleCnt="4">
        <dgm:presLayoutVars>
          <dgm:chMax val="1"/>
          <dgm:bulletEnabled val="1"/>
        </dgm:presLayoutVars>
      </dgm:prSet>
      <dgm:spPr/>
    </dgm:pt>
    <dgm:pt modelId="{B11E87A9-496C-4CE8-B5D5-E456BE6F2123}" type="pres">
      <dgm:prSet presAssocID="{90EB2921-762E-4E7F-AC3A-26BCC8C70B4D}" presName="quadrant3" presStyleLbl="node1" presStyleIdx="2" presStyleCnt="4">
        <dgm:presLayoutVars>
          <dgm:chMax val="1"/>
          <dgm:bulletEnabled val="1"/>
        </dgm:presLayoutVars>
      </dgm:prSet>
      <dgm:spPr/>
    </dgm:pt>
    <dgm:pt modelId="{8848FF4E-5475-46A8-8796-8CE307F18F8F}" type="pres">
      <dgm:prSet presAssocID="{90EB2921-762E-4E7F-AC3A-26BCC8C70B4D}" presName="quadrant4" presStyleLbl="node1" presStyleIdx="3" presStyleCnt="4">
        <dgm:presLayoutVars>
          <dgm:chMax val="1"/>
          <dgm:bulletEnabled val="1"/>
        </dgm:presLayoutVars>
      </dgm:prSet>
      <dgm:spPr/>
    </dgm:pt>
    <dgm:pt modelId="{F249AB01-96F5-4758-827F-B2091314F6EC}" type="pres">
      <dgm:prSet presAssocID="{90EB2921-762E-4E7F-AC3A-26BCC8C70B4D}" presName="quadrantPlaceholder" presStyleCnt="0"/>
      <dgm:spPr/>
    </dgm:pt>
    <dgm:pt modelId="{F777EF54-1376-4515-853D-1497A2E3B1AC}" type="pres">
      <dgm:prSet presAssocID="{90EB2921-762E-4E7F-AC3A-26BCC8C70B4D}" presName="center1" presStyleLbl="fgShp" presStyleIdx="0" presStyleCnt="2" custLinFactNeighborY="-17629"/>
      <dgm:spPr>
        <a:solidFill>
          <a:schemeClr val="accent6">
            <a:lumMod val="75000"/>
          </a:schemeClr>
        </a:solidFill>
      </dgm:spPr>
    </dgm:pt>
    <dgm:pt modelId="{08FCEF6A-97C1-41B6-B71D-17EBB4BE27DD}" type="pres">
      <dgm:prSet presAssocID="{90EB2921-762E-4E7F-AC3A-26BCC8C70B4D}" presName="center2" presStyleLbl="fgShp" presStyleIdx="1" presStyleCnt="2" custLinFactNeighborY="22895"/>
      <dgm:spPr>
        <a:solidFill>
          <a:schemeClr val="accent6">
            <a:lumMod val="75000"/>
          </a:schemeClr>
        </a:solidFill>
      </dgm:spPr>
    </dgm:pt>
  </dgm:ptLst>
  <dgm:cxnLst>
    <dgm:cxn modelId="{EEB6FC0B-CCBF-48A1-BAF1-F947B151C9C6}" type="presOf" srcId="{2E6D5839-11CB-4AC0-BF81-4288C7850526}" destId="{8848FF4E-5475-46A8-8796-8CE307F18F8F}" srcOrd="0" destOrd="0" presId="urn:microsoft.com/office/officeart/2005/8/layout/cycle4#1"/>
    <dgm:cxn modelId="{0BEFEF0D-6836-418F-A1E0-EA1C189B1CF9}" srcId="{2E6D5839-11CB-4AC0-BF81-4288C7850526}" destId="{16E796F3-EE4A-451F-ADC8-16101EF0C380}" srcOrd="0" destOrd="0" parTransId="{29E1D61B-346B-4949-9F47-506034B12A5D}" sibTransId="{E1B9F284-07A3-4D81-AC1E-29DC6CA69ED2}"/>
    <dgm:cxn modelId="{A315C01D-67E4-46EA-B238-EEFA6AE9B3B7}" srcId="{2E6D5839-11CB-4AC0-BF81-4288C7850526}" destId="{DE011516-0D27-4302-9156-53500B17719A}" srcOrd="1" destOrd="0" parTransId="{7598C796-BD9B-488A-8D6F-AAD79F992CD9}" sibTransId="{FD3DD02C-5707-4677-BBE4-80F5FDE5072A}"/>
    <dgm:cxn modelId="{8D1EEA25-790A-4374-81DC-0A167A85BAC8}" type="presOf" srcId="{B56634AD-2B62-4722-A608-5749CACAFC6B}" destId="{70DF1DE9-CD1C-4E0F-8932-6CFEAE9EE4E3}" srcOrd="1" destOrd="0" presId="urn:microsoft.com/office/officeart/2005/8/layout/cycle4#1"/>
    <dgm:cxn modelId="{8C23A527-FAC4-4267-8E23-D46618D01CD5}" srcId="{4831812A-B83D-4000-A6BC-F37EDDFA8F57}" destId="{B56634AD-2B62-4722-A608-5749CACAFC6B}" srcOrd="0" destOrd="0" parTransId="{8ACEC966-6774-4BDA-9D85-85BCB255344F}" sibTransId="{25234816-AF19-473E-B37A-2F0C09347326}"/>
    <dgm:cxn modelId="{F269C940-D50B-46B0-A06E-EA21C4A00675}" type="presOf" srcId="{DE011516-0D27-4302-9156-53500B17719A}" destId="{B819CE4A-7DBE-483B-A0BD-67E769DD5460}" srcOrd="0" destOrd="1" presId="urn:microsoft.com/office/officeart/2005/8/layout/cycle4#1"/>
    <dgm:cxn modelId="{AC59EE40-F35A-4983-A11A-49DCBB9A3B75}" srcId="{C88D9E84-E546-4357-BEFA-E2F82E74A805}" destId="{CC6D7272-B48E-42EB-AEAC-F0CA921B3CF1}" srcOrd="0" destOrd="0" parTransId="{F65CA2DB-5FDF-47BA-9003-BDA19F171C42}" sibTransId="{790D6408-6616-4AB1-B51A-5E163E50EFD9}"/>
    <dgm:cxn modelId="{7EAF6E43-14C4-4DE0-AE26-0EBCDB6FE751}" type="presOf" srcId="{C88D9E84-E546-4357-BEFA-E2F82E74A805}" destId="{D2829DC4-2C85-4260-BB35-70757CE5C0E8}" srcOrd="0" destOrd="0" presId="urn:microsoft.com/office/officeart/2005/8/layout/cycle4#1"/>
    <dgm:cxn modelId="{AD9D4B64-AF6C-4844-BF8F-AFB66A6E050D}" srcId="{90EB2921-762E-4E7F-AC3A-26BCC8C70B4D}" destId="{C88D9E84-E546-4357-BEFA-E2F82E74A805}" srcOrd="0" destOrd="0" parTransId="{D35B157F-4355-4FDE-B03D-339D578545FD}" sibTransId="{AC2E37F1-FC6E-48D9-B334-8879CF77ACED}"/>
    <dgm:cxn modelId="{92AE6E65-141D-4057-89BF-5FA5FAA186D9}" srcId="{90EB2921-762E-4E7F-AC3A-26BCC8C70B4D}" destId="{7EF6391A-B975-4F52-A847-9DD52680504C}" srcOrd="1" destOrd="0" parTransId="{14781D48-2CA5-4173-8432-FB27E843C913}" sibTransId="{3910F837-2844-406A-A2E9-4C3AFB98F15C}"/>
    <dgm:cxn modelId="{AEDBCA4A-CF93-4E07-8EF9-A2198BA97144}" type="presOf" srcId="{16E796F3-EE4A-451F-ADC8-16101EF0C380}" destId="{B819CE4A-7DBE-483B-A0BD-67E769DD5460}" srcOrd="0" destOrd="0" presId="urn:microsoft.com/office/officeart/2005/8/layout/cycle4#1"/>
    <dgm:cxn modelId="{72917073-1EAC-481A-AA85-E7AB3B295E3C}" type="presOf" srcId="{4831812A-B83D-4000-A6BC-F37EDDFA8F57}" destId="{B11E87A9-496C-4CE8-B5D5-E456BE6F2123}" srcOrd="0" destOrd="0" presId="urn:microsoft.com/office/officeart/2005/8/layout/cycle4#1"/>
    <dgm:cxn modelId="{14EB8D75-2501-4979-B34C-9BA505E04CDC}" type="presOf" srcId="{36A2F398-1EE0-4308-8E14-2106A9535DEC}" destId="{C48989FA-7E86-4875-90DE-5B748E117BEE}" srcOrd="1" destOrd="0" presId="urn:microsoft.com/office/officeart/2005/8/layout/cycle4#1"/>
    <dgm:cxn modelId="{F7C8AF90-3F24-48B6-B1DE-A7C267D7999C}" srcId="{90EB2921-762E-4E7F-AC3A-26BCC8C70B4D}" destId="{2E6D5839-11CB-4AC0-BF81-4288C7850526}" srcOrd="3" destOrd="0" parTransId="{A0B974B2-080F-4B9C-B147-EDBF87EE1BB3}" sibTransId="{0ED852F5-7EAD-4D58-906B-B9CF39561F28}"/>
    <dgm:cxn modelId="{CB7EAC94-A7B5-4BCB-B4DD-929386841674}" type="presOf" srcId="{A8A1B74B-3CEA-4B5D-A00C-931250004157}" destId="{B88F39F5-AA3E-4044-A3F7-B328FF776759}" srcOrd="1" destOrd="1" presId="urn:microsoft.com/office/officeart/2005/8/layout/cycle4#1"/>
    <dgm:cxn modelId="{BCD48EA7-3E8D-47C0-8DAF-BA8DA959CDE0}" type="presOf" srcId="{90EB2921-762E-4E7F-AC3A-26BCC8C70B4D}" destId="{8D912931-D234-4046-93A9-1AA33C06E4B6}" srcOrd="0" destOrd="0" presId="urn:microsoft.com/office/officeart/2005/8/layout/cycle4#1"/>
    <dgm:cxn modelId="{31F885AF-05FB-4176-847C-5027740330D7}" type="presOf" srcId="{A8A1B74B-3CEA-4B5D-A00C-931250004157}" destId="{19308201-9E53-4280-9DBE-7C152E48A120}" srcOrd="0" destOrd="1" presId="urn:microsoft.com/office/officeart/2005/8/layout/cycle4#1"/>
    <dgm:cxn modelId="{219075B5-CD38-44F0-A74D-5C589652034C}" srcId="{90EB2921-762E-4E7F-AC3A-26BCC8C70B4D}" destId="{4831812A-B83D-4000-A6BC-F37EDDFA8F57}" srcOrd="2" destOrd="0" parTransId="{093992A9-04EB-49E6-9BF7-8669FAD62101}" sibTransId="{3A0D80E1-9ED9-49EB-A2D3-C61DFDB2384B}"/>
    <dgm:cxn modelId="{3781BAC1-9F7A-42A9-A9D3-E00A421AA6F3}" type="presOf" srcId="{DE011516-0D27-4302-9156-53500B17719A}" destId="{F966C348-8BDE-4CB5-829F-397E139587C4}" srcOrd="1" destOrd="1" presId="urn:microsoft.com/office/officeart/2005/8/layout/cycle4#1"/>
    <dgm:cxn modelId="{5B5312C2-17DE-4E37-8EA5-A48574FC8CC5}" srcId="{7EF6391A-B975-4F52-A847-9DD52680504C}" destId="{36A2F398-1EE0-4308-8E14-2106A9535DEC}" srcOrd="0" destOrd="0" parTransId="{218C589C-8908-43EA-81BD-12E37AC58CED}" sibTransId="{9ED4FD17-6C19-4D3A-882A-A513A3D3A39F}"/>
    <dgm:cxn modelId="{DA3835CA-4491-45A4-AB4E-8332E3E23F13}" type="presOf" srcId="{16E796F3-EE4A-451F-ADC8-16101EF0C380}" destId="{F966C348-8BDE-4CB5-829F-397E139587C4}" srcOrd="1" destOrd="0" presId="urn:microsoft.com/office/officeart/2005/8/layout/cycle4#1"/>
    <dgm:cxn modelId="{13A800CD-6D05-4FCD-B47F-9A5DEC11A58C}" type="presOf" srcId="{CC6D7272-B48E-42EB-AEAC-F0CA921B3CF1}" destId="{19308201-9E53-4280-9DBE-7C152E48A120}" srcOrd="0" destOrd="0" presId="urn:microsoft.com/office/officeart/2005/8/layout/cycle4#1"/>
    <dgm:cxn modelId="{933EAED2-0CD3-4A74-8A94-0786CA6D7BD0}" type="presOf" srcId="{B56634AD-2B62-4722-A608-5749CACAFC6B}" destId="{2C8E4359-1C01-40D3-8568-9699B7ED86DF}" srcOrd="0" destOrd="0" presId="urn:microsoft.com/office/officeart/2005/8/layout/cycle4#1"/>
    <dgm:cxn modelId="{9A41BFE5-6B88-4B1C-986E-FBE7A995EA30}" type="presOf" srcId="{36A2F398-1EE0-4308-8E14-2106A9535DEC}" destId="{54EF872C-037B-4FDE-B6D5-C89C63C9DF51}" srcOrd="0" destOrd="0" presId="urn:microsoft.com/office/officeart/2005/8/layout/cycle4#1"/>
    <dgm:cxn modelId="{1F49B0E7-9D67-4570-8C61-F0624C022995}" type="presOf" srcId="{7EF6391A-B975-4F52-A847-9DD52680504C}" destId="{B24023E0-6372-40E4-8EC5-144FACEE2F16}" srcOrd="0" destOrd="0" presId="urn:microsoft.com/office/officeart/2005/8/layout/cycle4#1"/>
    <dgm:cxn modelId="{B1AFF6ED-3248-4B22-B68C-852FB9865C0D}" srcId="{C88D9E84-E546-4357-BEFA-E2F82E74A805}" destId="{A8A1B74B-3CEA-4B5D-A00C-931250004157}" srcOrd="1" destOrd="0" parTransId="{0E79597D-B799-43F3-AF68-FCFD0F3B1941}" sibTransId="{AC2765B8-91ED-40EF-B8A6-EB11D2179250}"/>
    <dgm:cxn modelId="{9DC60CF5-012E-44C4-B73B-5261EC85B93F}" type="presOf" srcId="{CC6D7272-B48E-42EB-AEAC-F0CA921B3CF1}" destId="{B88F39F5-AA3E-4044-A3F7-B328FF776759}" srcOrd="1" destOrd="0" presId="urn:microsoft.com/office/officeart/2005/8/layout/cycle4#1"/>
    <dgm:cxn modelId="{4D5FDB29-58B4-44D8-8C46-564BDDD644FC}" type="presParOf" srcId="{8D912931-D234-4046-93A9-1AA33C06E4B6}" destId="{8A191226-2DAA-4B02-AA72-4F0A02AAC529}" srcOrd="0" destOrd="0" presId="urn:microsoft.com/office/officeart/2005/8/layout/cycle4#1"/>
    <dgm:cxn modelId="{51E43EFE-A20F-4E69-9B73-77D937BDB083}" type="presParOf" srcId="{8A191226-2DAA-4B02-AA72-4F0A02AAC529}" destId="{44DBE9D6-21DA-4130-9C59-2A33337AC5D4}" srcOrd="0" destOrd="0" presId="urn:microsoft.com/office/officeart/2005/8/layout/cycle4#1"/>
    <dgm:cxn modelId="{2FD1D2B0-8518-4F3D-B3E1-584778C0514D}" type="presParOf" srcId="{44DBE9D6-21DA-4130-9C59-2A33337AC5D4}" destId="{19308201-9E53-4280-9DBE-7C152E48A120}" srcOrd="0" destOrd="0" presId="urn:microsoft.com/office/officeart/2005/8/layout/cycle4#1"/>
    <dgm:cxn modelId="{63CBEBEB-5A81-480F-87A3-CAB04007B08E}" type="presParOf" srcId="{44DBE9D6-21DA-4130-9C59-2A33337AC5D4}" destId="{B88F39F5-AA3E-4044-A3F7-B328FF776759}" srcOrd="1" destOrd="0" presId="urn:microsoft.com/office/officeart/2005/8/layout/cycle4#1"/>
    <dgm:cxn modelId="{EB142354-566B-470F-95A3-741C7710B0A1}" type="presParOf" srcId="{8A191226-2DAA-4B02-AA72-4F0A02AAC529}" destId="{58AF1371-7658-48DC-B095-934E108A7B7B}" srcOrd="1" destOrd="0" presId="urn:microsoft.com/office/officeart/2005/8/layout/cycle4#1"/>
    <dgm:cxn modelId="{0AEDBB89-D72E-40C0-A992-F8B72E7E2F3F}" type="presParOf" srcId="{58AF1371-7658-48DC-B095-934E108A7B7B}" destId="{54EF872C-037B-4FDE-B6D5-C89C63C9DF51}" srcOrd="0" destOrd="0" presId="urn:microsoft.com/office/officeart/2005/8/layout/cycle4#1"/>
    <dgm:cxn modelId="{19922A8B-6A7D-4096-9A8C-98B064FE5992}" type="presParOf" srcId="{58AF1371-7658-48DC-B095-934E108A7B7B}" destId="{C48989FA-7E86-4875-90DE-5B748E117BEE}" srcOrd="1" destOrd="0" presId="urn:microsoft.com/office/officeart/2005/8/layout/cycle4#1"/>
    <dgm:cxn modelId="{817465BC-955D-4070-82A6-98FBFF203F6A}" type="presParOf" srcId="{8A191226-2DAA-4B02-AA72-4F0A02AAC529}" destId="{22A3745B-3641-4169-8530-91CD9463CD7C}" srcOrd="2" destOrd="0" presId="urn:microsoft.com/office/officeart/2005/8/layout/cycle4#1"/>
    <dgm:cxn modelId="{8E20E077-C092-430C-9BD1-77767602A384}" type="presParOf" srcId="{22A3745B-3641-4169-8530-91CD9463CD7C}" destId="{2C8E4359-1C01-40D3-8568-9699B7ED86DF}" srcOrd="0" destOrd="0" presId="urn:microsoft.com/office/officeart/2005/8/layout/cycle4#1"/>
    <dgm:cxn modelId="{47AED0C5-BD5A-4494-B0EA-CDD33CC495F2}" type="presParOf" srcId="{22A3745B-3641-4169-8530-91CD9463CD7C}" destId="{70DF1DE9-CD1C-4E0F-8932-6CFEAE9EE4E3}" srcOrd="1" destOrd="0" presId="urn:microsoft.com/office/officeart/2005/8/layout/cycle4#1"/>
    <dgm:cxn modelId="{A7D86454-9113-4293-AFE3-01E5CF10071A}" type="presParOf" srcId="{8A191226-2DAA-4B02-AA72-4F0A02AAC529}" destId="{E87B72B2-DFA6-47BC-80E5-6191ECEAAEAF}" srcOrd="3" destOrd="0" presId="urn:microsoft.com/office/officeart/2005/8/layout/cycle4#1"/>
    <dgm:cxn modelId="{E282FFA3-4A53-4E7D-BAD7-0801B3B65C25}" type="presParOf" srcId="{E87B72B2-DFA6-47BC-80E5-6191ECEAAEAF}" destId="{B819CE4A-7DBE-483B-A0BD-67E769DD5460}" srcOrd="0" destOrd="0" presId="urn:microsoft.com/office/officeart/2005/8/layout/cycle4#1"/>
    <dgm:cxn modelId="{B0C2B1C7-F396-4C54-B0FC-0FBE06923C34}" type="presParOf" srcId="{E87B72B2-DFA6-47BC-80E5-6191ECEAAEAF}" destId="{F966C348-8BDE-4CB5-829F-397E139587C4}" srcOrd="1" destOrd="0" presId="urn:microsoft.com/office/officeart/2005/8/layout/cycle4#1"/>
    <dgm:cxn modelId="{249C6950-3301-4258-BD14-08971940D5E4}" type="presParOf" srcId="{8A191226-2DAA-4B02-AA72-4F0A02AAC529}" destId="{F8EBBF3C-6180-4D58-8C62-158E15410AA4}" srcOrd="4" destOrd="0" presId="urn:microsoft.com/office/officeart/2005/8/layout/cycle4#1"/>
    <dgm:cxn modelId="{A3634891-60A6-46BA-8E39-2D396F74CFD8}" type="presParOf" srcId="{8D912931-D234-4046-93A9-1AA33C06E4B6}" destId="{5C894783-829A-4E35-BD7D-2D216DD24C67}" srcOrd="1" destOrd="0" presId="urn:microsoft.com/office/officeart/2005/8/layout/cycle4#1"/>
    <dgm:cxn modelId="{EA2F368E-97CD-48C6-818A-8B6F5E01DD7C}" type="presParOf" srcId="{5C894783-829A-4E35-BD7D-2D216DD24C67}" destId="{D2829DC4-2C85-4260-BB35-70757CE5C0E8}" srcOrd="0" destOrd="0" presId="urn:microsoft.com/office/officeart/2005/8/layout/cycle4#1"/>
    <dgm:cxn modelId="{D86AB787-F83D-4D02-B926-841A859F4A52}" type="presParOf" srcId="{5C894783-829A-4E35-BD7D-2D216DD24C67}" destId="{B24023E0-6372-40E4-8EC5-144FACEE2F16}" srcOrd="1" destOrd="0" presId="urn:microsoft.com/office/officeart/2005/8/layout/cycle4#1"/>
    <dgm:cxn modelId="{3B327708-0B65-4CC7-8088-FF54965F3FAE}" type="presParOf" srcId="{5C894783-829A-4E35-BD7D-2D216DD24C67}" destId="{B11E87A9-496C-4CE8-B5D5-E456BE6F2123}" srcOrd="2" destOrd="0" presId="urn:microsoft.com/office/officeart/2005/8/layout/cycle4#1"/>
    <dgm:cxn modelId="{DC113B19-95AC-4AD4-937E-E3E8F2F02CA0}" type="presParOf" srcId="{5C894783-829A-4E35-BD7D-2D216DD24C67}" destId="{8848FF4E-5475-46A8-8796-8CE307F18F8F}" srcOrd="3" destOrd="0" presId="urn:microsoft.com/office/officeart/2005/8/layout/cycle4#1"/>
    <dgm:cxn modelId="{6DB6B4A9-FEB7-46A2-97D5-8A67F8AB5876}" type="presParOf" srcId="{5C894783-829A-4E35-BD7D-2D216DD24C67}" destId="{F249AB01-96F5-4758-827F-B2091314F6EC}" srcOrd="4" destOrd="0" presId="urn:microsoft.com/office/officeart/2005/8/layout/cycle4#1"/>
    <dgm:cxn modelId="{917022F8-EBC6-40B9-B51D-852223E68F69}" type="presParOf" srcId="{8D912931-D234-4046-93A9-1AA33C06E4B6}" destId="{F777EF54-1376-4515-853D-1497A2E3B1AC}" srcOrd="2" destOrd="0" presId="urn:microsoft.com/office/officeart/2005/8/layout/cycle4#1"/>
    <dgm:cxn modelId="{D95B83BD-5106-4DFC-91CC-281AD7946673}" type="presParOf" srcId="{8D912931-D234-4046-93A9-1AA33C06E4B6}" destId="{08FCEF6A-97C1-41B6-B71D-17EBB4BE27DD}"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17DB7E-3901-4707-BC31-C9F8289A6F6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t-BR"/>
        </a:p>
      </dgm:t>
    </dgm:pt>
    <dgm:pt modelId="{0B794015-54CA-4099-A40E-024794BF3913}">
      <dgm:prSet phldrT="[Texto]"/>
      <dgm:spPr>
        <a:solidFill>
          <a:schemeClr val="bg1"/>
        </a:solidFill>
        <a:ln>
          <a:prstDash val="sysDash"/>
        </a:ln>
      </dgm:spPr>
      <dgm:t>
        <a:bodyPr/>
        <a:lstStyle/>
        <a:p>
          <a:r>
            <a:rPr lang="pt-BR" dirty="0">
              <a:solidFill>
                <a:schemeClr val="tx1"/>
              </a:solidFill>
            </a:rPr>
            <a:t>O que será feito?</a:t>
          </a:r>
        </a:p>
      </dgm:t>
    </dgm:pt>
    <dgm:pt modelId="{2E18348E-7F12-491D-8E95-EBFB8FC4EC33}" type="parTrans" cxnId="{2E3AE610-75E2-42D8-A382-699B577AAD61}">
      <dgm:prSet/>
      <dgm:spPr/>
      <dgm:t>
        <a:bodyPr/>
        <a:lstStyle/>
        <a:p>
          <a:endParaRPr lang="pt-BR"/>
        </a:p>
      </dgm:t>
    </dgm:pt>
    <dgm:pt modelId="{E1FCA820-D593-4757-A5CB-3136345FB076}" type="sibTrans" cxnId="{2E3AE610-75E2-42D8-A382-699B577AAD61}">
      <dgm:prSet/>
      <dgm:spPr/>
      <dgm:t>
        <a:bodyPr/>
        <a:lstStyle/>
        <a:p>
          <a:endParaRPr lang="pt-BR"/>
        </a:p>
      </dgm:t>
    </dgm:pt>
    <dgm:pt modelId="{24501BEE-5D18-4BA9-BEDF-4F93CD88AA09}">
      <dgm:prSet phldrT="[Texto]" phldr="1"/>
      <dgm:spPr/>
      <dgm:t>
        <a:bodyPr/>
        <a:lstStyle/>
        <a:p>
          <a:endParaRPr lang="pt-BR" dirty="0"/>
        </a:p>
      </dgm:t>
    </dgm:pt>
    <dgm:pt modelId="{058A6316-27E4-4F4F-A3E3-F5E70B475592}" type="parTrans" cxnId="{FB911F84-F06C-4095-8C40-08EF449E8A82}">
      <dgm:prSet/>
      <dgm:spPr/>
      <dgm:t>
        <a:bodyPr/>
        <a:lstStyle/>
        <a:p>
          <a:endParaRPr lang="pt-BR"/>
        </a:p>
      </dgm:t>
    </dgm:pt>
    <dgm:pt modelId="{4ADFC713-E9A5-41C3-9C22-EF217E4CD97F}" type="sibTrans" cxnId="{FB911F84-F06C-4095-8C40-08EF449E8A82}">
      <dgm:prSet/>
      <dgm:spPr/>
      <dgm:t>
        <a:bodyPr/>
        <a:lstStyle/>
        <a:p>
          <a:endParaRPr lang="pt-BR"/>
        </a:p>
      </dgm:t>
    </dgm:pt>
    <dgm:pt modelId="{1BEEB87A-7CDF-4AC0-8F5E-9EFCDAE7C16F}">
      <dgm:prSet/>
      <dgm:spPr>
        <a:solidFill>
          <a:schemeClr val="bg1"/>
        </a:solidFill>
        <a:ln>
          <a:prstDash val="sysDash"/>
        </a:ln>
      </dgm:spPr>
      <dgm:t>
        <a:bodyPr/>
        <a:lstStyle/>
        <a:p>
          <a:r>
            <a:rPr lang="pt-BR">
              <a:solidFill>
                <a:schemeClr val="tx1"/>
              </a:solidFill>
            </a:rPr>
            <a:t>Por que será feito?</a:t>
          </a:r>
          <a:endParaRPr lang="pt-BR" dirty="0">
            <a:solidFill>
              <a:schemeClr val="tx1"/>
            </a:solidFill>
          </a:endParaRPr>
        </a:p>
      </dgm:t>
    </dgm:pt>
    <dgm:pt modelId="{1E1078AC-2301-452F-A05F-C93E97391027}" type="parTrans" cxnId="{474073C0-F9C7-43CB-8238-5CE589FF310A}">
      <dgm:prSet/>
      <dgm:spPr/>
      <dgm:t>
        <a:bodyPr/>
        <a:lstStyle/>
        <a:p>
          <a:endParaRPr lang="pt-BR"/>
        </a:p>
      </dgm:t>
    </dgm:pt>
    <dgm:pt modelId="{EB4C49C6-3461-4F2E-9CBC-25EF1CC38DDC}" type="sibTrans" cxnId="{474073C0-F9C7-43CB-8238-5CE589FF310A}">
      <dgm:prSet/>
      <dgm:spPr/>
      <dgm:t>
        <a:bodyPr/>
        <a:lstStyle/>
        <a:p>
          <a:endParaRPr lang="pt-BR"/>
        </a:p>
      </dgm:t>
    </dgm:pt>
    <dgm:pt modelId="{E1E88D77-D77A-41D9-A585-4BDF3003D43A}">
      <dgm:prSet/>
      <dgm:spPr>
        <a:solidFill>
          <a:schemeClr val="bg1"/>
        </a:solidFill>
        <a:ln>
          <a:prstDash val="sysDash"/>
        </a:ln>
      </dgm:spPr>
      <dgm:t>
        <a:bodyPr/>
        <a:lstStyle/>
        <a:p>
          <a:r>
            <a:rPr lang="pt-BR" dirty="0">
              <a:solidFill>
                <a:schemeClr val="tx1"/>
              </a:solidFill>
            </a:rPr>
            <a:t>Onde será feito?</a:t>
          </a:r>
        </a:p>
      </dgm:t>
    </dgm:pt>
    <dgm:pt modelId="{3B5C8CAA-DE70-40EC-B036-5DF8050C2AE9}" type="parTrans" cxnId="{7B19A673-F513-4CEA-A32E-C5EE013EE60E}">
      <dgm:prSet/>
      <dgm:spPr/>
      <dgm:t>
        <a:bodyPr/>
        <a:lstStyle/>
        <a:p>
          <a:endParaRPr lang="pt-BR"/>
        </a:p>
      </dgm:t>
    </dgm:pt>
    <dgm:pt modelId="{EF2A442E-C597-4700-B82B-9482037289EF}" type="sibTrans" cxnId="{7B19A673-F513-4CEA-A32E-C5EE013EE60E}">
      <dgm:prSet/>
      <dgm:spPr/>
      <dgm:t>
        <a:bodyPr/>
        <a:lstStyle/>
        <a:p>
          <a:endParaRPr lang="pt-BR"/>
        </a:p>
      </dgm:t>
    </dgm:pt>
    <dgm:pt modelId="{511D255D-A0A1-41E0-AB42-DF0040071248}">
      <dgm:prSet/>
      <dgm:spPr>
        <a:solidFill>
          <a:schemeClr val="bg1"/>
        </a:solidFill>
        <a:ln>
          <a:prstDash val="sysDash"/>
        </a:ln>
      </dgm:spPr>
      <dgm:t>
        <a:bodyPr/>
        <a:lstStyle/>
        <a:p>
          <a:r>
            <a:rPr lang="pt-BR" dirty="0">
              <a:solidFill>
                <a:schemeClr val="tx1"/>
              </a:solidFill>
            </a:rPr>
            <a:t>Quando será feito?</a:t>
          </a:r>
        </a:p>
      </dgm:t>
    </dgm:pt>
    <dgm:pt modelId="{42984A83-CCBD-48D6-A91C-A7815916CE55}" type="parTrans" cxnId="{C4984DF6-E2EF-407C-B8A4-7F9C5763D002}">
      <dgm:prSet/>
      <dgm:spPr/>
      <dgm:t>
        <a:bodyPr/>
        <a:lstStyle/>
        <a:p>
          <a:endParaRPr lang="pt-BR"/>
        </a:p>
      </dgm:t>
    </dgm:pt>
    <dgm:pt modelId="{0A81D829-AF1E-4719-AC40-CB849DA27459}" type="sibTrans" cxnId="{C4984DF6-E2EF-407C-B8A4-7F9C5763D002}">
      <dgm:prSet/>
      <dgm:spPr/>
      <dgm:t>
        <a:bodyPr/>
        <a:lstStyle/>
        <a:p>
          <a:endParaRPr lang="pt-BR"/>
        </a:p>
      </dgm:t>
    </dgm:pt>
    <dgm:pt modelId="{12E9114B-2C23-46E1-83EF-27CCB0F31234}">
      <dgm:prSet/>
      <dgm:spPr>
        <a:solidFill>
          <a:schemeClr val="bg1"/>
        </a:solidFill>
        <a:ln>
          <a:prstDash val="sysDash"/>
        </a:ln>
      </dgm:spPr>
      <dgm:t>
        <a:bodyPr/>
        <a:lstStyle/>
        <a:p>
          <a:r>
            <a:rPr lang="pt-BR" dirty="0">
              <a:solidFill>
                <a:schemeClr val="tx1"/>
              </a:solidFill>
            </a:rPr>
            <a:t>Por quem será feito?</a:t>
          </a:r>
        </a:p>
      </dgm:t>
    </dgm:pt>
    <dgm:pt modelId="{50A17E5E-5FDE-4B2B-BD9F-66FD87D5D701}" type="parTrans" cxnId="{08AFA3C1-E418-4CDC-88BA-1D673DBB6BFB}">
      <dgm:prSet/>
      <dgm:spPr/>
      <dgm:t>
        <a:bodyPr/>
        <a:lstStyle/>
        <a:p>
          <a:endParaRPr lang="pt-BR"/>
        </a:p>
      </dgm:t>
    </dgm:pt>
    <dgm:pt modelId="{DBD269E7-7E37-4C34-80C7-C9607CB95B2C}" type="sibTrans" cxnId="{08AFA3C1-E418-4CDC-88BA-1D673DBB6BFB}">
      <dgm:prSet/>
      <dgm:spPr/>
      <dgm:t>
        <a:bodyPr/>
        <a:lstStyle/>
        <a:p>
          <a:endParaRPr lang="pt-BR"/>
        </a:p>
      </dgm:t>
    </dgm:pt>
    <dgm:pt modelId="{0D9294AD-473A-49E5-92F3-D521D83FAA10}">
      <dgm:prSet/>
      <dgm:spPr>
        <a:solidFill>
          <a:schemeClr val="bg1"/>
        </a:solidFill>
        <a:ln>
          <a:prstDash val="sysDash"/>
        </a:ln>
      </dgm:spPr>
      <dgm:t>
        <a:bodyPr/>
        <a:lstStyle/>
        <a:p>
          <a:r>
            <a:rPr lang="pt-BR" dirty="0">
              <a:solidFill>
                <a:schemeClr val="tx1"/>
              </a:solidFill>
            </a:rPr>
            <a:t>Como será feito?</a:t>
          </a:r>
        </a:p>
      </dgm:t>
    </dgm:pt>
    <dgm:pt modelId="{AF716A13-03DA-40C8-8DA9-64C1F44CA7D8}" type="parTrans" cxnId="{4FB2721F-59A1-4FB4-AA32-2460F9A2ED48}">
      <dgm:prSet/>
      <dgm:spPr/>
      <dgm:t>
        <a:bodyPr/>
        <a:lstStyle/>
        <a:p>
          <a:endParaRPr lang="pt-BR"/>
        </a:p>
      </dgm:t>
    </dgm:pt>
    <dgm:pt modelId="{64A378EF-413A-4860-8180-272BB357F4D1}" type="sibTrans" cxnId="{4FB2721F-59A1-4FB4-AA32-2460F9A2ED48}">
      <dgm:prSet/>
      <dgm:spPr/>
      <dgm:t>
        <a:bodyPr/>
        <a:lstStyle/>
        <a:p>
          <a:endParaRPr lang="pt-BR"/>
        </a:p>
      </dgm:t>
    </dgm:pt>
    <dgm:pt modelId="{9FA2F608-C41C-405D-B8E8-DB818B2ABD1B}">
      <dgm:prSet/>
      <dgm:spPr>
        <a:solidFill>
          <a:schemeClr val="bg1"/>
        </a:solidFill>
        <a:ln>
          <a:prstDash val="sysDash"/>
        </a:ln>
      </dgm:spPr>
      <dgm:t>
        <a:bodyPr/>
        <a:lstStyle/>
        <a:p>
          <a:r>
            <a:rPr lang="pt-BR" dirty="0">
              <a:solidFill>
                <a:schemeClr val="tx1"/>
              </a:solidFill>
            </a:rPr>
            <a:t>Quanto custará?</a:t>
          </a:r>
        </a:p>
      </dgm:t>
    </dgm:pt>
    <dgm:pt modelId="{8436809A-4D4B-4EC2-9CDA-3CFD52C90C0B}" type="parTrans" cxnId="{CD682D7E-5CAA-4956-85AC-2084A9B40949}">
      <dgm:prSet/>
      <dgm:spPr/>
      <dgm:t>
        <a:bodyPr/>
        <a:lstStyle/>
        <a:p>
          <a:endParaRPr lang="pt-BR"/>
        </a:p>
      </dgm:t>
    </dgm:pt>
    <dgm:pt modelId="{D05FEF50-54B8-496C-8369-FFD6BF701551}" type="sibTrans" cxnId="{CD682D7E-5CAA-4956-85AC-2084A9B40949}">
      <dgm:prSet/>
      <dgm:spPr/>
      <dgm:t>
        <a:bodyPr/>
        <a:lstStyle/>
        <a:p>
          <a:endParaRPr lang="pt-BR"/>
        </a:p>
      </dgm:t>
    </dgm:pt>
    <dgm:pt modelId="{CBDEF896-8757-4C4B-8004-46BE8A541B4F}" type="pres">
      <dgm:prSet presAssocID="{EA17DB7E-3901-4707-BC31-C9F8289A6F6F}" presName="Name0" presStyleCnt="0">
        <dgm:presLayoutVars>
          <dgm:chMax val="7"/>
          <dgm:chPref val="7"/>
          <dgm:dir/>
        </dgm:presLayoutVars>
      </dgm:prSet>
      <dgm:spPr/>
    </dgm:pt>
    <dgm:pt modelId="{B3B73542-7656-408B-B31A-9F7E34C85055}" type="pres">
      <dgm:prSet presAssocID="{EA17DB7E-3901-4707-BC31-C9F8289A6F6F}" presName="Name1" presStyleCnt="0"/>
      <dgm:spPr/>
    </dgm:pt>
    <dgm:pt modelId="{9B4357AB-AC69-4541-B14C-7151DDB26ED4}" type="pres">
      <dgm:prSet presAssocID="{EA17DB7E-3901-4707-BC31-C9F8289A6F6F}" presName="cycle" presStyleCnt="0"/>
      <dgm:spPr/>
    </dgm:pt>
    <dgm:pt modelId="{8622AA58-2324-499F-BC33-21F39192CADA}" type="pres">
      <dgm:prSet presAssocID="{EA17DB7E-3901-4707-BC31-C9F8289A6F6F}" presName="srcNode" presStyleLbl="node1" presStyleIdx="0" presStyleCnt="7"/>
      <dgm:spPr/>
    </dgm:pt>
    <dgm:pt modelId="{660BE2E4-A649-4605-89C1-04697C6A5ED9}" type="pres">
      <dgm:prSet presAssocID="{EA17DB7E-3901-4707-BC31-C9F8289A6F6F}" presName="conn" presStyleLbl="parChTrans1D2" presStyleIdx="0" presStyleCnt="1"/>
      <dgm:spPr/>
    </dgm:pt>
    <dgm:pt modelId="{DE42312D-214C-42B8-BE09-95739C67A50F}" type="pres">
      <dgm:prSet presAssocID="{EA17DB7E-3901-4707-BC31-C9F8289A6F6F}" presName="extraNode" presStyleLbl="node1" presStyleIdx="0" presStyleCnt="7"/>
      <dgm:spPr/>
    </dgm:pt>
    <dgm:pt modelId="{2A6BB04E-568C-4C51-B0A7-E9500DC987BB}" type="pres">
      <dgm:prSet presAssocID="{EA17DB7E-3901-4707-BC31-C9F8289A6F6F}" presName="dstNode" presStyleLbl="node1" presStyleIdx="0" presStyleCnt="7"/>
      <dgm:spPr/>
    </dgm:pt>
    <dgm:pt modelId="{4B831289-BA42-4073-BD35-C8B958EF7123}" type="pres">
      <dgm:prSet presAssocID="{0B794015-54CA-4099-A40E-024794BF3913}" presName="text_1" presStyleLbl="node1" presStyleIdx="0" presStyleCnt="7">
        <dgm:presLayoutVars>
          <dgm:bulletEnabled val="1"/>
        </dgm:presLayoutVars>
      </dgm:prSet>
      <dgm:spPr/>
    </dgm:pt>
    <dgm:pt modelId="{95A09F52-9535-4175-86E7-4E09473828BC}" type="pres">
      <dgm:prSet presAssocID="{0B794015-54CA-4099-A40E-024794BF3913}" presName="accent_1" presStyleCnt="0"/>
      <dgm:spPr/>
    </dgm:pt>
    <dgm:pt modelId="{6F9FF255-6193-4208-BB9F-D9AC236F1F87}" type="pres">
      <dgm:prSet presAssocID="{0B794015-54CA-4099-A40E-024794BF3913}" presName="accentRepeatNode" presStyleLbl="solidFgAcc1" presStyleIdx="0" presStyleCnt="7"/>
      <dgm:spPr>
        <a:ln>
          <a:solidFill>
            <a:schemeClr val="tx1">
              <a:lumMod val="50000"/>
              <a:lumOff val="50000"/>
            </a:schemeClr>
          </a:solidFill>
        </a:ln>
      </dgm:spPr>
    </dgm:pt>
    <dgm:pt modelId="{ABE8B0B0-93A4-4913-9192-6B7EAC2A64A6}" type="pres">
      <dgm:prSet presAssocID="{1BEEB87A-7CDF-4AC0-8F5E-9EFCDAE7C16F}" presName="text_2" presStyleLbl="node1" presStyleIdx="1" presStyleCnt="7">
        <dgm:presLayoutVars>
          <dgm:bulletEnabled val="1"/>
        </dgm:presLayoutVars>
      </dgm:prSet>
      <dgm:spPr/>
    </dgm:pt>
    <dgm:pt modelId="{D8FEE116-3C8A-468D-9E2A-D9419C7E9188}" type="pres">
      <dgm:prSet presAssocID="{1BEEB87A-7CDF-4AC0-8F5E-9EFCDAE7C16F}" presName="accent_2" presStyleCnt="0"/>
      <dgm:spPr/>
    </dgm:pt>
    <dgm:pt modelId="{5B662F41-1CB3-4799-A6D1-6CD7F112A2CC}" type="pres">
      <dgm:prSet presAssocID="{1BEEB87A-7CDF-4AC0-8F5E-9EFCDAE7C16F}" presName="accentRepeatNode" presStyleLbl="solidFgAcc1" presStyleIdx="1" presStyleCnt="7"/>
      <dgm:spPr>
        <a:ln>
          <a:solidFill>
            <a:schemeClr val="tx1">
              <a:lumMod val="50000"/>
              <a:lumOff val="50000"/>
            </a:schemeClr>
          </a:solidFill>
        </a:ln>
      </dgm:spPr>
    </dgm:pt>
    <dgm:pt modelId="{76E12FF1-1D83-4418-B09A-138110376D3B}" type="pres">
      <dgm:prSet presAssocID="{E1E88D77-D77A-41D9-A585-4BDF3003D43A}" presName="text_3" presStyleLbl="node1" presStyleIdx="2" presStyleCnt="7">
        <dgm:presLayoutVars>
          <dgm:bulletEnabled val="1"/>
        </dgm:presLayoutVars>
      </dgm:prSet>
      <dgm:spPr/>
    </dgm:pt>
    <dgm:pt modelId="{5A0E657C-F9F3-4684-8C0D-A62708832DC4}" type="pres">
      <dgm:prSet presAssocID="{E1E88D77-D77A-41D9-A585-4BDF3003D43A}" presName="accent_3" presStyleCnt="0"/>
      <dgm:spPr/>
    </dgm:pt>
    <dgm:pt modelId="{C5E80F9F-FF03-49D4-B752-92449428A0A4}" type="pres">
      <dgm:prSet presAssocID="{E1E88D77-D77A-41D9-A585-4BDF3003D43A}" presName="accentRepeatNode" presStyleLbl="solidFgAcc1" presStyleIdx="2" presStyleCnt="7"/>
      <dgm:spPr>
        <a:ln>
          <a:solidFill>
            <a:schemeClr val="tx1">
              <a:lumMod val="50000"/>
              <a:lumOff val="50000"/>
            </a:schemeClr>
          </a:solidFill>
        </a:ln>
      </dgm:spPr>
    </dgm:pt>
    <dgm:pt modelId="{8228435F-1705-4A0F-86F1-6CC6E4ECA0E7}" type="pres">
      <dgm:prSet presAssocID="{511D255D-A0A1-41E0-AB42-DF0040071248}" presName="text_4" presStyleLbl="node1" presStyleIdx="3" presStyleCnt="7">
        <dgm:presLayoutVars>
          <dgm:bulletEnabled val="1"/>
        </dgm:presLayoutVars>
      </dgm:prSet>
      <dgm:spPr/>
    </dgm:pt>
    <dgm:pt modelId="{05B351E4-46F6-4990-B65B-2B4E66D5B1A0}" type="pres">
      <dgm:prSet presAssocID="{511D255D-A0A1-41E0-AB42-DF0040071248}" presName="accent_4" presStyleCnt="0"/>
      <dgm:spPr/>
    </dgm:pt>
    <dgm:pt modelId="{142CB85A-EB1A-4A63-B1AC-CE7A2E5EDF4D}" type="pres">
      <dgm:prSet presAssocID="{511D255D-A0A1-41E0-AB42-DF0040071248}" presName="accentRepeatNode" presStyleLbl="solidFgAcc1" presStyleIdx="3" presStyleCnt="7"/>
      <dgm:spPr>
        <a:ln>
          <a:solidFill>
            <a:schemeClr val="tx1">
              <a:lumMod val="50000"/>
              <a:lumOff val="50000"/>
            </a:schemeClr>
          </a:solidFill>
        </a:ln>
      </dgm:spPr>
    </dgm:pt>
    <dgm:pt modelId="{80F7E419-B330-4C50-BF3A-9108A1E52E96}" type="pres">
      <dgm:prSet presAssocID="{12E9114B-2C23-46E1-83EF-27CCB0F31234}" presName="text_5" presStyleLbl="node1" presStyleIdx="4" presStyleCnt="7">
        <dgm:presLayoutVars>
          <dgm:bulletEnabled val="1"/>
        </dgm:presLayoutVars>
      </dgm:prSet>
      <dgm:spPr/>
    </dgm:pt>
    <dgm:pt modelId="{DF225498-005A-4947-B75B-A5AADE1F87F6}" type="pres">
      <dgm:prSet presAssocID="{12E9114B-2C23-46E1-83EF-27CCB0F31234}" presName="accent_5" presStyleCnt="0"/>
      <dgm:spPr/>
    </dgm:pt>
    <dgm:pt modelId="{4F191FAA-50F2-453A-B30B-E36B4932D60B}" type="pres">
      <dgm:prSet presAssocID="{12E9114B-2C23-46E1-83EF-27CCB0F31234}" presName="accentRepeatNode" presStyleLbl="solidFgAcc1" presStyleIdx="4" presStyleCnt="7"/>
      <dgm:spPr>
        <a:ln>
          <a:solidFill>
            <a:schemeClr val="tx1">
              <a:lumMod val="50000"/>
              <a:lumOff val="50000"/>
            </a:schemeClr>
          </a:solidFill>
        </a:ln>
      </dgm:spPr>
    </dgm:pt>
    <dgm:pt modelId="{661B2E79-7330-4AAC-9713-3117B161DDC2}" type="pres">
      <dgm:prSet presAssocID="{0D9294AD-473A-49E5-92F3-D521D83FAA10}" presName="text_6" presStyleLbl="node1" presStyleIdx="5" presStyleCnt="7">
        <dgm:presLayoutVars>
          <dgm:bulletEnabled val="1"/>
        </dgm:presLayoutVars>
      </dgm:prSet>
      <dgm:spPr/>
    </dgm:pt>
    <dgm:pt modelId="{1B5F3B27-FEFD-420D-ABF3-67D60721C725}" type="pres">
      <dgm:prSet presAssocID="{0D9294AD-473A-49E5-92F3-D521D83FAA10}" presName="accent_6" presStyleCnt="0"/>
      <dgm:spPr/>
    </dgm:pt>
    <dgm:pt modelId="{A9D9C094-C7F8-4654-B809-A490102AEBF0}" type="pres">
      <dgm:prSet presAssocID="{0D9294AD-473A-49E5-92F3-D521D83FAA10}" presName="accentRepeatNode" presStyleLbl="solidFgAcc1" presStyleIdx="5" presStyleCnt="7"/>
      <dgm:spPr>
        <a:ln>
          <a:solidFill>
            <a:schemeClr val="tx1">
              <a:lumMod val="50000"/>
              <a:lumOff val="50000"/>
            </a:schemeClr>
          </a:solidFill>
        </a:ln>
      </dgm:spPr>
    </dgm:pt>
    <dgm:pt modelId="{6761A203-C531-4226-BD9E-DDEE250228BD}" type="pres">
      <dgm:prSet presAssocID="{9FA2F608-C41C-405D-B8E8-DB818B2ABD1B}" presName="text_7" presStyleLbl="node1" presStyleIdx="6" presStyleCnt="7">
        <dgm:presLayoutVars>
          <dgm:bulletEnabled val="1"/>
        </dgm:presLayoutVars>
      </dgm:prSet>
      <dgm:spPr/>
    </dgm:pt>
    <dgm:pt modelId="{22A21ECC-F46F-42AE-89EF-1694BFCA6E09}" type="pres">
      <dgm:prSet presAssocID="{9FA2F608-C41C-405D-B8E8-DB818B2ABD1B}" presName="accent_7" presStyleCnt="0"/>
      <dgm:spPr/>
    </dgm:pt>
    <dgm:pt modelId="{711C4833-7ADB-4103-852C-AB1F684DE72D}" type="pres">
      <dgm:prSet presAssocID="{9FA2F608-C41C-405D-B8E8-DB818B2ABD1B}" presName="accentRepeatNode" presStyleLbl="solidFgAcc1" presStyleIdx="6" presStyleCnt="7"/>
      <dgm:spPr>
        <a:ln>
          <a:solidFill>
            <a:schemeClr val="tx1">
              <a:lumMod val="50000"/>
              <a:lumOff val="50000"/>
            </a:schemeClr>
          </a:solidFill>
        </a:ln>
      </dgm:spPr>
    </dgm:pt>
  </dgm:ptLst>
  <dgm:cxnLst>
    <dgm:cxn modelId="{2E3AE610-75E2-42D8-A382-699B577AAD61}" srcId="{EA17DB7E-3901-4707-BC31-C9F8289A6F6F}" destId="{0B794015-54CA-4099-A40E-024794BF3913}" srcOrd="0" destOrd="0" parTransId="{2E18348E-7F12-491D-8E95-EBFB8FC4EC33}" sibTransId="{E1FCA820-D593-4757-A5CB-3136345FB076}"/>
    <dgm:cxn modelId="{9B123E17-A0D6-4CAF-837C-4FABF7A3714F}" type="presOf" srcId="{9FA2F608-C41C-405D-B8E8-DB818B2ABD1B}" destId="{6761A203-C531-4226-BD9E-DDEE250228BD}" srcOrd="0" destOrd="0" presId="urn:microsoft.com/office/officeart/2008/layout/VerticalCurvedList"/>
    <dgm:cxn modelId="{4FB2721F-59A1-4FB4-AA32-2460F9A2ED48}" srcId="{EA17DB7E-3901-4707-BC31-C9F8289A6F6F}" destId="{0D9294AD-473A-49E5-92F3-D521D83FAA10}" srcOrd="5" destOrd="0" parTransId="{AF716A13-03DA-40C8-8DA9-64C1F44CA7D8}" sibTransId="{64A378EF-413A-4860-8180-272BB357F4D1}"/>
    <dgm:cxn modelId="{7B19A673-F513-4CEA-A32E-C5EE013EE60E}" srcId="{EA17DB7E-3901-4707-BC31-C9F8289A6F6F}" destId="{E1E88D77-D77A-41D9-A585-4BDF3003D43A}" srcOrd="2" destOrd="0" parTransId="{3B5C8CAA-DE70-40EC-B036-5DF8050C2AE9}" sibTransId="{EF2A442E-C597-4700-B82B-9482037289EF}"/>
    <dgm:cxn modelId="{CD682D7E-5CAA-4956-85AC-2084A9B40949}" srcId="{EA17DB7E-3901-4707-BC31-C9F8289A6F6F}" destId="{9FA2F608-C41C-405D-B8E8-DB818B2ABD1B}" srcOrd="6" destOrd="0" parTransId="{8436809A-4D4B-4EC2-9CDA-3CFD52C90C0B}" sibTransId="{D05FEF50-54B8-496C-8369-FFD6BF701551}"/>
    <dgm:cxn modelId="{FB911F84-F06C-4095-8C40-08EF449E8A82}" srcId="{EA17DB7E-3901-4707-BC31-C9F8289A6F6F}" destId="{24501BEE-5D18-4BA9-BEDF-4F93CD88AA09}" srcOrd="7" destOrd="0" parTransId="{058A6316-27E4-4F4F-A3E3-F5E70B475592}" sibTransId="{4ADFC713-E9A5-41C3-9C22-EF217E4CD97F}"/>
    <dgm:cxn modelId="{4FC8C486-5D7E-4B12-8D01-7CACF1F8E5E8}" type="presOf" srcId="{1BEEB87A-7CDF-4AC0-8F5E-9EFCDAE7C16F}" destId="{ABE8B0B0-93A4-4913-9192-6B7EAC2A64A6}" srcOrd="0" destOrd="0" presId="urn:microsoft.com/office/officeart/2008/layout/VerticalCurvedList"/>
    <dgm:cxn modelId="{E16CA988-5DB3-4CE5-ADB7-D279D43FBA79}" type="presOf" srcId="{E1FCA820-D593-4757-A5CB-3136345FB076}" destId="{660BE2E4-A649-4605-89C1-04697C6A5ED9}" srcOrd="0" destOrd="0" presId="urn:microsoft.com/office/officeart/2008/layout/VerticalCurvedList"/>
    <dgm:cxn modelId="{B969C792-4D9B-4FC2-847E-3A495F28DC94}" type="presOf" srcId="{0D9294AD-473A-49E5-92F3-D521D83FAA10}" destId="{661B2E79-7330-4AAC-9713-3117B161DDC2}" srcOrd="0" destOrd="0" presId="urn:microsoft.com/office/officeart/2008/layout/VerticalCurvedList"/>
    <dgm:cxn modelId="{30733EAC-BAAB-4614-A7E9-7A563A8AF6B0}" type="presOf" srcId="{E1E88D77-D77A-41D9-A585-4BDF3003D43A}" destId="{76E12FF1-1D83-4418-B09A-138110376D3B}" srcOrd="0" destOrd="0" presId="urn:microsoft.com/office/officeart/2008/layout/VerticalCurvedList"/>
    <dgm:cxn modelId="{64ABADBB-C16F-4008-B2C7-BF6F71DDEC14}" type="presOf" srcId="{12E9114B-2C23-46E1-83EF-27CCB0F31234}" destId="{80F7E419-B330-4C50-BF3A-9108A1E52E96}" srcOrd="0" destOrd="0" presId="urn:microsoft.com/office/officeart/2008/layout/VerticalCurvedList"/>
    <dgm:cxn modelId="{EF01F1BB-5F05-4A00-8D0E-74B4ABD95FDD}" type="presOf" srcId="{EA17DB7E-3901-4707-BC31-C9F8289A6F6F}" destId="{CBDEF896-8757-4C4B-8004-46BE8A541B4F}" srcOrd="0" destOrd="0" presId="urn:microsoft.com/office/officeart/2008/layout/VerticalCurvedList"/>
    <dgm:cxn modelId="{AD50F3BF-E3C8-4F84-B331-4CFFD4FCA52E}" type="presOf" srcId="{0B794015-54CA-4099-A40E-024794BF3913}" destId="{4B831289-BA42-4073-BD35-C8B958EF7123}" srcOrd="0" destOrd="0" presId="urn:microsoft.com/office/officeart/2008/layout/VerticalCurvedList"/>
    <dgm:cxn modelId="{474073C0-F9C7-43CB-8238-5CE589FF310A}" srcId="{EA17DB7E-3901-4707-BC31-C9F8289A6F6F}" destId="{1BEEB87A-7CDF-4AC0-8F5E-9EFCDAE7C16F}" srcOrd="1" destOrd="0" parTransId="{1E1078AC-2301-452F-A05F-C93E97391027}" sibTransId="{EB4C49C6-3461-4F2E-9CBC-25EF1CC38DDC}"/>
    <dgm:cxn modelId="{08AFA3C1-E418-4CDC-88BA-1D673DBB6BFB}" srcId="{EA17DB7E-3901-4707-BC31-C9F8289A6F6F}" destId="{12E9114B-2C23-46E1-83EF-27CCB0F31234}" srcOrd="4" destOrd="0" parTransId="{50A17E5E-5FDE-4B2B-BD9F-66FD87D5D701}" sibTransId="{DBD269E7-7E37-4C34-80C7-C9607CB95B2C}"/>
    <dgm:cxn modelId="{97C7DDE2-E19A-4A8D-A494-7840E77A545D}" type="presOf" srcId="{511D255D-A0A1-41E0-AB42-DF0040071248}" destId="{8228435F-1705-4A0F-86F1-6CC6E4ECA0E7}" srcOrd="0" destOrd="0" presId="urn:microsoft.com/office/officeart/2008/layout/VerticalCurvedList"/>
    <dgm:cxn modelId="{C4984DF6-E2EF-407C-B8A4-7F9C5763D002}" srcId="{EA17DB7E-3901-4707-BC31-C9F8289A6F6F}" destId="{511D255D-A0A1-41E0-AB42-DF0040071248}" srcOrd="3" destOrd="0" parTransId="{42984A83-CCBD-48D6-A91C-A7815916CE55}" sibTransId="{0A81D829-AF1E-4719-AC40-CB849DA27459}"/>
    <dgm:cxn modelId="{AF9D8299-1DB3-427A-B1D2-FA29ECB21F61}" type="presParOf" srcId="{CBDEF896-8757-4C4B-8004-46BE8A541B4F}" destId="{B3B73542-7656-408B-B31A-9F7E34C85055}" srcOrd="0" destOrd="0" presId="urn:microsoft.com/office/officeart/2008/layout/VerticalCurvedList"/>
    <dgm:cxn modelId="{B5C7CCDA-DF9E-43CA-A723-20E293307435}" type="presParOf" srcId="{B3B73542-7656-408B-B31A-9F7E34C85055}" destId="{9B4357AB-AC69-4541-B14C-7151DDB26ED4}" srcOrd="0" destOrd="0" presId="urn:microsoft.com/office/officeart/2008/layout/VerticalCurvedList"/>
    <dgm:cxn modelId="{4B8BDB8E-52FA-4DFF-8D19-CD97747CE676}" type="presParOf" srcId="{9B4357AB-AC69-4541-B14C-7151DDB26ED4}" destId="{8622AA58-2324-499F-BC33-21F39192CADA}" srcOrd="0" destOrd="0" presId="urn:microsoft.com/office/officeart/2008/layout/VerticalCurvedList"/>
    <dgm:cxn modelId="{7FA59ED6-E9C3-4377-AFE7-A3334EADB502}" type="presParOf" srcId="{9B4357AB-AC69-4541-B14C-7151DDB26ED4}" destId="{660BE2E4-A649-4605-89C1-04697C6A5ED9}" srcOrd="1" destOrd="0" presId="urn:microsoft.com/office/officeart/2008/layout/VerticalCurvedList"/>
    <dgm:cxn modelId="{34FAD9EF-2C3E-4A31-944C-5DDC6FBB2F1A}" type="presParOf" srcId="{9B4357AB-AC69-4541-B14C-7151DDB26ED4}" destId="{DE42312D-214C-42B8-BE09-95739C67A50F}" srcOrd="2" destOrd="0" presId="urn:microsoft.com/office/officeart/2008/layout/VerticalCurvedList"/>
    <dgm:cxn modelId="{8EE4851D-3338-488B-A703-4E9B18DAB404}" type="presParOf" srcId="{9B4357AB-AC69-4541-B14C-7151DDB26ED4}" destId="{2A6BB04E-568C-4C51-B0A7-E9500DC987BB}" srcOrd="3" destOrd="0" presId="urn:microsoft.com/office/officeart/2008/layout/VerticalCurvedList"/>
    <dgm:cxn modelId="{E70AAB8B-87BE-48F0-90A6-4C09691D1C2D}" type="presParOf" srcId="{B3B73542-7656-408B-B31A-9F7E34C85055}" destId="{4B831289-BA42-4073-BD35-C8B958EF7123}" srcOrd="1" destOrd="0" presId="urn:microsoft.com/office/officeart/2008/layout/VerticalCurvedList"/>
    <dgm:cxn modelId="{188DD0E4-78B7-42BF-839E-CDAE27DDA477}" type="presParOf" srcId="{B3B73542-7656-408B-B31A-9F7E34C85055}" destId="{95A09F52-9535-4175-86E7-4E09473828BC}" srcOrd="2" destOrd="0" presId="urn:microsoft.com/office/officeart/2008/layout/VerticalCurvedList"/>
    <dgm:cxn modelId="{DE6CFF36-4DF5-4F73-A5DF-B53D5CAD3FB0}" type="presParOf" srcId="{95A09F52-9535-4175-86E7-4E09473828BC}" destId="{6F9FF255-6193-4208-BB9F-D9AC236F1F87}" srcOrd="0" destOrd="0" presId="urn:microsoft.com/office/officeart/2008/layout/VerticalCurvedList"/>
    <dgm:cxn modelId="{34AA19C9-2A37-48C9-ADB8-628823224D44}" type="presParOf" srcId="{B3B73542-7656-408B-B31A-9F7E34C85055}" destId="{ABE8B0B0-93A4-4913-9192-6B7EAC2A64A6}" srcOrd="3" destOrd="0" presId="urn:microsoft.com/office/officeart/2008/layout/VerticalCurvedList"/>
    <dgm:cxn modelId="{C48614D3-8793-4243-A60D-92FEF4401F74}" type="presParOf" srcId="{B3B73542-7656-408B-B31A-9F7E34C85055}" destId="{D8FEE116-3C8A-468D-9E2A-D9419C7E9188}" srcOrd="4" destOrd="0" presId="urn:microsoft.com/office/officeart/2008/layout/VerticalCurvedList"/>
    <dgm:cxn modelId="{DC4E78E3-0E7C-430C-B435-C19242BE654B}" type="presParOf" srcId="{D8FEE116-3C8A-468D-9E2A-D9419C7E9188}" destId="{5B662F41-1CB3-4799-A6D1-6CD7F112A2CC}" srcOrd="0" destOrd="0" presId="urn:microsoft.com/office/officeart/2008/layout/VerticalCurvedList"/>
    <dgm:cxn modelId="{3122343F-44F2-4D64-A2EC-6220A5BAC978}" type="presParOf" srcId="{B3B73542-7656-408B-B31A-9F7E34C85055}" destId="{76E12FF1-1D83-4418-B09A-138110376D3B}" srcOrd="5" destOrd="0" presId="urn:microsoft.com/office/officeart/2008/layout/VerticalCurvedList"/>
    <dgm:cxn modelId="{29D5ED99-CDCA-4E4E-9F5E-2422CFE8DE5F}" type="presParOf" srcId="{B3B73542-7656-408B-B31A-9F7E34C85055}" destId="{5A0E657C-F9F3-4684-8C0D-A62708832DC4}" srcOrd="6" destOrd="0" presId="urn:microsoft.com/office/officeart/2008/layout/VerticalCurvedList"/>
    <dgm:cxn modelId="{520A42CE-AE17-41C8-B2AA-58EFD74B8F88}" type="presParOf" srcId="{5A0E657C-F9F3-4684-8C0D-A62708832DC4}" destId="{C5E80F9F-FF03-49D4-B752-92449428A0A4}" srcOrd="0" destOrd="0" presId="urn:microsoft.com/office/officeart/2008/layout/VerticalCurvedList"/>
    <dgm:cxn modelId="{3AFDFCB1-623D-47EF-8C1B-69C3E60C5029}" type="presParOf" srcId="{B3B73542-7656-408B-B31A-9F7E34C85055}" destId="{8228435F-1705-4A0F-86F1-6CC6E4ECA0E7}" srcOrd="7" destOrd="0" presId="urn:microsoft.com/office/officeart/2008/layout/VerticalCurvedList"/>
    <dgm:cxn modelId="{7B0E9822-25F6-47A2-97F1-1F7EC12FE77A}" type="presParOf" srcId="{B3B73542-7656-408B-B31A-9F7E34C85055}" destId="{05B351E4-46F6-4990-B65B-2B4E66D5B1A0}" srcOrd="8" destOrd="0" presId="urn:microsoft.com/office/officeart/2008/layout/VerticalCurvedList"/>
    <dgm:cxn modelId="{89F4E578-2D36-43DE-96CB-DC9AA31F4901}" type="presParOf" srcId="{05B351E4-46F6-4990-B65B-2B4E66D5B1A0}" destId="{142CB85A-EB1A-4A63-B1AC-CE7A2E5EDF4D}" srcOrd="0" destOrd="0" presId="urn:microsoft.com/office/officeart/2008/layout/VerticalCurvedList"/>
    <dgm:cxn modelId="{35C34566-AF6C-485F-9E75-FBA9D13FC566}" type="presParOf" srcId="{B3B73542-7656-408B-B31A-9F7E34C85055}" destId="{80F7E419-B330-4C50-BF3A-9108A1E52E96}" srcOrd="9" destOrd="0" presId="urn:microsoft.com/office/officeart/2008/layout/VerticalCurvedList"/>
    <dgm:cxn modelId="{75CCD5DA-AB2A-4797-A12F-D9BACC3B00E5}" type="presParOf" srcId="{B3B73542-7656-408B-B31A-9F7E34C85055}" destId="{DF225498-005A-4947-B75B-A5AADE1F87F6}" srcOrd="10" destOrd="0" presId="urn:microsoft.com/office/officeart/2008/layout/VerticalCurvedList"/>
    <dgm:cxn modelId="{F6EA545D-BEE5-401F-8321-484D75250790}" type="presParOf" srcId="{DF225498-005A-4947-B75B-A5AADE1F87F6}" destId="{4F191FAA-50F2-453A-B30B-E36B4932D60B}" srcOrd="0" destOrd="0" presId="urn:microsoft.com/office/officeart/2008/layout/VerticalCurvedList"/>
    <dgm:cxn modelId="{CCBF8A8F-D86C-4184-9113-513BB8A84DFF}" type="presParOf" srcId="{B3B73542-7656-408B-B31A-9F7E34C85055}" destId="{661B2E79-7330-4AAC-9713-3117B161DDC2}" srcOrd="11" destOrd="0" presId="urn:microsoft.com/office/officeart/2008/layout/VerticalCurvedList"/>
    <dgm:cxn modelId="{C0AA21AA-CB72-4DF1-BDCB-09E752872E72}" type="presParOf" srcId="{B3B73542-7656-408B-B31A-9F7E34C85055}" destId="{1B5F3B27-FEFD-420D-ABF3-67D60721C725}" srcOrd="12" destOrd="0" presId="urn:microsoft.com/office/officeart/2008/layout/VerticalCurvedList"/>
    <dgm:cxn modelId="{0BF295AF-FE4B-4BF6-8AAB-82EE400B3803}" type="presParOf" srcId="{1B5F3B27-FEFD-420D-ABF3-67D60721C725}" destId="{A9D9C094-C7F8-4654-B809-A490102AEBF0}" srcOrd="0" destOrd="0" presId="urn:microsoft.com/office/officeart/2008/layout/VerticalCurvedList"/>
    <dgm:cxn modelId="{59122F53-4E35-4FC3-A9FA-7A94C52E11F9}" type="presParOf" srcId="{B3B73542-7656-408B-B31A-9F7E34C85055}" destId="{6761A203-C531-4226-BD9E-DDEE250228BD}" srcOrd="13" destOrd="0" presId="urn:microsoft.com/office/officeart/2008/layout/VerticalCurvedList"/>
    <dgm:cxn modelId="{2ED2ED86-A1C4-4E3F-B155-D19A0BCF9BA7}" type="presParOf" srcId="{B3B73542-7656-408B-B31A-9F7E34C85055}" destId="{22A21ECC-F46F-42AE-89EF-1694BFCA6E09}" srcOrd="14" destOrd="0" presId="urn:microsoft.com/office/officeart/2008/layout/VerticalCurvedList"/>
    <dgm:cxn modelId="{CCB9F3A9-18AC-43DF-A7C4-D79BFF6C3FD4}" type="presParOf" srcId="{22A21ECC-F46F-42AE-89EF-1694BFCA6E09}" destId="{711C4833-7ADB-4103-852C-AB1F684DE72D}"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C7BE05-A2DC-4643-B027-7E3BD27DBEDF}" type="doc">
      <dgm:prSet loTypeId="urn:microsoft.com/office/officeart/2005/8/layout/chevron1" loCatId="process" qsTypeId="urn:microsoft.com/office/officeart/2005/8/quickstyle/simple1" qsCatId="simple" csTypeId="urn:microsoft.com/office/officeart/2005/8/colors/colorful2" csCatId="colorful" phldr="1"/>
      <dgm:spPr/>
    </dgm:pt>
    <dgm:pt modelId="{D30B5FB5-3FCC-475B-984C-0F6710F68678}">
      <dgm:prSet phldrT="[Texto]"/>
      <dgm:spPr/>
      <dgm:t>
        <a:bodyPr/>
        <a:lstStyle/>
        <a:p>
          <a:r>
            <a:rPr lang="pt-BR" dirty="0"/>
            <a:t>Fase Preparatória</a:t>
          </a:r>
        </a:p>
      </dgm:t>
    </dgm:pt>
    <dgm:pt modelId="{C10D2F52-6EB6-4017-90BF-50792DCF44B6}" type="parTrans" cxnId="{ADAE5FF1-D570-489D-BD9A-1D6F4954D846}">
      <dgm:prSet/>
      <dgm:spPr/>
      <dgm:t>
        <a:bodyPr/>
        <a:lstStyle/>
        <a:p>
          <a:endParaRPr lang="pt-BR"/>
        </a:p>
      </dgm:t>
    </dgm:pt>
    <dgm:pt modelId="{49BA9434-2409-420B-AE92-ACE5246C69D6}" type="sibTrans" cxnId="{ADAE5FF1-D570-489D-BD9A-1D6F4954D846}">
      <dgm:prSet/>
      <dgm:spPr/>
      <dgm:t>
        <a:bodyPr/>
        <a:lstStyle/>
        <a:p>
          <a:endParaRPr lang="pt-BR"/>
        </a:p>
      </dgm:t>
    </dgm:pt>
    <dgm:pt modelId="{38982153-181F-4AE8-BC4B-E8DBCDAD1F07}">
      <dgm:prSet phldrT="[Texto]"/>
      <dgm:spPr/>
      <dgm:t>
        <a:bodyPr/>
        <a:lstStyle/>
        <a:p>
          <a:r>
            <a:rPr lang="pt-BR" dirty="0"/>
            <a:t>Seleção do fornecedor </a:t>
          </a:r>
        </a:p>
      </dgm:t>
    </dgm:pt>
    <dgm:pt modelId="{DE47E55D-FDD8-4E3D-817B-1A0068618DEB}" type="parTrans" cxnId="{A2979E72-9D43-41DC-8C76-124686C2F125}">
      <dgm:prSet/>
      <dgm:spPr/>
      <dgm:t>
        <a:bodyPr/>
        <a:lstStyle/>
        <a:p>
          <a:endParaRPr lang="pt-BR"/>
        </a:p>
      </dgm:t>
    </dgm:pt>
    <dgm:pt modelId="{61620FE4-D68B-4201-8A2E-37840F13EF2C}" type="sibTrans" cxnId="{A2979E72-9D43-41DC-8C76-124686C2F125}">
      <dgm:prSet/>
      <dgm:spPr/>
      <dgm:t>
        <a:bodyPr/>
        <a:lstStyle/>
        <a:p>
          <a:endParaRPr lang="pt-BR"/>
        </a:p>
      </dgm:t>
    </dgm:pt>
    <dgm:pt modelId="{7723BBD6-754D-4F2B-A157-C592270ABA78}">
      <dgm:prSet phldrT="[Texto]"/>
      <dgm:spPr/>
      <dgm:t>
        <a:bodyPr/>
        <a:lstStyle/>
        <a:p>
          <a:r>
            <a:rPr lang="pt-BR" dirty="0"/>
            <a:t>Execução contratual</a:t>
          </a:r>
        </a:p>
      </dgm:t>
    </dgm:pt>
    <dgm:pt modelId="{D8EDEA78-6C26-4FF5-893B-01394D1CE6AD}" type="parTrans" cxnId="{5A25F43B-12D1-4265-980F-4B77154AD66C}">
      <dgm:prSet/>
      <dgm:spPr/>
      <dgm:t>
        <a:bodyPr/>
        <a:lstStyle/>
        <a:p>
          <a:endParaRPr lang="pt-BR"/>
        </a:p>
      </dgm:t>
    </dgm:pt>
    <dgm:pt modelId="{2F5D5BDE-A534-4EDC-8524-AA97984EC152}" type="sibTrans" cxnId="{5A25F43B-12D1-4265-980F-4B77154AD66C}">
      <dgm:prSet/>
      <dgm:spPr/>
      <dgm:t>
        <a:bodyPr/>
        <a:lstStyle/>
        <a:p>
          <a:endParaRPr lang="pt-BR"/>
        </a:p>
      </dgm:t>
    </dgm:pt>
    <dgm:pt modelId="{EBFA0389-7136-4737-B249-0628FCDEFC18}" type="pres">
      <dgm:prSet presAssocID="{40C7BE05-A2DC-4643-B027-7E3BD27DBEDF}" presName="Name0" presStyleCnt="0">
        <dgm:presLayoutVars>
          <dgm:dir/>
          <dgm:animLvl val="lvl"/>
          <dgm:resizeHandles val="exact"/>
        </dgm:presLayoutVars>
      </dgm:prSet>
      <dgm:spPr/>
    </dgm:pt>
    <dgm:pt modelId="{3F7DDA1B-DEB3-4B39-B21B-89E4EFCB0A8A}" type="pres">
      <dgm:prSet presAssocID="{D30B5FB5-3FCC-475B-984C-0F6710F68678}" presName="parTxOnly" presStyleLbl="node1" presStyleIdx="0" presStyleCnt="3">
        <dgm:presLayoutVars>
          <dgm:chMax val="0"/>
          <dgm:chPref val="0"/>
          <dgm:bulletEnabled val="1"/>
        </dgm:presLayoutVars>
      </dgm:prSet>
      <dgm:spPr/>
    </dgm:pt>
    <dgm:pt modelId="{5195B68D-F15D-4DF2-A6A3-EFBDEE53C139}" type="pres">
      <dgm:prSet presAssocID="{49BA9434-2409-420B-AE92-ACE5246C69D6}" presName="parTxOnlySpace" presStyleCnt="0"/>
      <dgm:spPr/>
    </dgm:pt>
    <dgm:pt modelId="{E8678A5A-F596-4A31-9B8F-8C3B67E88B26}" type="pres">
      <dgm:prSet presAssocID="{38982153-181F-4AE8-BC4B-E8DBCDAD1F07}" presName="parTxOnly" presStyleLbl="node1" presStyleIdx="1" presStyleCnt="3">
        <dgm:presLayoutVars>
          <dgm:chMax val="0"/>
          <dgm:chPref val="0"/>
          <dgm:bulletEnabled val="1"/>
        </dgm:presLayoutVars>
      </dgm:prSet>
      <dgm:spPr/>
    </dgm:pt>
    <dgm:pt modelId="{E307BB7C-03A6-4E55-8006-56BAA5F54B10}" type="pres">
      <dgm:prSet presAssocID="{61620FE4-D68B-4201-8A2E-37840F13EF2C}" presName="parTxOnlySpace" presStyleCnt="0"/>
      <dgm:spPr/>
    </dgm:pt>
    <dgm:pt modelId="{636C19E6-689A-4382-9F1E-F07003CFC6D7}" type="pres">
      <dgm:prSet presAssocID="{7723BBD6-754D-4F2B-A157-C592270ABA78}" presName="parTxOnly" presStyleLbl="node1" presStyleIdx="2" presStyleCnt="3">
        <dgm:presLayoutVars>
          <dgm:chMax val="0"/>
          <dgm:chPref val="0"/>
          <dgm:bulletEnabled val="1"/>
        </dgm:presLayoutVars>
      </dgm:prSet>
      <dgm:spPr/>
    </dgm:pt>
  </dgm:ptLst>
  <dgm:cxnLst>
    <dgm:cxn modelId="{5A25F43B-12D1-4265-980F-4B77154AD66C}" srcId="{40C7BE05-A2DC-4643-B027-7E3BD27DBEDF}" destId="{7723BBD6-754D-4F2B-A157-C592270ABA78}" srcOrd="2" destOrd="0" parTransId="{D8EDEA78-6C26-4FF5-893B-01394D1CE6AD}" sibTransId="{2F5D5BDE-A534-4EDC-8524-AA97984EC152}"/>
    <dgm:cxn modelId="{2120AB5B-BA73-4E60-BCB6-FFBE36362068}" type="presOf" srcId="{D30B5FB5-3FCC-475B-984C-0F6710F68678}" destId="{3F7DDA1B-DEB3-4B39-B21B-89E4EFCB0A8A}" srcOrd="0" destOrd="0" presId="urn:microsoft.com/office/officeart/2005/8/layout/chevron1"/>
    <dgm:cxn modelId="{A2979E72-9D43-41DC-8C76-124686C2F125}" srcId="{40C7BE05-A2DC-4643-B027-7E3BD27DBEDF}" destId="{38982153-181F-4AE8-BC4B-E8DBCDAD1F07}" srcOrd="1" destOrd="0" parTransId="{DE47E55D-FDD8-4E3D-817B-1A0068618DEB}" sibTransId="{61620FE4-D68B-4201-8A2E-37840F13EF2C}"/>
    <dgm:cxn modelId="{EAA45CCD-1F91-4BE6-B064-98163A142403}" type="presOf" srcId="{40C7BE05-A2DC-4643-B027-7E3BD27DBEDF}" destId="{EBFA0389-7136-4737-B249-0628FCDEFC18}" srcOrd="0" destOrd="0" presId="urn:microsoft.com/office/officeart/2005/8/layout/chevron1"/>
    <dgm:cxn modelId="{14A723DD-86AD-498F-A573-B4E18524DD26}" type="presOf" srcId="{38982153-181F-4AE8-BC4B-E8DBCDAD1F07}" destId="{E8678A5A-F596-4A31-9B8F-8C3B67E88B26}" srcOrd="0" destOrd="0" presId="urn:microsoft.com/office/officeart/2005/8/layout/chevron1"/>
    <dgm:cxn modelId="{1D172DE1-889F-4229-A371-F7E73EA05D6C}" type="presOf" srcId="{7723BBD6-754D-4F2B-A157-C592270ABA78}" destId="{636C19E6-689A-4382-9F1E-F07003CFC6D7}" srcOrd="0" destOrd="0" presId="urn:microsoft.com/office/officeart/2005/8/layout/chevron1"/>
    <dgm:cxn modelId="{ADAE5FF1-D570-489D-BD9A-1D6F4954D846}" srcId="{40C7BE05-A2DC-4643-B027-7E3BD27DBEDF}" destId="{D30B5FB5-3FCC-475B-984C-0F6710F68678}" srcOrd="0" destOrd="0" parTransId="{C10D2F52-6EB6-4017-90BF-50792DCF44B6}" sibTransId="{49BA9434-2409-420B-AE92-ACE5246C69D6}"/>
    <dgm:cxn modelId="{AC0EB6B5-B304-4A86-9499-941ADA2C4289}" type="presParOf" srcId="{EBFA0389-7136-4737-B249-0628FCDEFC18}" destId="{3F7DDA1B-DEB3-4B39-B21B-89E4EFCB0A8A}" srcOrd="0" destOrd="0" presId="urn:microsoft.com/office/officeart/2005/8/layout/chevron1"/>
    <dgm:cxn modelId="{7D7B78A0-2D80-4455-BD17-6F62DE27ABB0}" type="presParOf" srcId="{EBFA0389-7136-4737-B249-0628FCDEFC18}" destId="{5195B68D-F15D-4DF2-A6A3-EFBDEE53C139}" srcOrd="1" destOrd="0" presId="urn:microsoft.com/office/officeart/2005/8/layout/chevron1"/>
    <dgm:cxn modelId="{DE575C7E-1CBF-4852-A70A-4459D4E66A3E}" type="presParOf" srcId="{EBFA0389-7136-4737-B249-0628FCDEFC18}" destId="{E8678A5A-F596-4A31-9B8F-8C3B67E88B26}" srcOrd="2" destOrd="0" presId="urn:microsoft.com/office/officeart/2005/8/layout/chevron1"/>
    <dgm:cxn modelId="{51561696-B2A4-429C-A197-E757012C4B15}" type="presParOf" srcId="{EBFA0389-7136-4737-B249-0628FCDEFC18}" destId="{E307BB7C-03A6-4E55-8006-56BAA5F54B10}" srcOrd="3" destOrd="0" presId="urn:microsoft.com/office/officeart/2005/8/layout/chevron1"/>
    <dgm:cxn modelId="{AA13A0F2-C781-4DD8-AC01-2EB8D6980B46}" type="presParOf" srcId="{EBFA0389-7136-4737-B249-0628FCDEFC18}" destId="{636C19E6-689A-4382-9F1E-F07003CFC6D7}"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D7F8C9-B429-43AB-8D16-0381F7E1FDA1}" type="doc">
      <dgm:prSet loTypeId="urn:microsoft.com/office/officeart/2005/8/layout/hProcess9" loCatId="process" qsTypeId="urn:microsoft.com/office/officeart/2005/8/quickstyle/simple1" qsCatId="simple" csTypeId="urn:microsoft.com/office/officeart/2005/8/colors/accent6_1" csCatId="accent6" phldr="1"/>
      <dgm:spPr/>
      <dgm:t>
        <a:bodyPr/>
        <a:lstStyle/>
        <a:p>
          <a:endParaRPr lang="pt-BR"/>
        </a:p>
      </dgm:t>
    </dgm:pt>
    <dgm:pt modelId="{ED05834A-D1B2-416B-A100-63E12013D702}">
      <dgm:prSet phldrT="[Texto]" custT="1"/>
      <dgm:spPr/>
      <dgm:t>
        <a:bodyPr/>
        <a:lstStyle/>
        <a:p>
          <a:r>
            <a:rPr lang="pt-BR" sz="1100" b="1" dirty="0">
              <a:latin typeface="Verdana" panose="020B0604030504040204" pitchFamily="34" charset="0"/>
              <a:ea typeface="Verdana" panose="020B0604030504040204" pitchFamily="34" charset="0"/>
              <a:cs typeface="Verdana" panose="020B0604030504040204" pitchFamily="34" charset="0"/>
            </a:rPr>
            <a:t>ETP</a:t>
          </a:r>
        </a:p>
      </dgm:t>
    </dgm:pt>
    <dgm:pt modelId="{A1658720-67EA-468D-95FC-C6A6848AA953}" type="parTrans" cxnId="{F0EB0087-EDC1-40B2-ACC0-B92C02C0A683}">
      <dgm:prSet/>
      <dgm:spPr/>
      <dgm:t>
        <a:bodyPr/>
        <a:lstStyle/>
        <a:p>
          <a:endParaRPr lang="pt-BR"/>
        </a:p>
      </dgm:t>
    </dgm:pt>
    <dgm:pt modelId="{05EE462D-94DF-4435-9267-FC357A9E1B80}" type="sibTrans" cxnId="{F0EB0087-EDC1-40B2-ACC0-B92C02C0A683}">
      <dgm:prSet/>
      <dgm:spPr/>
      <dgm:t>
        <a:bodyPr/>
        <a:lstStyle/>
        <a:p>
          <a:endParaRPr lang="pt-BR"/>
        </a:p>
      </dgm:t>
    </dgm:pt>
    <dgm:pt modelId="{93743504-FF36-4BAD-AFD9-2C265D3C2259}">
      <dgm:prSet phldrT="[Texto]" custT="1"/>
      <dgm:spPr/>
      <dgm:t>
        <a:bodyPr/>
        <a:lstStyle/>
        <a:p>
          <a:r>
            <a:rPr lang="pt-BR" sz="1100" b="1">
              <a:latin typeface="Verdana" panose="020B0604030504040204" pitchFamily="34" charset="0"/>
              <a:ea typeface="Verdana" panose="020B0604030504040204" pitchFamily="34" charset="0"/>
              <a:cs typeface="Verdana" panose="020B0604030504040204" pitchFamily="34" charset="0"/>
            </a:rPr>
            <a:t>TR</a:t>
          </a:r>
          <a:endParaRPr lang="pt-BR" sz="1100" b="1" dirty="0">
            <a:latin typeface="Verdana" panose="020B0604030504040204" pitchFamily="34" charset="0"/>
            <a:ea typeface="Verdana" panose="020B0604030504040204" pitchFamily="34" charset="0"/>
            <a:cs typeface="Verdana" panose="020B0604030504040204" pitchFamily="34" charset="0"/>
          </a:endParaRPr>
        </a:p>
      </dgm:t>
    </dgm:pt>
    <dgm:pt modelId="{68574CE9-46D1-449E-84BF-FEDFDB992410}" type="parTrans" cxnId="{8D13F22E-5324-4845-948C-3CB0608B3EA9}">
      <dgm:prSet/>
      <dgm:spPr/>
      <dgm:t>
        <a:bodyPr/>
        <a:lstStyle/>
        <a:p>
          <a:endParaRPr lang="pt-BR"/>
        </a:p>
      </dgm:t>
    </dgm:pt>
    <dgm:pt modelId="{1B45DCAD-4475-4F1F-9393-CD714CC6651E}" type="sibTrans" cxnId="{8D13F22E-5324-4845-948C-3CB0608B3EA9}">
      <dgm:prSet/>
      <dgm:spPr/>
      <dgm:t>
        <a:bodyPr/>
        <a:lstStyle/>
        <a:p>
          <a:endParaRPr lang="pt-BR"/>
        </a:p>
      </dgm:t>
    </dgm:pt>
    <dgm:pt modelId="{072ABFBD-88B5-49E4-9000-4C887DB8C9C7}">
      <dgm:prSet phldrT="[Texto]" custT="1"/>
      <dgm:spPr/>
      <dgm:t>
        <a:bodyPr/>
        <a:lstStyle/>
        <a:p>
          <a:r>
            <a:rPr lang="pt-BR" sz="1100" b="1">
              <a:latin typeface="Verdana" panose="020B0604030504040204" pitchFamily="34" charset="0"/>
              <a:ea typeface="Verdana" panose="020B0604030504040204" pitchFamily="34" charset="0"/>
              <a:cs typeface="Verdana" panose="020B0604030504040204" pitchFamily="34" charset="0"/>
            </a:rPr>
            <a:t>Orçamento Estimativo</a:t>
          </a:r>
          <a:endParaRPr lang="pt-BR" sz="1100" b="1" dirty="0">
            <a:latin typeface="Verdana" panose="020B0604030504040204" pitchFamily="34" charset="0"/>
            <a:ea typeface="Verdana" panose="020B0604030504040204" pitchFamily="34" charset="0"/>
            <a:cs typeface="Verdana" panose="020B0604030504040204" pitchFamily="34" charset="0"/>
          </a:endParaRPr>
        </a:p>
      </dgm:t>
    </dgm:pt>
    <dgm:pt modelId="{CE903AF2-2E2A-494F-A645-6DA106F962DA}" type="parTrans" cxnId="{0DD918E5-4D63-414E-948D-F7F29269E1CB}">
      <dgm:prSet/>
      <dgm:spPr/>
      <dgm:t>
        <a:bodyPr/>
        <a:lstStyle/>
        <a:p>
          <a:endParaRPr lang="pt-BR"/>
        </a:p>
      </dgm:t>
    </dgm:pt>
    <dgm:pt modelId="{309F898E-F7BC-419F-BDBF-101BDF1F4958}" type="sibTrans" cxnId="{0DD918E5-4D63-414E-948D-F7F29269E1CB}">
      <dgm:prSet/>
      <dgm:spPr/>
      <dgm:t>
        <a:bodyPr/>
        <a:lstStyle/>
        <a:p>
          <a:endParaRPr lang="pt-BR"/>
        </a:p>
      </dgm:t>
    </dgm:pt>
    <dgm:pt modelId="{F258F610-34AE-4597-AAF3-3A734D0E23C3}">
      <dgm:prSet phldrT="[Texto]" custT="1"/>
      <dgm:spPr/>
      <dgm:t>
        <a:bodyPr/>
        <a:lstStyle/>
        <a:p>
          <a:r>
            <a:rPr lang="pt-BR" sz="1100" b="1">
              <a:latin typeface="Verdana" panose="020B0604030504040204" pitchFamily="34" charset="0"/>
              <a:ea typeface="Verdana" panose="020B0604030504040204" pitchFamily="34" charset="0"/>
              <a:cs typeface="Verdana" panose="020B0604030504040204" pitchFamily="34" charset="0"/>
            </a:rPr>
            <a:t>Elaboração Minuta  do Edital</a:t>
          </a:r>
          <a:endParaRPr lang="pt-BR" sz="1100" b="1" dirty="0">
            <a:latin typeface="Verdana" panose="020B0604030504040204" pitchFamily="34" charset="0"/>
            <a:ea typeface="Verdana" panose="020B0604030504040204" pitchFamily="34" charset="0"/>
            <a:cs typeface="Verdana" panose="020B0604030504040204" pitchFamily="34" charset="0"/>
          </a:endParaRPr>
        </a:p>
      </dgm:t>
    </dgm:pt>
    <dgm:pt modelId="{44CCC5F5-DC88-41CB-A6F6-0BB992E75417}" type="parTrans" cxnId="{3892B7D9-605A-4B03-8BE4-3787872D56B2}">
      <dgm:prSet/>
      <dgm:spPr/>
      <dgm:t>
        <a:bodyPr/>
        <a:lstStyle/>
        <a:p>
          <a:endParaRPr lang="pt-BR"/>
        </a:p>
      </dgm:t>
    </dgm:pt>
    <dgm:pt modelId="{A5667EB9-7FC3-43C8-BFB3-FF0678F495CF}" type="sibTrans" cxnId="{3892B7D9-605A-4B03-8BE4-3787872D56B2}">
      <dgm:prSet/>
      <dgm:spPr/>
      <dgm:t>
        <a:bodyPr/>
        <a:lstStyle/>
        <a:p>
          <a:endParaRPr lang="pt-BR"/>
        </a:p>
      </dgm:t>
    </dgm:pt>
    <dgm:pt modelId="{D779E062-DB23-4395-BB6A-B2EAC9ACC3D2}">
      <dgm:prSet phldrT="[Texto]" custT="1"/>
      <dgm:spPr/>
      <dgm:t>
        <a:bodyPr/>
        <a:lstStyle/>
        <a:p>
          <a:r>
            <a:rPr lang="pt-BR" sz="1100" b="1">
              <a:latin typeface="Verdana" panose="020B0604030504040204" pitchFamily="34" charset="0"/>
              <a:ea typeface="Verdana" panose="020B0604030504040204" pitchFamily="34" charset="0"/>
              <a:cs typeface="Verdana" panose="020B0604030504040204" pitchFamily="34" charset="0"/>
            </a:rPr>
            <a:t>Autorização</a:t>
          </a:r>
          <a:endParaRPr lang="pt-BR" sz="1100" b="1" dirty="0">
            <a:latin typeface="Verdana" panose="020B0604030504040204" pitchFamily="34" charset="0"/>
            <a:ea typeface="Verdana" panose="020B0604030504040204" pitchFamily="34" charset="0"/>
            <a:cs typeface="Verdana" panose="020B0604030504040204" pitchFamily="34" charset="0"/>
          </a:endParaRPr>
        </a:p>
      </dgm:t>
    </dgm:pt>
    <dgm:pt modelId="{E1994B37-6B13-4D2B-A116-C13C77C9516F}" type="parTrans" cxnId="{CFD62F97-BB4A-4368-887C-D5CB0160220F}">
      <dgm:prSet/>
      <dgm:spPr/>
      <dgm:t>
        <a:bodyPr/>
        <a:lstStyle/>
        <a:p>
          <a:endParaRPr lang="pt-BR"/>
        </a:p>
      </dgm:t>
    </dgm:pt>
    <dgm:pt modelId="{6DF8BCE5-944E-4751-B467-06E138515E4B}" type="sibTrans" cxnId="{CFD62F97-BB4A-4368-887C-D5CB0160220F}">
      <dgm:prSet/>
      <dgm:spPr/>
      <dgm:t>
        <a:bodyPr/>
        <a:lstStyle/>
        <a:p>
          <a:endParaRPr lang="pt-BR"/>
        </a:p>
      </dgm:t>
    </dgm:pt>
    <dgm:pt modelId="{EA096AFF-123E-4FF0-939B-26A714344E25}">
      <dgm:prSet phldrT="[Texto]" custT="1"/>
      <dgm:spPr/>
      <dgm:t>
        <a:bodyPr/>
        <a:lstStyle/>
        <a:p>
          <a:r>
            <a:rPr lang="pt-BR" sz="1050" b="1">
              <a:latin typeface="Verdana" panose="020B0604030504040204" pitchFamily="34" charset="0"/>
              <a:ea typeface="Verdana" panose="020B0604030504040204" pitchFamily="34" charset="0"/>
              <a:cs typeface="Verdana" panose="020B0604030504040204" pitchFamily="34" charset="0"/>
            </a:rPr>
            <a:t>Motivação sobre o momento da divulgação do orçamento da Licitação</a:t>
          </a:r>
          <a:endParaRPr lang="pt-BR" sz="1050" b="1" dirty="0">
            <a:latin typeface="Verdana" panose="020B0604030504040204" pitchFamily="34" charset="0"/>
            <a:ea typeface="Verdana" panose="020B0604030504040204" pitchFamily="34" charset="0"/>
            <a:cs typeface="Verdana" panose="020B0604030504040204" pitchFamily="34" charset="0"/>
          </a:endParaRPr>
        </a:p>
      </dgm:t>
    </dgm:pt>
    <dgm:pt modelId="{217BFE7E-880B-4091-864D-C2DC54ABDC61}" type="parTrans" cxnId="{C65663AD-8FFF-41D5-B967-DA52C5B907F7}">
      <dgm:prSet/>
      <dgm:spPr/>
      <dgm:t>
        <a:bodyPr/>
        <a:lstStyle/>
        <a:p>
          <a:endParaRPr lang="pt-BR"/>
        </a:p>
      </dgm:t>
    </dgm:pt>
    <dgm:pt modelId="{02224E23-3F21-4EF7-9C63-B7CBF0763902}" type="sibTrans" cxnId="{C65663AD-8FFF-41D5-B967-DA52C5B907F7}">
      <dgm:prSet/>
      <dgm:spPr/>
      <dgm:t>
        <a:bodyPr/>
        <a:lstStyle/>
        <a:p>
          <a:endParaRPr lang="pt-BR"/>
        </a:p>
      </dgm:t>
    </dgm:pt>
    <dgm:pt modelId="{9D41FF75-926F-4959-8777-D2FE22AB1FCF}">
      <dgm:prSet phldrT="[Texto]" custT="1"/>
      <dgm:spPr/>
      <dgm:t>
        <a:bodyPr/>
        <a:lstStyle/>
        <a:p>
          <a:r>
            <a:rPr lang="pt-BR" sz="1100" b="1">
              <a:latin typeface="Verdana" panose="020B0604030504040204" pitchFamily="34" charset="0"/>
              <a:ea typeface="Verdana" panose="020B0604030504040204" pitchFamily="34" charset="0"/>
              <a:cs typeface="Verdana" panose="020B0604030504040204" pitchFamily="34" charset="0"/>
            </a:rPr>
            <a:t>Análise UECI e PGE</a:t>
          </a:r>
          <a:endParaRPr lang="pt-BR" sz="1100" b="1" dirty="0">
            <a:latin typeface="Verdana" panose="020B0604030504040204" pitchFamily="34" charset="0"/>
            <a:ea typeface="Verdana" panose="020B0604030504040204" pitchFamily="34" charset="0"/>
            <a:cs typeface="Verdana" panose="020B0604030504040204" pitchFamily="34" charset="0"/>
          </a:endParaRPr>
        </a:p>
      </dgm:t>
    </dgm:pt>
    <dgm:pt modelId="{0C5CEE8F-5FBE-4B37-940E-898DE6890D51}" type="sibTrans" cxnId="{80405F05-7E98-4221-9BE9-7B37B9419EE9}">
      <dgm:prSet/>
      <dgm:spPr/>
      <dgm:t>
        <a:bodyPr/>
        <a:lstStyle/>
        <a:p>
          <a:endParaRPr lang="pt-BR"/>
        </a:p>
      </dgm:t>
    </dgm:pt>
    <dgm:pt modelId="{5ABE006E-8FBC-4203-9DE0-F5F3A5637AA0}" type="parTrans" cxnId="{80405F05-7E98-4221-9BE9-7B37B9419EE9}">
      <dgm:prSet/>
      <dgm:spPr/>
      <dgm:t>
        <a:bodyPr/>
        <a:lstStyle/>
        <a:p>
          <a:endParaRPr lang="pt-BR"/>
        </a:p>
      </dgm:t>
    </dgm:pt>
    <dgm:pt modelId="{29D66FEC-AEBC-4CCF-90D2-43C7C920F406}" type="pres">
      <dgm:prSet presAssocID="{17D7F8C9-B429-43AB-8D16-0381F7E1FDA1}" presName="CompostProcess" presStyleCnt="0">
        <dgm:presLayoutVars>
          <dgm:dir/>
          <dgm:resizeHandles val="exact"/>
        </dgm:presLayoutVars>
      </dgm:prSet>
      <dgm:spPr/>
    </dgm:pt>
    <dgm:pt modelId="{E6447B6A-ADBD-40B1-BC8C-48C642462B84}" type="pres">
      <dgm:prSet presAssocID="{17D7F8C9-B429-43AB-8D16-0381F7E1FDA1}" presName="arrow" presStyleLbl="bgShp" presStyleIdx="0" presStyleCnt="1" custScaleX="117647" custLinFactNeighborX="-453"/>
      <dgm:spPr/>
    </dgm:pt>
    <dgm:pt modelId="{5D7CE788-1782-4565-93D0-62E59865E55C}" type="pres">
      <dgm:prSet presAssocID="{17D7F8C9-B429-43AB-8D16-0381F7E1FDA1}" presName="linearProcess" presStyleCnt="0"/>
      <dgm:spPr/>
    </dgm:pt>
    <dgm:pt modelId="{C2E4B2F2-2C6B-41CD-9A44-E3C5091D9145}" type="pres">
      <dgm:prSet presAssocID="{ED05834A-D1B2-416B-A100-63E12013D702}" presName="textNode" presStyleLbl="node1" presStyleIdx="0" presStyleCnt="7" custScaleX="76117" custLinFactNeighborX="19015" custLinFactNeighborY="7">
        <dgm:presLayoutVars>
          <dgm:bulletEnabled val="1"/>
        </dgm:presLayoutVars>
      </dgm:prSet>
      <dgm:spPr/>
    </dgm:pt>
    <dgm:pt modelId="{01116E4F-AE22-4EA4-B8A9-54567D270930}" type="pres">
      <dgm:prSet presAssocID="{05EE462D-94DF-4435-9267-FC357A9E1B80}" presName="sibTrans" presStyleCnt="0"/>
      <dgm:spPr/>
    </dgm:pt>
    <dgm:pt modelId="{2DCF4F99-C287-43F0-9489-B1988E7228D9}" type="pres">
      <dgm:prSet presAssocID="{93743504-FF36-4BAD-AFD9-2C265D3C2259}" presName="textNode" presStyleLbl="node1" presStyleIdx="1" presStyleCnt="7" custScaleX="75925" custLinFactNeighborX="-15687" custLinFactNeighborY="1190">
        <dgm:presLayoutVars>
          <dgm:bulletEnabled val="1"/>
        </dgm:presLayoutVars>
      </dgm:prSet>
      <dgm:spPr/>
    </dgm:pt>
    <dgm:pt modelId="{1D160C04-BB97-48D6-BF1A-3A826D7F08FB}" type="pres">
      <dgm:prSet presAssocID="{1B45DCAD-4475-4F1F-9393-CD714CC6651E}" presName="sibTrans" presStyleCnt="0"/>
      <dgm:spPr/>
    </dgm:pt>
    <dgm:pt modelId="{A9017A8E-8B24-4258-AAB4-5043378D1A48}" type="pres">
      <dgm:prSet presAssocID="{072ABFBD-88B5-49E4-9000-4C887DB8C9C7}" presName="textNode" presStyleLbl="node1" presStyleIdx="2" presStyleCnt="7" custScaleX="111623" custLinFactNeighborX="-45641" custLinFactNeighborY="1274">
        <dgm:presLayoutVars>
          <dgm:bulletEnabled val="1"/>
        </dgm:presLayoutVars>
      </dgm:prSet>
      <dgm:spPr/>
    </dgm:pt>
    <dgm:pt modelId="{DE64293B-8415-4547-8BD2-216318C50949}" type="pres">
      <dgm:prSet presAssocID="{309F898E-F7BC-419F-BDBF-101BDF1F4958}" presName="sibTrans" presStyleCnt="0"/>
      <dgm:spPr/>
    </dgm:pt>
    <dgm:pt modelId="{69CBC0F9-8BD1-42F3-800A-4C44645B893D}" type="pres">
      <dgm:prSet presAssocID="{EA096AFF-123E-4FF0-939B-26A714344E25}" presName="textNode" presStyleLbl="node1" presStyleIdx="3" presStyleCnt="7" custScaleX="122135" custLinFactNeighborX="-74615" custLinFactNeighborY="1190">
        <dgm:presLayoutVars>
          <dgm:bulletEnabled val="1"/>
        </dgm:presLayoutVars>
      </dgm:prSet>
      <dgm:spPr/>
    </dgm:pt>
    <dgm:pt modelId="{9917EFA6-7AE5-41E6-A3C5-003DE8FDAAA3}" type="pres">
      <dgm:prSet presAssocID="{02224E23-3F21-4EF7-9C63-B7CBF0763902}" presName="sibTrans" presStyleCnt="0"/>
      <dgm:spPr/>
    </dgm:pt>
    <dgm:pt modelId="{59AD1351-F0DD-4052-83B7-C93F8E0EA14A}" type="pres">
      <dgm:prSet presAssocID="{F258F610-34AE-4597-AAF3-3A734D0E23C3}" presName="textNode" presStyleLbl="node1" presStyleIdx="4" presStyleCnt="7" custScaleX="104937" custLinFactX="-294" custLinFactNeighborX="-100000" custLinFactNeighborY="1190">
        <dgm:presLayoutVars>
          <dgm:bulletEnabled val="1"/>
        </dgm:presLayoutVars>
      </dgm:prSet>
      <dgm:spPr/>
    </dgm:pt>
    <dgm:pt modelId="{435B0683-3D76-4391-8798-6A370F2B213F}" type="pres">
      <dgm:prSet presAssocID="{A5667EB9-7FC3-43C8-BFB3-FF0678F495CF}" presName="sibTrans" presStyleCnt="0"/>
      <dgm:spPr/>
    </dgm:pt>
    <dgm:pt modelId="{22CFA674-ADDE-4B92-8482-A447C4B2B900}" type="pres">
      <dgm:prSet presAssocID="{D779E062-DB23-4395-BB6A-B2EAC9ACC3D2}" presName="textNode" presStyleLbl="node1" presStyleIdx="5" presStyleCnt="7" custScaleX="109015" custLinFactNeighborX="-97543" custLinFactNeighborY="1190">
        <dgm:presLayoutVars>
          <dgm:bulletEnabled val="1"/>
        </dgm:presLayoutVars>
      </dgm:prSet>
      <dgm:spPr/>
    </dgm:pt>
    <dgm:pt modelId="{0635EA5E-07C2-4ADD-BA42-62B528872AB6}" type="pres">
      <dgm:prSet presAssocID="{6DF8BCE5-944E-4751-B467-06E138515E4B}" presName="sibTrans" presStyleCnt="0"/>
      <dgm:spPr/>
    </dgm:pt>
    <dgm:pt modelId="{FF5561BD-C2B1-4FE7-B428-2A1B83509EB0}" type="pres">
      <dgm:prSet presAssocID="{9D41FF75-926F-4959-8777-D2FE22AB1FCF}" presName="textNode" presStyleLbl="node1" presStyleIdx="6" presStyleCnt="7" custScaleX="92433" custLinFactX="-3741" custLinFactNeighborX="-100000" custLinFactNeighborY="1190">
        <dgm:presLayoutVars>
          <dgm:bulletEnabled val="1"/>
        </dgm:presLayoutVars>
      </dgm:prSet>
      <dgm:spPr/>
    </dgm:pt>
  </dgm:ptLst>
  <dgm:cxnLst>
    <dgm:cxn modelId="{80405F05-7E98-4221-9BE9-7B37B9419EE9}" srcId="{17D7F8C9-B429-43AB-8D16-0381F7E1FDA1}" destId="{9D41FF75-926F-4959-8777-D2FE22AB1FCF}" srcOrd="6" destOrd="0" parTransId="{5ABE006E-8FBC-4203-9DE0-F5F3A5637AA0}" sibTransId="{0C5CEE8F-5FBE-4B37-940E-898DE6890D51}"/>
    <dgm:cxn modelId="{8D13F22E-5324-4845-948C-3CB0608B3EA9}" srcId="{17D7F8C9-B429-43AB-8D16-0381F7E1FDA1}" destId="{93743504-FF36-4BAD-AFD9-2C265D3C2259}" srcOrd="1" destOrd="0" parTransId="{68574CE9-46D1-449E-84BF-FEDFDB992410}" sibTransId="{1B45DCAD-4475-4F1F-9393-CD714CC6651E}"/>
    <dgm:cxn modelId="{EDF63038-3D60-45BF-BFE7-B75C871E8256}" type="presOf" srcId="{9D41FF75-926F-4959-8777-D2FE22AB1FCF}" destId="{FF5561BD-C2B1-4FE7-B428-2A1B83509EB0}" srcOrd="0" destOrd="0" presId="urn:microsoft.com/office/officeart/2005/8/layout/hProcess9"/>
    <dgm:cxn modelId="{EC76E55F-3478-42A5-B5A8-EED319C48285}" type="presOf" srcId="{072ABFBD-88B5-49E4-9000-4C887DB8C9C7}" destId="{A9017A8E-8B24-4258-AAB4-5043378D1A48}" srcOrd="0" destOrd="0" presId="urn:microsoft.com/office/officeart/2005/8/layout/hProcess9"/>
    <dgm:cxn modelId="{D4C83E6E-0156-42C8-939F-E08B6853B76B}" type="presOf" srcId="{93743504-FF36-4BAD-AFD9-2C265D3C2259}" destId="{2DCF4F99-C287-43F0-9489-B1988E7228D9}" srcOrd="0" destOrd="0" presId="urn:microsoft.com/office/officeart/2005/8/layout/hProcess9"/>
    <dgm:cxn modelId="{06ABCE77-F82A-4900-9DD5-11ED8C15718B}" type="presOf" srcId="{D779E062-DB23-4395-BB6A-B2EAC9ACC3D2}" destId="{22CFA674-ADDE-4B92-8482-A447C4B2B900}" srcOrd="0" destOrd="0" presId="urn:microsoft.com/office/officeart/2005/8/layout/hProcess9"/>
    <dgm:cxn modelId="{01AE4258-17DD-4F8B-AC20-FF94873F3356}" type="presOf" srcId="{F258F610-34AE-4597-AAF3-3A734D0E23C3}" destId="{59AD1351-F0DD-4052-83B7-C93F8E0EA14A}" srcOrd="0" destOrd="0" presId="urn:microsoft.com/office/officeart/2005/8/layout/hProcess9"/>
    <dgm:cxn modelId="{F0EB0087-EDC1-40B2-ACC0-B92C02C0A683}" srcId="{17D7F8C9-B429-43AB-8D16-0381F7E1FDA1}" destId="{ED05834A-D1B2-416B-A100-63E12013D702}" srcOrd="0" destOrd="0" parTransId="{A1658720-67EA-468D-95FC-C6A6848AA953}" sibTransId="{05EE462D-94DF-4435-9267-FC357A9E1B80}"/>
    <dgm:cxn modelId="{CFD62F97-BB4A-4368-887C-D5CB0160220F}" srcId="{17D7F8C9-B429-43AB-8D16-0381F7E1FDA1}" destId="{D779E062-DB23-4395-BB6A-B2EAC9ACC3D2}" srcOrd="5" destOrd="0" parTransId="{E1994B37-6B13-4D2B-A116-C13C77C9516F}" sibTransId="{6DF8BCE5-944E-4751-B467-06E138515E4B}"/>
    <dgm:cxn modelId="{3630BBA9-CD78-4994-8235-560653BBE1FC}" type="presOf" srcId="{17D7F8C9-B429-43AB-8D16-0381F7E1FDA1}" destId="{29D66FEC-AEBC-4CCF-90D2-43C7C920F406}" srcOrd="0" destOrd="0" presId="urn:microsoft.com/office/officeart/2005/8/layout/hProcess9"/>
    <dgm:cxn modelId="{C65663AD-8FFF-41D5-B967-DA52C5B907F7}" srcId="{17D7F8C9-B429-43AB-8D16-0381F7E1FDA1}" destId="{EA096AFF-123E-4FF0-939B-26A714344E25}" srcOrd="3" destOrd="0" parTransId="{217BFE7E-880B-4091-864D-C2DC54ABDC61}" sibTransId="{02224E23-3F21-4EF7-9C63-B7CBF0763902}"/>
    <dgm:cxn modelId="{3892B7D9-605A-4B03-8BE4-3787872D56B2}" srcId="{17D7F8C9-B429-43AB-8D16-0381F7E1FDA1}" destId="{F258F610-34AE-4597-AAF3-3A734D0E23C3}" srcOrd="4" destOrd="0" parTransId="{44CCC5F5-DC88-41CB-A6F6-0BB992E75417}" sibTransId="{A5667EB9-7FC3-43C8-BFB3-FF0678F495CF}"/>
    <dgm:cxn modelId="{0DD918E5-4D63-414E-948D-F7F29269E1CB}" srcId="{17D7F8C9-B429-43AB-8D16-0381F7E1FDA1}" destId="{072ABFBD-88B5-49E4-9000-4C887DB8C9C7}" srcOrd="2" destOrd="0" parTransId="{CE903AF2-2E2A-494F-A645-6DA106F962DA}" sibTransId="{309F898E-F7BC-419F-BDBF-101BDF1F4958}"/>
    <dgm:cxn modelId="{E545BAEF-655E-4385-869D-65FF6F228EB0}" type="presOf" srcId="{EA096AFF-123E-4FF0-939B-26A714344E25}" destId="{69CBC0F9-8BD1-42F3-800A-4C44645B893D}" srcOrd="0" destOrd="0" presId="urn:microsoft.com/office/officeart/2005/8/layout/hProcess9"/>
    <dgm:cxn modelId="{F53D4DFE-EDE6-4479-AC27-A250BC0DE103}" type="presOf" srcId="{ED05834A-D1B2-416B-A100-63E12013D702}" destId="{C2E4B2F2-2C6B-41CD-9A44-E3C5091D9145}" srcOrd="0" destOrd="0" presId="urn:microsoft.com/office/officeart/2005/8/layout/hProcess9"/>
    <dgm:cxn modelId="{460AEF97-301E-47FF-88F7-E9C526B57C18}" type="presParOf" srcId="{29D66FEC-AEBC-4CCF-90D2-43C7C920F406}" destId="{E6447B6A-ADBD-40B1-BC8C-48C642462B84}" srcOrd="0" destOrd="0" presId="urn:microsoft.com/office/officeart/2005/8/layout/hProcess9"/>
    <dgm:cxn modelId="{82401C4A-9981-459A-AC82-8788C40DEF11}" type="presParOf" srcId="{29D66FEC-AEBC-4CCF-90D2-43C7C920F406}" destId="{5D7CE788-1782-4565-93D0-62E59865E55C}" srcOrd="1" destOrd="0" presId="urn:microsoft.com/office/officeart/2005/8/layout/hProcess9"/>
    <dgm:cxn modelId="{BEB407B8-99E2-4768-AAA0-772A6BD9B284}" type="presParOf" srcId="{5D7CE788-1782-4565-93D0-62E59865E55C}" destId="{C2E4B2F2-2C6B-41CD-9A44-E3C5091D9145}" srcOrd="0" destOrd="0" presId="urn:microsoft.com/office/officeart/2005/8/layout/hProcess9"/>
    <dgm:cxn modelId="{CED9BD07-E25C-44BF-8570-7CEA88661D6B}" type="presParOf" srcId="{5D7CE788-1782-4565-93D0-62E59865E55C}" destId="{01116E4F-AE22-4EA4-B8A9-54567D270930}" srcOrd="1" destOrd="0" presId="urn:microsoft.com/office/officeart/2005/8/layout/hProcess9"/>
    <dgm:cxn modelId="{5773987D-E75B-4A3F-BB3D-6DF31788F609}" type="presParOf" srcId="{5D7CE788-1782-4565-93D0-62E59865E55C}" destId="{2DCF4F99-C287-43F0-9489-B1988E7228D9}" srcOrd="2" destOrd="0" presId="urn:microsoft.com/office/officeart/2005/8/layout/hProcess9"/>
    <dgm:cxn modelId="{BC069B09-1343-4EB7-9339-5616D86F5350}" type="presParOf" srcId="{5D7CE788-1782-4565-93D0-62E59865E55C}" destId="{1D160C04-BB97-48D6-BF1A-3A826D7F08FB}" srcOrd="3" destOrd="0" presId="urn:microsoft.com/office/officeart/2005/8/layout/hProcess9"/>
    <dgm:cxn modelId="{531D1CAC-4C03-4A7B-B74A-085E21B28056}" type="presParOf" srcId="{5D7CE788-1782-4565-93D0-62E59865E55C}" destId="{A9017A8E-8B24-4258-AAB4-5043378D1A48}" srcOrd="4" destOrd="0" presId="urn:microsoft.com/office/officeart/2005/8/layout/hProcess9"/>
    <dgm:cxn modelId="{4FC253F7-6C38-48CF-B2C6-AF6DA46B07F2}" type="presParOf" srcId="{5D7CE788-1782-4565-93D0-62E59865E55C}" destId="{DE64293B-8415-4547-8BD2-216318C50949}" srcOrd="5" destOrd="0" presId="urn:microsoft.com/office/officeart/2005/8/layout/hProcess9"/>
    <dgm:cxn modelId="{9827A375-9C26-49BD-93C5-1FE02C658635}" type="presParOf" srcId="{5D7CE788-1782-4565-93D0-62E59865E55C}" destId="{69CBC0F9-8BD1-42F3-800A-4C44645B893D}" srcOrd="6" destOrd="0" presId="urn:microsoft.com/office/officeart/2005/8/layout/hProcess9"/>
    <dgm:cxn modelId="{A21ADCD9-D688-47A8-ABA5-402484FD4664}" type="presParOf" srcId="{5D7CE788-1782-4565-93D0-62E59865E55C}" destId="{9917EFA6-7AE5-41E6-A3C5-003DE8FDAAA3}" srcOrd="7" destOrd="0" presId="urn:microsoft.com/office/officeart/2005/8/layout/hProcess9"/>
    <dgm:cxn modelId="{7D7FE5A1-FA97-4ACD-BE5F-D24FB4CAB858}" type="presParOf" srcId="{5D7CE788-1782-4565-93D0-62E59865E55C}" destId="{59AD1351-F0DD-4052-83B7-C93F8E0EA14A}" srcOrd="8" destOrd="0" presId="urn:microsoft.com/office/officeart/2005/8/layout/hProcess9"/>
    <dgm:cxn modelId="{3323EE68-F08F-4E2B-B20D-18602DE251EC}" type="presParOf" srcId="{5D7CE788-1782-4565-93D0-62E59865E55C}" destId="{435B0683-3D76-4391-8798-6A370F2B213F}" srcOrd="9" destOrd="0" presId="urn:microsoft.com/office/officeart/2005/8/layout/hProcess9"/>
    <dgm:cxn modelId="{4AE9894B-E706-4B8E-B5BD-389F4171AE54}" type="presParOf" srcId="{5D7CE788-1782-4565-93D0-62E59865E55C}" destId="{22CFA674-ADDE-4B92-8482-A447C4B2B900}" srcOrd="10" destOrd="0" presId="urn:microsoft.com/office/officeart/2005/8/layout/hProcess9"/>
    <dgm:cxn modelId="{E3F41E5E-F1B5-4FB3-9F5A-DD6967E6A376}" type="presParOf" srcId="{5D7CE788-1782-4565-93D0-62E59865E55C}" destId="{0635EA5E-07C2-4ADD-BA42-62B528872AB6}" srcOrd="11" destOrd="0" presId="urn:microsoft.com/office/officeart/2005/8/layout/hProcess9"/>
    <dgm:cxn modelId="{44B6348A-761A-4133-9D88-2AF037AE0FA6}" type="presParOf" srcId="{5D7CE788-1782-4565-93D0-62E59865E55C}" destId="{FF5561BD-C2B1-4FE7-B428-2A1B83509EB0}"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341674-22D6-42FB-A433-9D7D07DA88C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t-BR"/>
        </a:p>
      </dgm:t>
    </dgm:pt>
    <dgm:pt modelId="{C4A6FB5D-4FDE-4AE8-B52D-7214646CD19A}">
      <dgm:prSet custT="1"/>
      <dgm:spPr>
        <a:solidFill>
          <a:schemeClr val="bg1"/>
        </a:solidFill>
        <a:ln>
          <a:solidFill>
            <a:schemeClr val="accent6">
              <a:lumMod val="75000"/>
            </a:schemeClr>
          </a:solidFill>
        </a:ln>
      </dgm:spPr>
      <dgm:t>
        <a:bodyPr/>
        <a:lstStyle/>
        <a:p>
          <a:r>
            <a:rPr lang="pt-BR" sz="1600" b="0" i="0" dirty="0">
              <a:solidFill>
                <a:schemeClr val="tx1"/>
              </a:solidFill>
            </a:rPr>
            <a:t>para contratação que envolva valores inferiores a R$ 119.812,02 (cento e dezenove mil oitocentos e doze reais e dois centavos), no caso de obras e serviços de engenharia ou de serviços de manutenção de veículos automotores;  Art. 75, I Lei 14.133/21</a:t>
          </a:r>
          <a:endParaRPr lang="pt-BR" sz="1600" dirty="0">
            <a:solidFill>
              <a:schemeClr val="tx1"/>
            </a:solidFill>
          </a:endParaRPr>
        </a:p>
      </dgm:t>
    </dgm:pt>
    <dgm:pt modelId="{7B4F865C-C80D-42FB-BE0A-5FCC170A29F0}" type="parTrans" cxnId="{1F5D58F2-101A-4191-B2A9-3F0163EE80C2}">
      <dgm:prSet/>
      <dgm:spPr/>
      <dgm:t>
        <a:bodyPr/>
        <a:lstStyle/>
        <a:p>
          <a:endParaRPr lang="pt-BR"/>
        </a:p>
      </dgm:t>
    </dgm:pt>
    <dgm:pt modelId="{A9F192CB-0881-4E0B-83DD-A17D45443324}" type="sibTrans" cxnId="{1F5D58F2-101A-4191-B2A9-3F0163EE80C2}">
      <dgm:prSet/>
      <dgm:spPr/>
      <dgm:t>
        <a:bodyPr/>
        <a:lstStyle/>
        <a:p>
          <a:endParaRPr lang="pt-BR"/>
        </a:p>
      </dgm:t>
    </dgm:pt>
    <dgm:pt modelId="{4B5441D7-32AD-4FD1-9836-1B2CD01237CC}">
      <dgm:prSet custT="1"/>
      <dgm:spPr>
        <a:solidFill>
          <a:schemeClr val="bg1"/>
        </a:solidFill>
        <a:ln>
          <a:solidFill>
            <a:schemeClr val="accent6">
              <a:lumMod val="75000"/>
            </a:schemeClr>
          </a:solidFill>
        </a:ln>
      </dgm:spPr>
      <dgm:t>
        <a:bodyPr/>
        <a:lstStyle/>
        <a:p>
          <a:r>
            <a:rPr lang="pt-BR" sz="1600" b="0" i="0" dirty="0">
              <a:solidFill>
                <a:schemeClr val="tx1"/>
              </a:solidFill>
            </a:rPr>
            <a:t>para contratação que envolva valores inferiores a R$ 59.906,02 (</a:t>
          </a:r>
          <a:r>
            <a:rPr lang="pt-BR" sz="1600" b="0" i="0" dirty="0" err="1">
              <a:solidFill>
                <a:schemeClr val="tx1"/>
              </a:solidFill>
            </a:rPr>
            <a:t>cinquenta</a:t>
          </a:r>
          <a:r>
            <a:rPr lang="pt-BR" sz="1600" b="0" i="0" dirty="0">
              <a:solidFill>
                <a:schemeClr val="tx1"/>
              </a:solidFill>
            </a:rPr>
            <a:t> e nove mil novecentos e seis reais e dois centavos), no caso de outros serviços e compras; (Art. 75,II Lei 14.133/21)</a:t>
          </a:r>
          <a:endParaRPr lang="pt-BR" sz="1600" dirty="0">
            <a:solidFill>
              <a:schemeClr val="tx1"/>
            </a:solidFill>
          </a:endParaRPr>
        </a:p>
      </dgm:t>
    </dgm:pt>
    <dgm:pt modelId="{B54AE16E-EBE2-4626-88CC-4551CCDFD5A9}" type="parTrans" cxnId="{210428B7-C779-4FBF-A9AA-F41E6F99EF8E}">
      <dgm:prSet/>
      <dgm:spPr/>
      <dgm:t>
        <a:bodyPr/>
        <a:lstStyle/>
        <a:p>
          <a:endParaRPr lang="pt-BR"/>
        </a:p>
      </dgm:t>
    </dgm:pt>
    <dgm:pt modelId="{560BC11E-CFE3-4EC5-98B3-B39F8B5DF8FE}" type="sibTrans" cxnId="{210428B7-C779-4FBF-A9AA-F41E6F99EF8E}">
      <dgm:prSet/>
      <dgm:spPr/>
      <dgm:t>
        <a:bodyPr/>
        <a:lstStyle/>
        <a:p>
          <a:endParaRPr lang="pt-BR"/>
        </a:p>
      </dgm:t>
    </dgm:pt>
    <dgm:pt modelId="{0B188C92-1644-4897-B44E-F19B3DBE6C67}">
      <dgm:prSet custT="1"/>
      <dgm:spPr>
        <a:solidFill>
          <a:schemeClr val="bg1"/>
        </a:solidFill>
        <a:ln>
          <a:solidFill>
            <a:schemeClr val="accent6">
              <a:lumMod val="75000"/>
            </a:schemeClr>
          </a:solidFill>
        </a:ln>
      </dgm:spPr>
      <dgm:t>
        <a:bodyPr/>
        <a:lstStyle/>
        <a:p>
          <a:r>
            <a:rPr lang="pt-BR" sz="1600" b="0" i="0" dirty="0">
              <a:solidFill>
                <a:schemeClr val="tx1"/>
              </a:solidFill>
            </a:rPr>
            <a:t>para contratação que mantenha todas as condições definidas em edital de licitação realizada há menos de 1 (um) ano, quando se verificar que naquela licitação: a) não surgiram licitantes interessados ou não foram apresentadas propostas válidas; b) as propostas apresentadas consignaram preços manifestamente superiores aos praticados no mercado ou incompatíveis com os fixados pelos órgãos oficiais competentes; Art. 75,III Lei 14.133/2021</a:t>
          </a:r>
          <a:endParaRPr lang="pt-BR" sz="1600" dirty="0">
            <a:solidFill>
              <a:schemeClr val="tx1"/>
            </a:solidFill>
          </a:endParaRPr>
        </a:p>
      </dgm:t>
    </dgm:pt>
    <dgm:pt modelId="{EE5B68E7-56A6-476E-8833-DC5818F5940A}" type="parTrans" cxnId="{4BD3A9EC-6D19-4B8F-BE37-FC8C903D9B0A}">
      <dgm:prSet/>
      <dgm:spPr/>
      <dgm:t>
        <a:bodyPr/>
        <a:lstStyle/>
        <a:p>
          <a:endParaRPr lang="pt-BR"/>
        </a:p>
      </dgm:t>
    </dgm:pt>
    <dgm:pt modelId="{C64DE284-AACB-4CEC-986A-12E9F46815FC}" type="sibTrans" cxnId="{4BD3A9EC-6D19-4B8F-BE37-FC8C903D9B0A}">
      <dgm:prSet/>
      <dgm:spPr/>
      <dgm:t>
        <a:bodyPr/>
        <a:lstStyle/>
        <a:p>
          <a:endParaRPr lang="pt-BR"/>
        </a:p>
      </dgm:t>
    </dgm:pt>
    <dgm:pt modelId="{45CBC3F0-83F0-45D1-A7A0-5C1BFBECD0EC}">
      <dgm:prSet custT="1"/>
      <dgm:spPr>
        <a:solidFill>
          <a:schemeClr val="bg1"/>
        </a:solidFill>
        <a:ln>
          <a:solidFill>
            <a:schemeClr val="accent6">
              <a:lumMod val="75000"/>
            </a:schemeClr>
          </a:solidFill>
        </a:ln>
      </dgm:spPr>
      <dgm:t>
        <a:bodyPr/>
        <a:lstStyle/>
        <a:p>
          <a:r>
            <a:rPr lang="pt-BR" sz="1600" b="0" i="0" dirty="0">
              <a:solidFill>
                <a:schemeClr val="tx1"/>
              </a:solidFill>
            </a:rPr>
            <a:t>hortifrutigranjeiros, pães e outros gêneros perecíveis, no período necessário para a realização dos processos licitatórios correspondentes, hipótese em que a contratação será realizada diretamente com base no preço do dia; Art. 75, IV. “e” Lei 14.133/21</a:t>
          </a:r>
          <a:endParaRPr lang="pt-BR" sz="1600" dirty="0">
            <a:solidFill>
              <a:schemeClr val="tx1"/>
            </a:solidFill>
          </a:endParaRPr>
        </a:p>
      </dgm:t>
    </dgm:pt>
    <dgm:pt modelId="{3C8BF393-D74E-4AB8-B044-91D15B50EE90}" type="parTrans" cxnId="{7DAC39E3-8D0C-41E5-8452-E591B382434A}">
      <dgm:prSet/>
      <dgm:spPr/>
      <dgm:t>
        <a:bodyPr/>
        <a:lstStyle/>
        <a:p>
          <a:endParaRPr lang="pt-BR"/>
        </a:p>
      </dgm:t>
    </dgm:pt>
    <dgm:pt modelId="{71D4BD50-4454-4AE0-91A5-60CDC8EFEBB1}" type="sibTrans" cxnId="{7DAC39E3-8D0C-41E5-8452-E591B382434A}">
      <dgm:prSet/>
      <dgm:spPr/>
      <dgm:t>
        <a:bodyPr/>
        <a:lstStyle/>
        <a:p>
          <a:endParaRPr lang="pt-BR"/>
        </a:p>
      </dgm:t>
    </dgm:pt>
    <dgm:pt modelId="{BE597504-006A-44CC-AB91-4C1A16AEAFD0}">
      <dgm:prSet custT="1"/>
      <dgm:spPr>
        <a:solidFill>
          <a:schemeClr val="bg1"/>
        </a:solidFill>
        <a:ln>
          <a:solidFill>
            <a:schemeClr val="accent6">
              <a:lumMod val="75000"/>
            </a:schemeClr>
          </a:solidFill>
        </a:ln>
      </dgm:spPr>
      <dgm:t>
        <a:bodyPr/>
        <a:lstStyle/>
        <a:p>
          <a:r>
            <a:rPr lang="pt-BR" sz="1600" b="0" i="0" dirty="0">
              <a:solidFill>
                <a:schemeClr val="tx1"/>
              </a:solidFill>
            </a:rPr>
            <a:t>aquisição de medicamentos destinados exclusivamente ao tratamento de doenças raras definidas pelo Ministério da Saúde; Art. 75, IV, “m” Lei 14.133/21</a:t>
          </a:r>
          <a:endParaRPr lang="pt-BR" sz="1600" dirty="0">
            <a:solidFill>
              <a:schemeClr val="tx1"/>
            </a:solidFill>
          </a:endParaRPr>
        </a:p>
      </dgm:t>
    </dgm:pt>
    <dgm:pt modelId="{1B0E6587-C10C-4967-839A-BB86CDEFB410}" type="parTrans" cxnId="{8C4A152F-AD10-4BC9-BF2D-7B5E37C4CD29}">
      <dgm:prSet/>
      <dgm:spPr/>
      <dgm:t>
        <a:bodyPr/>
        <a:lstStyle/>
        <a:p>
          <a:endParaRPr lang="pt-BR"/>
        </a:p>
      </dgm:t>
    </dgm:pt>
    <dgm:pt modelId="{57E138EE-8F29-4C61-8FFC-A9F6A7F21671}" type="sibTrans" cxnId="{8C4A152F-AD10-4BC9-BF2D-7B5E37C4CD29}">
      <dgm:prSet/>
      <dgm:spPr/>
      <dgm:t>
        <a:bodyPr/>
        <a:lstStyle/>
        <a:p>
          <a:endParaRPr lang="pt-BR"/>
        </a:p>
      </dgm:t>
    </dgm:pt>
    <dgm:pt modelId="{383AF3A6-DCD3-4BEF-8213-F96BFD73571F}" type="pres">
      <dgm:prSet presAssocID="{85341674-22D6-42FB-A433-9D7D07DA88C0}" presName="Name0" presStyleCnt="0">
        <dgm:presLayoutVars>
          <dgm:chMax val="7"/>
          <dgm:chPref val="7"/>
          <dgm:dir/>
        </dgm:presLayoutVars>
      </dgm:prSet>
      <dgm:spPr/>
    </dgm:pt>
    <dgm:pt modelId="{A30D36ED-80BE-49A5-939E-59AA853A3340}" type="pres">
      <dgm:prSet presAssocID="{85341674-22D6-42FB-A433-9D7D07DA88C0}" presName="Name1" presStyleCnt="0"/>
      <dgm:spPr/>
    </dgm:pt>
    <dgm:pt modelId="{1FAED49B-5716-453D-A163-0B1C1AF3C283}" type="pres">
      <dgm:prSet presAssocID="{85341674-22D6-42FB-A433-9D7D07DA88C0}" presName="cycle" presStyleCnt="0"/>
      <dgm:spPr/>
    </dgm:pt>
    <dgm:pt modelId="{F76EDDB6-8A55-4502-9F01-16B12B23E19D}" type="pres">
      <dgm:prSet presAssocID="{85341674-22D6-42FB-A433-9D7D07DA88C0}" presName="srcNode" presStyleLbl="node1" presStyleIdx="0" presStyleCnt="5"/>
      <dgm:spPr/>
    </dgm:pt>
    <dgm:pt modelId="{DEE087FC-5605-4C16-BE96-C115C3A06DAF}" type="pres">
      <dgm:prSet presAssocID="{85341674-22D6-42FB-A433-9D7D07DA88C0}" presName="conn" presStyleLbl="parChTrans1D2" presStyleIdx="0" presStyleCnt="1"/>
      <dgm:spPr/>
    </dgm:pt>
    <dgm:pt modelId="{2AADB91E-7C96-422B-AA61-30F6F23031A4}" type="pres">
      <dgm:prSet presAssocID="{85341674-22D6-42FB-A433-9D7D07DA88C0}" presName="extraNode" presStyleLbl="node1" presStyleIdx="0" presStyleCnt="5"/>
      <dgm:spPr/>
    </dgm:pt>
    <dgm:pt modelId="{999D5EF3-732A-4D6D-90C6-C0E882D02DE2}" type="pres">
      <dgm:prSet presAssocID="{85341674-22D6-42FB-A433-9D7D07DA88C0}" presName="dstNode" presStyleLbl="node1" presStyleIdx="0" presStyleCnt="5"/>
      <dgm:spPr/>
    </dgm:pt>
    <dgm:pt modelId="{536685D2-7B78-4D5F-9C70-B7710BBB2002}" type="pres">
      <dgm:prSet presAssocID="{C4A6FB5D-4FDE-4AE8-B52D-7214646CD19A}" presName="text_1" presStyleLbl="node1" presStyleIdx="0" presStyleCnt="5">
        <dgm:presLayoutVars>
          <dgm:bulletEnabled val="1"/>
        </dgm:presLayoutVars>
      </dgm:prSet>
      <dgm:spPr/>
    </dgm:pt>
    <dgm:pt modelId="{83B752A1-66AE-4711-8594-E5024B2EBFF0}" type="pres">
      <dgm:prSet presAssocID="{C4A6FB5D-4FDE-4AE8-B52D-7214646CD19A}" presName="accent_1" presStyleCnt="0"/>
      <dgm:spPr/>
    </dgm:pt>
    <dgm:pt modelId="{5EC36451-0C63-4306-8584-EA2E0FF72550}" type="pres">
      <dgm:prSet presAssocID="{C4A6FB5D-4FDE-4AE8-B52D-7214646CD19A}" presName="accentRepeatNode" presStyleLbl="solidFgAcc1" presStyleIdx="0" presStyleCnt="5"/>
      <dgm:spPr>
        <a:ln>
          <a:solidFill>
            <a:srgbClr val="FFC611"/>
          </a:solidFill>
        </a:ln>
      </dgm:spPr>
    </dgm:pt>
    <dgm:pt modelId="{3F37F0F4-DFAD-4FE0-9E55-71E5444C1E40}" type="pres">
      <dgm:prSet presAssocID="{4B5441D7-32AD-4FD1-9836-1B2CD01237CC}" presName="text_2" presStyleLbl="node1" presStyleIdx="1" presStyleCnt="5">
        <dgm:presLayoutVars>
          <dgm:bulletEnabled val="1"/>
        </dgm:presLayoutVars>
      </dgm:prSet>
      <dgm:spPr/>
    </dgm:pt>
    <dgm:pt modelId="{98C922B2-CACF-4BC2-8847-07166B2C8FA5}" type="pres">
      <dgm:prSet presAssocID="{4B5441D7-32AD-4FD1-9836-1B2CD01237CC}" presName="accent_2" presStyleCnt="0"/>
      <dgm:spPr/>
    </dgm:pt>
    <dgm:pt modelId="{B84FC2A7-7C14-4064-BF41-0FA8F369A103}" type="pres">
      <dgm:prSet presAssocID="{4B5441D7-32AD-4FD1-9836-1B2CD01237CC}" presName="accentRepeatNode" presStyleLbl="solidFgAcc1" presStyleIdx="1" presStyleCnt="5"/>
      <dgm:spPr>
        <a:ln>
          <a:solidFill>
            <a:srgbClr val="FFCC2A"/>
          </a:solidFill>
        </a:ln>
      </dgm:spPr>
    </dgm:pt>
    <dgm:pt modelId="{6B47F231-ACC9-47CF-BED4-00E48840CF93}" type="pres">
      <dgm:prSet presAssocID="{0B188C92-1644-4897-B44E-F19B3DBE6C67}" presName="text_3" presStyleLbl="node1" presStyleIdx="2" presStyleCnt="5" custScaleY="164631">
        <dgm:presLayoutVars>
          <dgm:bulletEnabled val="1"/>
        </dgm:presLayoutVars>
      </dgm:prSet>
      <dgm:spPr/>
    </dgm:pt>
    <dgm:pt modelId="{A3994B58-704B-4524-B206-E2CCA6B59ADE}" type="pres">
      <dgm:prSet presAssocID="{0B188C92-1644-4897-B44E-F19B3DBE6C67}" presName="accent_3" presStyleCnt="0"/>
      <dgm:spPr/>
    </dgm:pt>
    <dgm:pt modelId="{FFAC566F-2A1E-472D-86BE-1F00A1F5AD83}" type="pres">
      <dgm:prSet presAssocID="{0B188C92-1644-4897-B44E-F19B3DBE6C67}" presName="accentRepeatNode" presStyleLbl="solidFgAcc1" presStyleIdx="2" presStyleCnt="5"/>
      <dgm:spPr>
        <a:ln>
          <a:solidFill>
            <a:srgbClr val="FFCC2A"/>
          </a:solidFill>
        </a:ln>
      </dgm:spPr>
    </dgm:pt>
    <dgm:pt modelId="{1C203830-6748-43C0-A80B-4E218C1CB1D2}" type="pres">
      <dgm:prSet presAssocID="{45CBC3F0-83F0-45D1-A7A0-5C1BFBECD0EC}" presName="text_4" presStyleLbl="node1" presStyleIdx="3" presStyleCnt="5" custLinFactNeighborX="169" custLinFactNeighborY="13958">
        <dgm:presLayoutVars>
          <dgm:bulletEnabled val="1"/>
        </dgm:presLayoutVars>
      </dgm:prSet>
      <dgm:spPr/>
    </dgm:pt>
    <dgm:pt modelId="{F22C8EFC-1714-40E6-8E5C-C3118AFCF50A}" type="pres">
      <dgm:prSet presAssocID="{45CBC3F0-83F0-45D1-A7A0-5C1BFBECD0EC}" presName="accent_4" presStyleCnt="0"/>
      <dgm:spPr/>
    </dgm:pt>
    <dgm:pt modelId="{8E63FE9C-2485-4D4B-8CEF-8F00830AB5B6}" type="pres">
      <dgm:prSet presAssocID="{45CBC3F0-83F0-45D1-A7A0-5C1BFBECD0EC}" presName="accentRepeatNode" presStyleLbl="solidFgAcc1" presStyleIdx="3" presStyleCnt="5" custLinFactNeighborX="1015" custLinFactNeighborY="12181"/>
      <dgm:spPr>
        <a:ln>
          <a:solidFill>
            <a:srgbClr val="FFC611"/>
          </a:solidFill>
        </a:ln>
      </dgm:spPr>
    </dgm:pt>
    <dgm:pt modelId="{C5F08DAE-6849-4636-9A64-B9F647CC1356}" type="pres">
      <dgm:prSet presAssocID="{BE597504-006A-44CC-AB91-4C1A16AEAFD0}" presName="text_5" presStyleLbl="node1" presStyleIdx="4" presStyleCnt="5">
        <dgm:presLayoutVars>
          <dgm:bulletEnabled val="1"/>
        </dgm:presLayoutVars>
      </dgm:prSet>
      <dgm:spPr/>
    </dgm:pt>
    <dgm:pt modelId="{77DD0523-0AC2-454E-8AE6-0DA8F22D3589}" type="pres">
      <dgm:prSet presAssocID="{BE597504-006A-44CC-AB91-4C1A16AEAFD0}" presName="accent_5" presStyleCnt="0"/>
      <dgm:spPr/>
    </dgm:pt>
    <dgm:pt modelId="{8CC2942B-56CF-46F3-8643-D9766427B267}" type="pres">
      <dgm:prSet presAssocID="{BE597504-006A-44CC-AB91-4C1A16AEAFD0}" presName="accentRepeatNode" presStyleLbl="solidFgAcc1" presStyleIdx="4" presStyleCnt="5"/>
      <dgm:spPr>
        <a:ln>
          <a:solidFill>
            <a:srgbClr val="FFC000"/>
          </a:solidFill>
        </a:ln>
      </dgm:spPr>
    </dgm:pt>
  </dgm:ptLst>
  <dgm:cxnLst>
    <dgm:cxn modelId="{0B8CE90C-92F1-4423-9525-6E7AF7391EC1}" type="presOf" srcId="{A9F192CB-0881-4E0B-83DD-A17D45443324}" destId="{DEE087FC-5605-4C16-BE96-C115C3A06DAF}" srcOrd="0" destOrd="0" presId="urn:microsoft.com/office/officeart/2008/layout/VerticalCurvedList"/>
    <dgm:cxn modelId="{220EFB0C-F45F-4347-94D4-CD1F467609BE}" type="presOf" srcId="{C4A6FB5D-4FDE-4AE8-B52D-7214646CD19A}" destId="{536685D2-7B78-4D5F-9C70-B7710BBB2002}" srcOrd="0" destOrd="0" presId="urn:microsoft.com/office/officeart/2008/layout/VerticalCurvedList"/>
    <dgm:cxn modelId="{8C4A152F-AD10-4BC9-BF2D-7B5E37C4CD29}" srcId="{85341674-22D6-42FB-A433-9D7D07DA88C0}" destId="{BE597504-006A-44CC-AB91-4C1A16AEAFD0}" srcOrd="4" destOrd="0" parTransId="{1B0E6587-C10C-4967-839A-BB86CDEFB410}" sibTransId="{57E138EE-8F29-4C61-8FFC-A9F6A7F21671}"/>
    <dgm:cxn modelId="{16B93B34-FA6A-494A-BC29-710FEFAA870E}" type="presOf" srcId="{4B5441D7-32AD-4FD1-9836-1B2CD01237CC}" destId="{3F37F0F4-DFAD-4FE0-9E55-71E5444C1E40}" srcOrd="0" destOrd="0" presId="urn:microsoft.com/office/officeart/2008/layout/VerticalCurvedList"/>
    <dgm:cxn modelId="{1BC5E53B-CF4E-4B49-92D0-8DC6E97DEFAC}" type="presOf" srcId="{85341674-22D6-42FB-A433-9D7D07DA88C0}" destId="{383AF3A6-DCD3-4BEF-8213-F96BFD73571F}" srcOrd="0" destOrd="0" presId="urn:microsoft.com/office/officeart/2008/layout/VerticalCurvedList"/>
    <dgm:cxn modelId="{B2440990-0EBE-448F-BC52-D97BACF0C819}" type="presOf" srcId="{BE597504-006A-44CC-AB91-4C1A16AEAFD0}" destId="{C5F08DAE-6849-4636-9A64-B9F647CC1356}" srcOrd="0" destOrd="0" presId="urn:microsoft.com/office/officeart/2008/layout/VerticalCurvedList"/>
    <dgm:cxn modelId="{210428B7-C779-4FBF-A9AA-F41E6F99EF8E}" srcId="{85341674-22D6-42FB-A433-9D7D07DA88C0}" destId="{4B5441D7-32AD-4FD1-9836-1B2CD01237CC}" srcOrd="1" destOrd="0" parTransId="{B54AE16E-EBE2-4626-88CC-4551CCDFD5A9}" sibTransId="{560BC11E-CFE3-4EC5-98B3-B39F8B5DF8FE}"/>
    <dgm:cxn modelId="{187155C6-A72E-4875-8BD7-D35E24501214}" type="presOf" srcId="{0B188C92-1644-4897-B44E-F19B3DBE6C67}" destId="{6B47F231-ACC9-47CF-BED4-00E48840CF93}" srcOrd="0" destOrd="0" presId="urn:microsoft.com/office/officeart/2008/layout/VerticalCurvedList"/>
    <dgm:cxn modelId="{3CC2A4CE-C04B-4859-A996-F29BD89F182A}" type="presOf" srcId="{45CBC3F0-83F0-45D1-A7A0-5C1BFBECD0EC}" destId="{1C203830-6748-43C0-A80B-4E218C1CB1D2}" srcOrd="0" destOrd="0" presId="urn:microsoft.com/office/officeart/2008/layout/VerticalCurvedList"/>
    <dgm:cxn modelId="{7DAC39E3-8D0C-41E5-8452-E591B382434A}" srcId="{85341674-22D6-42FB-A433-9D7D07DA88C0}" destId="{45CBC3F0-83F0-45D1-A7A0-5C1BFBECD0EC}" srcOrd="3" destOrd="0" parTransId="{3C8BF393-D74E-4AB8-B044-91D15B50EE90}" sibTransId="{71D4BD50-4454-4AE0-91A5-60CDC8EFEBB1}"/>
    <dgm:cxn modelId="{4BD3A9EC-6D19-4B8F-BE37-FC8C903D9B0A}" srcId="{85341674-22D6-42FB-A433-9D7D07DA88C0}" destId="{0B188C92-1644-4897-B44E-F19B3DBE6C67}" srcOrd="2" destOrd="0" parTransId="{EE5B68E7-56A6-476E-8833-DC5818F5940A}" sibTransId="{C64DE284-AACB-4CEC-986A-12E9F46815FC}"/>
    <dgm:cxn modelId="{1F5D58F2-101A-4191-B2A9-3F0163EE80C2}" srcId="{85341674-22D6-42FB-A433-9D7D07DA88C0}" destId="{C4A6FB5D-4FDE-4AE8-B52D-7214646CD19A}" srcOrd="0" destOrd="0" parTransId="{7B4F865C-C80D-42FB-BE0A-5FCC170A29F0}" sibTransId="{A9F192CB-0881-4E0B-83DD-A17D45443324}"/>
    <dgm:cxn modelId="{E1D45C48-C115-4CE0-B36C-26879863E355}" type="presParOf" srcId="{383AF3A6-DCD3-4BEF-8213-F96BFD73571F}" destId="{A30D36ED-80BE-49A5-939E-59AA853A3340}" srcOrd="0" destOrd="0" presId="urn:microsoft.com/office/officeart/2008/layout/VerticalCurvedList"/>
    <dgm:cxn modelId="{2624B25C-1B07-44C5-9BDF-EF7351450BB0}" type="presParOf" srcId="{A30D36ED-80BE-49A5-939E-59AA853A3340}" destId="{1FAED49B-5716-453D-A163-0B1C1AF3C283}" srcOrd="0" destOrd="0" presId="urn:microsoft.com/office/officeart/2008/layout/VerticalCurvedList"/>
    <dgm:cxn modelId="{3D29C1A2-EAEC-436E-87AA-EF2E63E726C3}" type="presParOf" srcId="{1FAED49B-5716-453D-A163-0B1C1AF3C283}" destId="{F76EDDB6-8A55-4502-9F01-16B12B23E19D}" srcOrd="0" destOrd="0" presId="urn:microsoft.com/office/officeart/2008/layout/VerticalCurvedList"/>
    <dgm:cxn modelId="{36C942E5-43E1-4850-B97D-A74206FF5E26}" type="presParOf" srcId="{1FAED49B-5716-453D-A163-0B1C1AF3C283}" destId="{DEE087FC-5605-4C16-BE96-C115C3A06DAF}" srcOrd="1" destOrd="0" presId="urn:microsoft.com/office/officeart/2008/layout/VerticalCurvedList"/>
    <dgm:cxn modelId="{3A9CB29E-0A95-4D07-A119-AD3D8C80342C}" type="presParOf" srcId="{1FAED49B-5716-453D-A163-0B1C1AF3C283}" destId="{2AADB91E-7C96-422B-AA61-30F6F23031A4}" srcOrd="2" destOrd="0" presId="urn:microsoft.com/office/officeart/2008/layout/VerticalCurvedList"/>
    <dgm:cxn modelId="{D2FAABAC-BE95-466C-A021-1EB32218B08A}" type="presParOf" srcId="{1FAED49B-5716-453D-A163-0B1C1AF3C283}" destId="{999D5EF3-732A-4D6D-90C6-C0E882D02DE2}" srcOrd="3" destOrd="0" presId="urn:microsoft.com/office/officeart/2008/layout/VerticalCurvedList"/>
    <dgm:cxn modelId="{854B2C8D-51A0-4FC9-A08D-A6AD89736CC0}" type="presParOf" srcId="{A30D36ED-80BE-49A5-939E-59AA853A3340}" destId="{536685D2-7B78-4D5F-9C70-B7710BBB2002}" srcOrd="1" destOrd="0" presId="urn:microsoft.com/office/officeart/2008/layout/VerticalCurvedList"/>
    <dgm:cxn modelId="{C444D074-F6CA-4A35-A200-0C21E7D3362C}" type="presParOf" srcId="{A30D36ED-80BE-49A5-939E-59AA853A3340}" destId="{83B752A1-66AE-4711-8594-E5024B2EBFF0}" srcOrd="2" destOrd="0" presId="urn:microsoft.com/office/officeart/2008/layout/VerticalCurvedList"/>
    <dgm:cxn modelId="{C3D3AA6F-F626-4D7D-AC6B-1B7AC2912BC5}" type="presParOf" srcId="{83B752A1-66AE-4711-8594-E5024B2EBFF0}" destId="{5EC36451-0C63-4306-8584-EA2E0FF72550}" srcOrd="0" destOrd="0" presId="urn:microsoft.com/office/officeart/2008/layout/VerticalCurvedList"/>
    <dgm:cxn modelId="{0D225EA5-3D10-4838-AC26-1E936E3B6C0F}" type="presParOf" srcId="{A30D36ED-80BE-49A5-939E-59AA853A3340}" destId="{3F37F0F4-DFAD-4FE0-9E55-71E5444C1E40}" srcOrd="3" destOrd="0" presId="urn:microsoft.com/office/officeart/2008/layout/VerticalCurvedList"/>
    <dgm:cxn modelId="{95ED0AD4-A174-4A43-84E1-CF00002CEA19}" type="presParOf" srcId="{A30D36ED-80BE-49A5-939E-59AA853A3340}" destId="{98C922B2-CACF-4BC2-8847-07166B2C8FA5}" srcOrd="4" destOrd="0" presId="urn:microsoft.com/office/officeart/2008/layout/VerticalCurvedList"/>
    <dgm:cxn modelId="{CB3311CC-41FA-49D0-86DA-69CD3679CDE0}" type="presParOf" srcId="{98C922B2-CACF-4BC2-8847-07166B2C8FA5}" destId="{B84FC2A7-7C14-4064-BF41-0FA8F369A103}" srcOrd="0" destOrd="0" presId="urn:microsoft.com/office/officeart/2008/layout/VerticalCurvedList"/>
    <dgm:cxn modelId="{7EE14FF0-0CC0-4F09-AFF1-BCCE4909E08F}" type="presParOf" srcId="{A30D36ED-80BE-49A5-939E-59AA853A3340}" destId="{6B47F231-ACC9-47CF-BED4-00E48840CF93}" srcOrd="5" destOrd="0" presId="urn:microsoft.com/office/officeart/2008/layout/VerticalCurvedList"/>
    <dgm:cxn modelId="{114864C4-5201-4603-AB43-6711C4E5BA3E}" type="presParOf" srcId="{A30D36ED-80BE-49A5-939E-59AA853A3340}" destId="{A3994B58-704B-4524-B206-E2CCA6B59ADE}" srcOrd="6" destOrd="0" presId="urn:microsoft.com/office/officeart/2008/layout/VerticalCurvedList"/>
    <dgm:cxn modelId="{25D57EDF-FD6A-4BD2-AB0D-BB6778EBCFC2}" type="presParOf" srcId="{A3994B58-704B-4524-B206-E2CCA6B59ADE}" destId="{FFAC566F-2A1E-472D-86BE-1F00A1F5AD83}" srcOrd="0" destOrd="0" presId="urn:microsoft.com/office/officeart/2008/layout/VerticalCurvedList"/>
    <dgm:cxn modelId="{4B496645-DF46-4E31-B792-3CB39BE59E88}" type="presParOf" srcId="{A30D36ED-80BE-49A5-939E-59AA853A3340}" destId="{1C203830-6748-43C0-A80B-4E218C1CB1D2}" srcOrd="7" destOrd="0" presId="urn:microsoft.com/office/officeart/2008/layout/VerticalCurvedList"/>
    <dgm:cxn modelId="{B9D6DCFA-BA37-4203-8D52-195B9F8F1FD9}" type="presParOf" srcId="{A30D36ED-80BE-49A5-939E-59AA853A3340}" destId="{F22C8EFC-1714-40E6-8E5C-C3118AFCF50A}" srcOrd="8" destOrd="0" presId="urn:microsoft.com/office/officeart/2008/layout/VerticalCurvedList"/>
    <dgm:cxn modelId="{6A663259-07AA-4490-9D39-A6F057BEDE26}" type="presParOf" srcId="{F22C8EFC-1714-40E6-8E5C-C3118AFCF50A}" destId="{8E63FE9C-2485-4D4B-8CEF-8F00830AB5B6}" srcOrd="0" destOrd="0" presId="urn:microsoft.com/office/officeart/2008/layout/VerticalCurvedList"/>
    <dgm:cxn modelId="{5E4F4DF0-5E3C-42F1-AB1E-364632EF6CB6}" type="presParOf" srcId="{A30D36ED-80BE-49A5-939E-59AA853A3340}" destId="{C5F08DAE-6849-4636-9A64-B9F647CC1356}" srcOrd="9" destOrd="0" presId="urn:microsoft.com/office/officeart/2008/layout/VerticalCurvedList"/>
    <dgm:cxn modelId="{7896DFF5-5A7D-40C0-A4CF-03C229E21E53}" type="presParOf" srcId="{A30D36ED-80BE-49A5-939E-59AA853A3340}" destId="{77DD0523-0AC2-454E-8AE6-0DA8F22D3589}" srcOrd="10" destOrd="0" presId="urn:microsoft.com/office/officeart/2008/layout/VerticalCurvedList"/>
    <dgm:cxn modelId="{0EC4096B-D38A-49DC-8E8A-04162B8CB5B0}" type="presParOf" srcId="{77DD0523-0AC2-454E-8AE6-0DA8F22D3589}" destId="{8CC2942B-56CF-46F3-8643-D9766427B26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341674-22D6-42FB-A433-9D7D07DA88C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t-BR"/>
        </a:p>
      </dgm:t>
    </dgm:pt>
    <dgm:pt modelId="{C4A6FB5D-4FDE-4AE8-B52D-7214646CD19A}">
      <dgm:prSet custT="1"/>
      <dgm:spPr>
        <a:solidFill>
          <a:schemeClr val="bg1"/>
        </a:solidFill>
        <a:ln>
          <a:solidFill>
            <a:schemeClr val="accent6">
              <a:lumMod val="75000"/>
            </a:schemeClr>
          </a:solidFill>
        </a:ln>
      </dgm:spPr>
      <dgm:t>
        <a:bodyPr/>
        <a:lstStyle/>
        <a:p>
          <a:r>
            <a:rPr lang="pt-BR" sz="1600" b="0" i="0" dirty="0">
              <a:solidFill>
                <a:schemeClr val="tx1"/>
              </a:solidFill>
            </a:rPr>
            <a:t>nos casos de guerra, estado de defesa, estado de sítio, intervenção federal ou de grave perturbação da ordem; Art. 75, VII Lei 14.133/21</a:t>
          </a:r>
          <a:endParaRPr lang="pt-BR" sz="1600" dirty="0"/>
        </a:p>
      </dgm:t>
    </dgm:pt>
    <dgm:pt modelId="{7B4F865C-C80D-42FB-BE0A-5FCC170A29F0}" type="parTrans" cxnId="{1F5D58F2-101A-4191-B2A9-3F0163EE80C2}">
      <dgm:prSet/>
      <dgm:spPr/>
      <dgm:t>
        <a:bodyPr/>
        <a:lstStyle/>
        <a:p>
          <a:endParaRPr lang="pt-BR"/>
        </a:p>
      </dgm:t>
    </dgm:pt>
    <dgm:pt modelId="{A9F192CB-0881-4E0B-83DD-A17D45443324}" type="sibTrans" cxnId="{1F5D58F2-101A-4191-B2A9-3F0163EE80C2}">
      <dgm:prSet/>
      <dgm:spPr/>
      <dgm:t>
        <a:bodyPr/>
        <a:lstStyle/>
        <a:p>
          <a:endParaRPr lang="pt-BR"/>
        </a:p>
      </dgm:t>
    </dgm:pt>
    <dgm:pt modelId="{6B2F4E0E-D99E-4366-BCCB-DF1A5FFD3EB6}">
      <dgm:prSet custT="1"/>
      <dgm:spPr>
        <a:solidFill>
          <a:schemeClr val="bg1"/>
        </a:solidFill>
        <a:ln>
          <a:solidFill>
            <a:schemeClr val="accent6">
              <a:lumMod val="75000"/>
            </a:schemeClr>
          </a:solidFill>
          <a:prstDash val="solid"/>
        </a:ln>
      </dgm:spPr>
      <dgm:t>
        <a:bodyPr/>
        <a:lstStyle/>
        <a:p>
          <a:r>
            <a:rPr lang="pt-BR" sz="1600" b="0" i="0" dirty="0">
              <a:solidFill>
                <a:schemeClr val="tx1"/>
              </a:solidFill>
            </a:rPr>
            <a:t>nos </a:t>
          </a:r>
          <a:r>
            <a:rPr lang="pt-BR" sz="1600" b="1" i="0" dirty="0">
              <a:solidFill>
                <a:schemeClr val="tx1"/>
              </a:solidFill>
            </a:rPr>
            <a:t>casos de emergência ou de calamidade pública</a:t>
          </a:r>
          <a:r>
            <a:rPr lang="pt-BR" sz="1600" b="0" i="0" dirty="0">
              <a:solidFill>
                <a:schemeClr val="tx1"/>
              </a:solidFill>
            </a:rPr>
            <a:t>, quando caracterizada urgência de atendimento de situação que possa ocasionar prejuízo ou comprometer a continuidade dos serviços públicos ou a segurança de pessoas, obras, serviços, equipamentos e outros bens, públicos ou particulares, e somente para aquisição dos bens necessários ao atendimento da situação emergencial ou calamitosa e para as parcelas de obras e serviços que possam ser concluídas no prazo máximo de 1 (um) ano, contado da data de ocorrência da emergência ou da calamidade, vedadas a prorrogação dos respectivos contratos e a recontratação de empresa já contratada com base no disposto neste inciso; Art. 75.VIII Lei 14.133/21.</a:t>
          </a:r>
          <a:endParaRPr lang="pt-BR" sz="1600" dirty="0">
            <a:solidFill>
              <a:schemeClr val="tx1"/>
            </a:solidFill>
          </a:endParaRPr>
        </a:p>
      </dgm:t>
    </dgm:pt>
    <dgm:pt modelId="{142C5B03-A470-4076-8539-E8FC33330AB5}" type="parTrans" cxnId="{D7B62ABA-AD80-4184-92E9-E63EC15639FC}">
      <dgm:prSet/>
      <dgm:spPr/>
      <dgm:t>
        <a:bodyPr/>
        <a:lstStyle/>
        <a:p>
          <a:endParaRPr lang="pt-BR"/>
        </a:p>
      </dgm:t>
    </dgm:pt>
    <dgm:pt modelId="{6C21AB5C-597D-46EE-9229-39AD15C8872F}" type="sibTrans" cxnId="{D7B62ABA-AD80-4184-92E9-E63EC15639FC}">
      <dgm:prSet/>
      <dgm:spPr/>
      <dgm:t>
        <a:bodyPr/>
        <a:lstStyle/>
        <a:p>
          <a:endParaRPr lang="pt-BR"/>
        </a:p>
      </dgm:t>
    </dgm:pt>
    <dgm:pt modelId="{3955A72C-0D2B-4857-845A-1301E2D1151A}">
      <dgm:prSet custT="1"/>
      <dgm:spPr>
        <a:solidFill>
          <a:schemeClr val="bg1"/>
        </a:solidFill>
        <a:ln>
          <a:solidFill>
            <a:schemeClr val="accent6">
              <a:lumMod val="75000"/>
            </a:schemeClr>
          </a:solidFill>
          <a:prstDash val="solid"/>
        </a:ln>
      </dgm:spPr>
      <dgm:t>
        <a:bodyPr/>
        <a:lstStyle/>
        <a:p>
          <a:r>
            <a:rPr lang="pt-BR" sz="1600" b="0" i="0" dirty="0">
              <a:solidFill>
                <a:schemeClr val="tx1"/>
              </a:solidFill>
            </a:rPr>
            <a:t>nas adesões a contratações centralizadas, em que o ETP tenha sido elaborado pela unidade centralizadora e o interessado manifeste anuência com seus termos; Art. 25, III Decreto 5352-R/2023.</a:t>
          </a:r>
          <a:endParaRPr lang="pt-BR" sz="1600" dirty="0">
            <a:solidFill>
              <a:schemeClr val="tx1"/>
            </a:solidFill>
          </a:endParaRPr>
        </a:p>
      </dgm:t>
    </dgm:pt>
    <dgm:pt modelId="{0E4AAAA3-267B-4A35-8B81-398D040AE997}" type="parTrans" cxnId="{684DE5D7-5197-4BA4-AF18-30A4B486EC5E}">
      <dgm:prSet/>
      <dgm:spPr/>
      <dgm:t>
        <a:bodyPr/>
        <a:lstStyle/>
        <a:p>
          <a:endParaRPr lang="pt-BR"/>
        </a:p>
      </dgm:t>
    </dgm:pt>
    <dgm:pt modelId="{DBDEF974-52DB-4022-8833-396F5AAF507D}" type="sibTrans" cxnId="{684DE5D7-5197-4BA4-AF18-30A4B486EC5E}">
      <dgm:prSet/>
      <dgm:spPr/>
      <dgm:t>
        <a:bodyPr/>
        <a:lstStyle/>
        <a:p>
          <a:endParaRPr lang="pt-BR"/>
        </a:p>
      </dgm:t>
    </dgm:pt>
    <dgm:pt modelId="{10630DDE-3FFF-4AA6-8260-0A46EB82BA4D}">
      <dgm:prSet custT="1"/>
      <dgm:spPr>
        <a:solidFill>
          <a:schemeClr val="bg1"/>
        </a:solidFill>
        <a:ln>
          <a:solidFill>
            <a:schemeClr val="accent6">
              <a:lumMod val="75000"/>
            </a:schemeClr>
          </a:solidFill>
          <a:prstDash val="solid"/>
        </a:ln>
      </dgm:spPr>
      <dgm:t>
        <a:bodyPr/>
        <a:lstStyle/>
        <a:p>
          <a:r>
            <a:rPr lang="pt-BR" sz="1600" b="0" i="0" dirty="0">
              <a:solidFill>
                <a:schemeClr val="tx1"/>
              </a:solidFill>
            </a:rPr>
            <a:t>as contratações padronizadas, nos termos do § 1º do art. 19 da Lei Federal 14.133, de 2021, em que a solução identificada já foi estudada, sendo desnecessária nova análise. Art. 25, III Decreto 5253-R/2023.</a:t>
          </a:r>
          <a:endParaRPr lang="pt-BR" sz="1600" dirty="0">
            <a:solidFill>
              <a:schemeClr val="tx1"/>
            </a:solidFill>
          </a:endParaRPr>
        </a:p>
      </dgm:t>
    </dgm:pt>
    <dgm:pt modelId="{15F72986-0846-427B-80A8-E966B35C8963}" type="parTrans" cxnId="{98C94885-5C87-43D1-BEB7-DCDC39BB35F3}">
      <dgm:prSet/>
      <dgm:spPr/>
      <dgm:t>
        <a:bodyPr/>
        <a:lstStyle/>
        <a:p>
          <a:endParaRPr lang="pt-BR"/>
        </a:p>
      </dgm:t>
    </dgm:pt>
    <dgm:pt modelId="{EA4E3F94-F719-424A-85D3-510021A1C428}" type="sibTrans" cxnId="{98C94885-5C87-43D1-BEB7-DCDC39BB35F3}">
      <dgm:prSet/>
      <dgm:spPr/>
      <dgm:t>
        <a:bodyPr/>
        <a:lstStyle/>
        <a:p>
          <a:endParaRPr lang="pt-BR"/>
        </a:p>
      </dgm:t>
    </dgm:pt>
    <dgm:pt modelId="{383AF3A6-DCD3-4BEF-8213-F96BFD73571F}" type="pres">
      <dgm:prSet presAssocID="{85341674-22D6-42FB-A433-9D7D07DA88C0}" presName="Name0" presStyleCnt="0">
        <dgm:presLayoutVars>
          <dgm:chMax val="7"/>
          <dgm:chPref val="7"/>
          <dgm:dir/>
        </dgm:presLayoutVars>
      </dgm:prSet>
      <dgm:spPr/>
    </dgm:pt>
    <dgm:pt modelId="{A30D36ED-80BE-49A5-939E-59AA853A3340}" type="pres">
      <dgm:prSet presAssocID="{85341674-22D6-42FB-A433-9D7D07DA88C0}" presName="Name1" presStyleCnt="0"/>
      <dgm:spPr/>
    </dgm:pt>
    <dgm:pt modelId="{1FAED49B-5716-453D-A163-0B1C1AF3C283}" type="pres">
      <dgm:prSet presAssocID="{85341674-22D6-42FB-A433-9D7D07DA88C0}" presName="cycle" presStyleCnt="0"/>
      <dgm:spPr/>
    </dgm:pt>
    <dgm:pt modelId="{F76EDDB6-8A55-4502-9F01-16B12B23E19D}" type="pres">
      <dgm:prSet presAssocID="{85341674-22D6-42FB-A433-9D7D07DA88C0}" presName="srcNode" presStyleLbl="node1" presStyleIdx="0" presStyleCnt="4"/>
      <dgm:spPr/>
    </dgm:pt>
    <dgm:pt modelId="{DEE087FC-5605-4C16-BE96-C115C3A06DAF}" type="pres">
      <dgm:prSet presAssocID="{85341674-22D6-42FB-A433-9D7D07DA88C0}" presName="conn" presStyleLbl="parChTrans1D2" presStyleIdx="0" presStyleCnt="1"/>
      <dgm:spPr/>
    </dgm:pt>
    <dgm:pt modelId="{2AADB91E-7C96-422B-AA61-30F6F23031A4}" type="pres">
      <dgm:prSet presAssocID="{85341674-22D6-42FB-A433-9D7D07DA88C0}" presName="extraNode" presStyleLbl="node1" presStyleIdx="0" presStyleCnt="4"/>
      <dgm:spPr/>
    </dgm:pt>
    <dgm:pt modelId="{999D5EF3-732A-4D6D-90C6-C0E882D02DE2}" type="pres">
      <dgm:prSet presAssocID="{85341674-22D6-42FB-A433-9D7D07DA88C0}" presName="dstNode" presStyleLbl="node1" presStyleIdx="0" presStyleCnt="4"/>
      <dgm:spPr/>
    </dgm:pt>
    <dgm:pt modelId="{536685D2-7B78-4D5F-9C70-B7710BBB2002}" type="pres">
      <dgm:prSet presAssocID="{C4A6FB5D-4FDE-4AE8-B52D-7214646CD19A}" presName="text_1" presStyleLbl="node1" presStyleIdx="0" presStyleCnt="4" custScaleX="100621" custLinFactNeighborX="-445" custLinFactNeighborY="-11345">
        <dgm:presLayoutVars>
          <dgm:bulletEnabled val="1"/>
        </dgm:presLayoutVars>
      </dgm:prSet>
      <dgm:spPr/>
    </dgm:pt>
    <dgm:pt modelId="{83B752A1-66AE-4711-8594-E5024B2EBFF0}" type="pres">
      <dgm:prSet presAssocID="{C4A6FB5D-4FDE-4AE8-B52D-7214646CD19A}" presName="accent_1" presStyleCnt="0"/>
      <dgm:spPr/>
    </dgm:pt>
    <dgm:pt modelId="{5EC36451-0C63-4306-8584-EA2E0FF72550}" type="pres">
      <dgm:prSet presAssocID="{C4A6FB5D-4FDE-4AE8-B52D-7214646CD19A}" presName="accentRepeatNode" presStyleLbl="solidFgAcc1" presStyleIdx="0" presStyleCnt="4" custLinFactNeighborX="3223" custLinFactNeighborY="-1650"/>
      <dgm:spPr>
        <a:ln>
          <a:solidFill>
            <a:srgbClr val="FFC611"/>
          </a:solidFill>
        </a:ln>
      </dgm:spPr>
    </dgm:pt>
    <dgm:pt modelId="{CB4017C3-1FC0-4A7F-BF86-478C3CF20B10}" type="pres">
      <dgm:prSet presAssocID="{6B2F4E0E-D99E-4366-BCCB-DF1A5FFD3EB6}" presName="text_2" presStyleLbl="node1" presStyleIdx="1" presStyleCnt="4" custScaleY="205455">
        <dgm:presLayoutVars>
          <dgm:bulletEnabled val="1"/>
        </dgm:presLayoutVars>
      </dgm:prSet>
      <dgm:spPr/>
    </dgm:pt>
    <dgm:pt modelId="{7A86E4A0-530B-45F1-B71F-FA68CD3CDA12}" type="pres">
      <dgm:prSet presAssocID="{6B2F4E0E-D99E-4366-BCCB-DF1A5FFD3EB6}" presName="accent_2" presStyleCnt="0"/>
      <dgm:spPr/>
    </dgm:pt>
    <dgm:pt modelId="{7E670A00-B167-43B1-8E81-7D93891F04B8}" type="pres">
      <dgm:prSet presAssocID="{6B2F4E0E-D99E-4366-BCCB-DF1A5FFD3EB6}" presName="accentRepeatNode" presStyleLbl="solidFgAcc1" presStyleIdx="1" presStyleCnt="4"/>
      <dgm:spPr>
        <a:ln>
          <a:solidFill>
            <a:srgbClr val="FFC611"/>
          </a:solidFill>
        </a:ln>
      </dgm:spPr>
    </dgm:pt>
    <dgm:pt modelId="{62407E2E-E833-4007-9AA9-FE5FE30057B9}" type="pres">
      <dgm:prSet presAssocID="{3955A72C-0D2B-4857-845A-1301E2D1151A}" presName="text_3" presStyleLbl="node1" presStyleIdx="2" presStyleCnt="4" custScaleX="101299" custLinFactNeighborX="-466" custLinFactNeighborY="21658">
        <dgm:presLayoutVars>
          <dgm:bulletEnabled val="1"/>
        </dgm:presLayoutVars>
      </dgm:prSet>
      <dgm:spPr/>
    </dgm:pt>
    <dgm:pt modelId="{C0FD317C-90E3-4052-B11E-D8F0934D3BEF}" type="pres">
      <dgm:prSet presAssocID="{3955A72C-0D2B-4857-845A-1301E2D1151A}" presName="accent_3" presStyleCnt="0"/>
      <dgm:spPr/>
    </dgm:pt>
    <dgm:pt modelId="{2701885A-81B3-4BD0-AF8B-F6E8D8ABB005}" type="pres">
      <dgm:prSet presAssocID="{3955A72C-0D2B-4857-845A-1301E2D1151A}" presName="accentRepeatNode" presStyleLbl="solidFgAcc1" presStyleIdx="2" presStyleCnt="4" custLinFactNeighborX="-4125" custLinFactNeighborY="16502"/>
      <dgm:spPr>
        <a:ln>
          <a:solidFill>
            <a:srgbClr val="FFC611"/>
          </a:solidFill>
        </a:ln>
      </dgm:spPr>
    </dgm:pt>
    <dgm:pt modelId="{3F7838E6-747B-410E-A14F-860FF0C5DE38}" type="pres">
      <dgm:prSet presAssocID="{10630DDE-3FFF-4AA6-8260-0A46EB82BA4D}" presName="text_4" presStyleLbl="node1" presStyleIdx="3" presStyleCnt="4">
        <dgm:presLayoutVars>
          <dgm:bulletEnabled val="1"/>
        </dgm:presLayoutVars>
      </dgm:prSet>
      <dgm:spPr/>
    </dgm:pt>
    <dgm:pt modelId="{77D59A60-335D-43DA-965F-A35EFF65326D}" type="pres">
      <dgm:prSet presAssocID="{10630DDE-3FFF-4AA6-8260-0A46EB82BA4D}" presName="accent_4" presStyleCnt="0"/>
      <dgm:spPr/>
    </dgm:pt>
    <dgm:pt modelId="{11C1AF32-5902-4255-A466-2AD92661EEC7}" type="pres">
      <dgm:prSet presAssocID="{10630DDE-3FFF-4AA6-8260-0A46EB82BA4D}" presName="accentRepeatNode" presStyleLbl="solidFgAcc1" presStyleIdx="3" presStyleCnt="4"/>
      <dgm:spPr>
        <a:ln>
          <a:solidFill>
            <a:srgbClr val="FFC611"/>
          </a:solidFill>
        </a:ln>
      </dgm:spPr>
    </dgm:pt>
  </dgm:ptLst>
  <dgm:cxnLst>
    <dgm:cxn modelId="{0B8CE90C-92F1-4423-9525-6E7AF7391EC1}" type="presOf" srcId="{A9F192CB-0881-4E0B-83DD-A17D45443324}" destId="{DEE087FC-5605-4C16-BE96-C115C3A06DAF}" srcOrd="0" destOrd="0" presId="urn:microsoft.com/office/officeart/2008/layout/VerticalCurvedList"/>
    <dgm:cxn modelId="{220EFB0C-F45F-4347-94D4-CD1F467609BE}" type="presOf" srcId="{C4A6FB5D-4FDE-4AE8-B52D-7214646CD19A}" destId="{536685D2-7B78-4D5F-9C70-B7710BBB2002}" srcOrd="0" destOrd="0" presId="urn:microsoft.com/office/officeart/2008/layout/VerticalCurvedList"/>
    <dgm:cxn modelId="{1BC5E53B-CF4E-4B49-92D0-8DC6E97DEFAC}" type="presOf" srcId="{85341674-22D6-42FB-A433-9D7D07DA88C0}" destId="{383AF3A6-DCD3-4BEF-8213-F96BFD73571F}" srcOrd="0" destOrd="0" presId="urn:microsoft.com/office/officeart/2008/layout/VerticalCurvedList"/>
    <dgm:cxn modelId="{ECB81481-93B0-448D-B55D-4B509A351678}" type="presOf" srcId="{3955A72C-0D2B-4857-845A-1301E2D1151A}" destId="{62407E2E-E833-4007-9AA9-FE5FE30057B9}" srcOrd="0" destOrd="0" presId="urn:microsoft.com/office/officeart/2008/layout/VerticalCurvedList"/>
    <dgm:cxn modelId="{98C94885-5C87-43D1-BEB7-DCDC39BB35F3}" srcId="{85341674-22D6-42FB-A433-9D7D07DA88C0}" destId="{10630DDE-3FFF-4AA6-8260-0A46EB82BA4D}" srcOrd="3" destOrd="0" parTransId="{15F72986-0846-427B-80A8-E966B35C8963}" sibTransId="{EA4E3F94-F719-424A-85D3-510021A1C428}"/>
    <dgm:cxn modelId="{D7B62ABA-AD80-4184-92E9-E63EC15639FC}" srcId="{85341674-22D6-42FB-A433-9D7D07DA88C0}" destId="{6B2F4E0E-D99E-4366-BCCB-DF1A5FFD3EB6}" srcOrd="1" destOrd="0" parTransId="{142C5B03-A470-4076-8539-E8FC33330AB5}" sibTransId="{6C21AB5C-597D-46EE-9229-39AD15C8872F}"/>
    <dgm:cxn modelId="{4E7704C9-78D0-42BA-8194-4A24B44039B5}" type="presOf" srcId="{6B2F4E0E-D99E-4366-BCCB-DF1A5FFD3EB6}" destId="{CB4017C3-1FC0-4A7F-BF86-478C3CF20B10}" srcOrd="0" destOrd="0" presId="urn:microsoft.com/office/officeart/2008/layout/VerticalCurvedList"/>
    <dgm:cxn modelId="{684DE5D7-5197-4BA4-AF18-30A4B486EC5E}" srcId="{85341674-22D6-42FB-A433-9D7D07DA88C0}" destId="{3955A72C-0D2B-4857-845A-1301E2D1151A}" srcOrd="2" destOrd="0" parTransId="{0E4AAAA3-267B-4A35-8B81-398D040AE997}" sibTransId="{DBDEF974-52DB-4022-8833-396F5AAF507D}"/>
    <dgm:cxn modelId="{1F5D58F2-101A-4191-B2A9-3F0163EE80C2}" srcId="{85341674-22D6-42FB-A433-9D7D07DA88C0}" destId="{C4A6FB5D-4FDE-4AE8-B52D-7214646CD19A}" srcOrd="0" destOrd="0" parTransId="{7B4F865C-C80D-42FB-BE0A-5FCC170A29F0}" sibTransId="{A9F192CB-0881-4E0B-83DD-A17D45443324}"/>
    <dgm:cxn modelId="{0DE20CF8-7E27-4BE6-8613-BD7C9A4DE608}" type="presOf" srcId="{10630DDE-3FFF-4AA6-8260-0A46EB82BA4D}" destId="{3F7838E6-747B-410E-A14F-860FF0C5DE38}" srcOrd="0" destOrd="0" presId="urn:microsoft.com/office/officeart/2008/layout/VerticalCurvedList"/>
    <dgm:cxn modelId="{E1D45C48-C115-4CE0-B36C-26879863E355}" type="presParOf" srcId="{383AF3A6-DCD3-4BEF-8213-F96BFD73571F}" destId="{A30D36ED-80BE-49A5-939E-59AA853A3340}" srcOrd="0" destOrd="0" presId="urn:microsoft.com/office/officeart/2008/layout/VerticalCurvedList"/>
    <dgm:cxn modelId="{2624B25C-1B07-44C5-9BDF-EF7351450BB0}" type="presParOf" srcId="{A30D36ED-80BE-49A5-939E-59AA853A3340}" destId="{1FAED49B-5716-453D-A163-0B1C1AF3C283}" srcOrd="0" destOrd="0" presId="urn:microsoft.com/office/officeart/2008/layout/VerticalCurvedList"/>
    <dgm:cxn modelId="{3D29C1A2-EAEC-436E-87AA-EF2E63E726C3}" type="presParOf" srcId="{1FAED49B-5716-453D-A163-0B1C1AF3C283}" destId="{F76EDDB6-8A55-4502-9F01-16B12B23E19D}" srcOrd="0" destOrd="0" presId="urn:microsoft.com/office/officeart/2008/layout/VerticalCurvedList"/>
    <dgm:cxn modelId="{36C942E5-43E1-4850-B97D-A74206FF5E26}" type="presParOf" srcId="{1FAED49B-5716-453D-A163-0B1C1AF3C283}" destId="{DEE087FC-5605-4C16-BE96-C115C3A06DAF}" srcOrd="1" destOrd="0" presId="urn:microsoft.com/office/officeart/2008/layout/VerticalCurvedList"/>
    <dgm:cxn modelId="{3A9CB29E-0A95-4D07-A119-AD3D8C80342C}" type="presParOf" srcId="{1FAED49B-5716-453D-A163-0B1C1AF3C283}" destId="{2AADB91E-7C96-422B-AA61-30F6F23031A4}" srcOrd="2" destOrd="0" presId="urn:microsoft.com/office/officeart/2008/layout/VerticalCurvedList"/>
    <dgm:cxn modelId="{D2FAABAC-BE95-466C-A021-1EB32218B08A}" type="presParOf" srcId="{1FAED49B-5716-453D-A163-0B1C1AF3C283}" destId="{999D5EF3-732A-4D6D-90C6-C0E882D02DE2}" srcOrd="3" destOrd="0" presId="urn:microsoft.com/office/officeart/2008/layout/VerticalCurvedList"/>
    <dgm:cxn modelId="{854B2C8D-51A0-4FC9-A08D-A6AD89736CC0}" type="presParOf" srcId="{A30D36ED-80BE-49A5-939E-59AA853A3340}" destId="{536685D2-7B78-4D5F-9C70-B7710BBB2002}" srcOrd="1" destOrd="0" presId="urn:microsoft.com/office/officeart/2008/layout/VerticalCurvedList"/>
    <dgm:cxn modelId="{C444D074-F6CA-4A35-A200-0C21E7D3362C}" type="presParOf" srcId="{A30D36ED-80BE-49A5-939E-59AA853A3340}" destId="{83B752A1-66AE-4711-8594-E5024B2EBFF0}" srcOrd="2" destOrd="0" presId="urn:microsoft.com/office/officeart/2008/layout/VerticalCurvedList"/>
    <dgm:cxn modelId="{C3D3AA6F-F626-4D7D-AC6B-1B7AC2912BC5}" type="presParOf" srcId="{83B752A1-66AE-4711-8594-E5024B2EBFF0}" destId="{5EC36451-0C63-4306-8584-EA2E0FF72550}" srcOrd="0" destOrd="0" presId="urn:microsoft.com/office/officeart/2008/layout/VerticalCurvedList"/>
    <dgm:cxn modelId="{CFAB93DF-C4BB-46FE-B1DB-567F143A67C7}" type="presParOf" srcId="{A30D36ED-80BE-49A5-939E-59AA853A3340}" destId="{CB4017C3-1FC0-4A7F-BF86-478C3CF20B10}" srcOrd="3" destOrd="0" presId="urn:microsoft.com/office/officeart/2008/layout/VerticalCurvedList"/>
    <dgm:cxn modelId="{EECFACA7-ED08-4A8F-8C2A-D197B282906D}" type="presParOf" srcId="{A30D36ED-80BE-49A5-939E-59AA853A3340}" destId="{7A86E4A0-530B-45F1-B71F-FA68CD3CDA12}" srcOrd="4" destOrd="0" presId="urn:microsoft.com/office/officeart/2008/layout/VerticalCurvedList"/>
    <dgm:cxn modelId="{DE05ECD5-3F46-4745-83FD-22F498C7E79F}" type="presParOf" srcId="{7A86E4A0-530B-45F1-B71F-FA68CD3CDA12}" destId="{7E670A00-B167-43B1-8E81-7D93891F04B8}" srcOrd="0" destOrd="0" presId="urn:microsoft.com/office/officeart/2008/layout/VerticalCurvedList"/>
    <dgm:cxn modelId="{238C2D0B-330C-410C-84F9-619CB805D473}" type="presParOf" srcId="{A30D36ED-80BE-49A5-939E-59AA853A3340}" destId="{62407E2E-E833-4007-9AA9-FE5FE30057B9}" srcOrd="5" destOrd="0" presId="urn:microsoft.com/office/officeart/2008/layout/VerticalCurvedList"/>
    <dgm:cxn modelId="{7FBD8D9D-9E74-47FA-B027-297BFF9A0E52}" type="presParOf" srcId="{A30D36ED-80BE-49A5-939E-59AA853A3340}" destId="{C0FD317C-90E3-4052-B11E-D8F0934D3BEF}" srcOrd="6" destOrd="0" presId="urn:microsoft.com/office/officeart/2008/layout/VerticalCurvedList"/>
    <dgm:cxn modelId="{3891159D-B55C-4625-8752-E6896F04DA6E}" type="presParOf" srcId="{C0FD317C-90E3-4052-B11E-D8F0934D3BEF}" destId="{2701885A-81B3-4BD0-AF8B-F6E8D8ABB005}" srcOrd="0" destOrd="0" presId="urn:microsoft.com/office/officeart/2008/layout/VerticalCurvedList"/>
    <dgm:cxn modelId="{0CAD14A2-EA44-4751-BAEC-2D97F9864FDE}" type="presParOf" srcId="{A30D36ED-80BE-49A5-939E-59AA853A3340}" destId="{3F7838E6-747B-410E-A14F-860FF0C5DE38}" srcOrd="7" destOrd="0" presId="urn:microsoft.com/office/officeart/2008/layout/VerticalCurvedList"/>
    <dgm:cxn modelId="{FC29D36F-FB93-4682-92DB-6AF03A2F22B3}" type="presParOf" srcId="{A30D36ED-80BE-49A5-939E-59AA853A3340}" destId="{77D59A60-335D-43DA-965F-A35EFF65326D}" srcOrd="8" destOrd="0" presId="urn:microsoft.com/office/officeart/2008/layout/VerticalCurvedList"/>
    <dgm:cxn modelId="{956B0D3E-8845-465F-952A-3FA56F84C79F}" type="presParOf" srcId="{77D59A60-335D-43DA-965F-A35EFF65326D}" destId="{11C1AF32-5902-4255-A466-2AD92661EEC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BE14DC-A0BB-4F5E-851D-6C7A61A764E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pt-BR"/>
        </a:p>
      </dgm:t>
    </dgm:pt>
    <dgm:pt modelId="{48AB2243-9447-4350-B05E-88C15EC6FA1C}">
      <dgm:prSet custT="1"/>
      <dgm:spPr>
        <a:solidFill>
          <a:schemeClr val="bg1"/>
        </a:solidFill>
        <a:ln w="57150">
          <a:solidFill>
            <a:schemeClr val="bg1">
              <a:lumMod val="50000"/>
            </a:schemeClr>
          </a:solidFill>
        </a:ln>
      </dgm:spPr>
      <dgm:t>
        <a:bodyPr/>
        <a:lstStyle/>
        <a:p>
          <a:r>
            <a:rPr lang="pt-BR" sz="2400" dirty="0">
              <a:solidFill>
                <a:schemeClr val="accent6">
                  <a:lumMod val="75000"/>
                </a:schemeClr>
              </a:solidFill>
            </a:rPr>
            <a:t>Decreto Estadual 5.352-R de 2023 -  CONCEITOS</a:t>
          </a:r>
        </a:p>
      </dgm:t>
    </dgm:pt>
    <dgm:pt modelId="{E7F7ACED-D8CF-4F87-B1DD-EF998E0A9A02}" type="parTrans" cxnId="{FA47E5A6-4622-453A-BB20-E71065D8BB30}">
      <dgm:prSet/>
      <dgm:spPr/>
      <dgm:t>
        <a:bodyPr/>
        <a:lstStyle/>
        <a:p>
          <a:endParaRPr lang="pt-BR"/>
        </a:p>
      </dgm:t>
    </dgm:pt>
    <dgm:pt modelId="{3147ED17-710B-4336-A2E0-6FE292B2CF70}" type="sibTrans" cxnId="{FA47E5A6-4622-453A-BB20-E71065D8BB30}">
      <dgm:prSet/>
      <dgm:spPr/>
      <dgm:t>
        <a:bodyPr/>
        <a:lstStyle/>
        <a:p>
          <a:endParaRPr lang="pt-BR"/>
        </a:p>
      </dgm:t>
    </dgm:pt>
    <dgm:pt modelId="{233382CA-1561-4006-A356-60599F27013B}">
      <dgm:prSet custT="1"/>
      <dgm:spPr>
        <a:solidFill>
          <a:schemeClr val="bg1">
            <a:lumMod val="85000"/>
          </a:schemeClr>
        </a:solidFill>
      </dgm:spPr>
      <dgm:t>
        <a:bodyPr/>
        <a:lstStyle/>
        <a:p>
          <a:r>
            <a:rPr lang="pt-BR" sz="1600" dirty="0">
              <a:solidFill>
                <a:schemeClr val="tx1"/>
              </a:solidFill>
            </a:rPr>
            <a:t>I - </a:t>
          </a:r>
          <a:r>
            <a:rPr lang="pt-BR" sz="1600" b="1" dirty="0">
              <a:solidFill>
                <a:schemeClr val="tx1"/>
              </a:solidFill>
            </a:rPr>
            <a:t>riscos</a:t>
          </a:r>
          <a:r>
            <a:rPr lang="pt-BR" sz="1600" dirty="0">
              <a:solidFill>
                <a:schemeClr val="tx1"/>
              </a:solidFill>
            </a:rPr>
            <a:t>: </a:t>
          </a:r>
        </a:p>
        <a:p>
          <a:r>
            <a:rPr lang="pt-BR" sz="1600" dirty="0">
              <a:solidFill>
                <a:schemeClr val="tx1"/>
              </a:solidFill>
            </a:rPr>
            <a:t>possibilidade da ocorrência de eventos supervenientes à assinatura do contrato que possam causar impacto em seu equilíbrio econômico-financeiro;</a:t>
          </a:r>
        </a:p>
        <a:p>
          <a:endParaRPr lang="pt-BR" sz="1600" dirty="0">
            <a:solidFill>
              <a:schemeClr val="tx1"/>
            </a:solidFill>
          </a:endParaRPr>
        </a:p>
        <a:p>
          <a:endParaRPr lang="pt-BR" sz="1600" dirty="0">
            <a:solidFill>
              <a:schemeClr val="tx1"/>
            </a:solidFill>
          </a:endParaRPr>
        </a:p>
        <a:p>
          <a:endParaRPr lang="pt-BR" sz="1600" dirty="0">
            <a:solidFill>
              <a:schemeClr val="tx1"/>
            </a:solidFill>
          </a:endParaRPr>
        </a:p>
        <a:p>
          <a:endParaRPr lang="pt-BR" sz="1600" dirty="0">
            <a:solidFill>
              <a:schemeClr val="tx1"/>
            </a:solidFill>
          </a:endParaRPr>
        </a:p>
      </dgm:t>
    </dgm:pt>
    <dgm:pt modelId="{9036E783-7A8B-4B55-8719-C579CF813203}" type="parTrans" cxnId="{EFA9DCA0-D26E-4DBE-8AD3-AA9FCDA1EFC9}">
      <dgm:prSet/>
      <dgm:spPr/>
      <dgm:t>
        <a:bodyPr/>
        <a:lstStyle/>
        <a:p>
          <a:endParaRPr lang="pt-BR"/>
        </a:p>
      </dgm:t>
    </dgm:pt>
    <dgm:pt modelId="{23777D33-3EA7-4B5D-9950-FF3743FB01AC}" type="sibTrans" cxnId="{EFA9DCA0-D26E-4DBE-8AD3-AA9FCDA1EFC9}">
      <dgm:prSet/>
      <dgm:spPr/>
      <dgm:t>
        <a:bodyPr/>
        <a:lstStyle/>
        <a:p>
          <a:endParaRPr lang="pt-BR"/>
        </a:p>
      </dgm:t>
    </dgm:pt>
    <dgm:pt modelId="{238CC9F2-E2A2-4ADF-8138-CD187BD9CBDE}">
      <dgm:prSet custT="1"/>
      <dgm:spPr>
        <a:solidFill>
          <a:schemeClr val="bg1">
            <a:lumMod val="85000"/>
          </a:schemeClr>
        </a:solidFill>
      </dgm:spPr>
      <dgm:t>
        <a:bodyPr/>
        <a:lstStyle/>
        <a:p>
          <a:r>
            <a:rPr lang="pt-BR" sz="1600" dirty="0">
              <a:solidFill>
                <a:schemeClr val="tx1"/>
              </a:solidFill>
            </a:rPr>
            <a:t>II - </a:t>
          </a:r>
          <a:r>
            <a:rPr lang="pt-BR" sz="1600" b="1" dirty="0">
              <a:solidFill>
                <a:schemeClr val="tx1"/>
              </a:solidFill>
            </a:rPr>
            <a:t>mapeamento dos riscos</a:t>
          </a:r>
          <a:r>
            <a:rPr lang="pt-BR" sz="1600" dirty="0">
              <a:solidFill>
                <a:schemeClr val="tx1"/>
              </a:solidFill>
            </a:rPr>
            <a:t>: resultado de estudos técnicos elaborados pela Administração Pública Estadual direta, autárquica e fundacional que identifiquem, com grau de precisão possível, os riscos relevantes aos quais se sujeita o contrato, bem como a parte que reúne melhores condições de geri-los, levando-se em consideração os princípios da razoabilidade, eficiência e economicidade;</a:t>
          </a:r>
        </a:p>
        <a:p>
          <a:endParaRPr lang="pt-BR" sz="1600" dirty="0">
            <a:solidFill>
              <a:schemeClr val="tx1"/>
            </a:solidFill>
          </a:endParaRPr>
        </a:p>
      </dgm:t>
    </dgm:pt>
    <dgm:pt modelId="{B9FC7E22-72ED-48F1-B9F4-457919B42F87}" type="parTrans" cxnId="{DFB42A1E-CE7F-449F-8FF9-7B1FA0424255}">
      <dgm:prSet/>
      <dgm:spPr/>
      <dgm:t>
        <a:bodyPr/>
        <a:lstStyle/>
        <a:p>
          <a:endParaRPr lang="pt-BR"/>
        </a:p>
      </dgm:t>
    </dgm:pt>
    <dgm:pt modelId="{460292DD-7FCF-4A1D-9B5B-8EED08479794}" type="sibTrans" cxnId="{DFB42A1E-CE7F-449F-8FF9-7B1FA0424255}">
      <dgm:prSet/>
      <dgm:spPr/>
      <dgm:t>
        <a:bodyPr/>
        <a:lstStyle/>
        <a:p>
          <a:endParaRPr lang="pt-BR"/>
        </a:p>
      </dgm:t>
    </dgm:pt>
    <dgm:pt modelId="{1F414449-3710-4495-8DEC-20E01FDE54F4}">
      <dgm:prSet custT="1"/>
      <dgm:spPr>
        <a:solidFill>
          <a:schemeClr val="bg1">
            <a:lumMod val="85000"/>
          </a:schemeClr>
        </a:solidFill>
      </dgm:spPr>
      <dgm:t>
        <a:bodyPr/>
        <a:lstStyle/>
        <a:p>
          <a:r>
            <a:rPr lang="pt-BR" sz="1600" dirty="0">
              <a:solidFill>
                <a:schemeClr val="tx1"/>
              </a:solidFill>
            </a:rPr>
            <a:t>III - </a:t>
          </a:r>
          <a:r>
            <a:rPr lang="pt-BR" sz="1600" b="1" dirty="0">
              <a:solidFill>
                <a:schemeClr val="tx1"/>
              </a:solidFill>
            </a:rPr>
            <a:t>alocação de riscos</a:t>
          </a:r>
          <a:r>
            <a:rPr lang="pt-BR" sz="1600" dirty="0">
              <a:solidFill>
                <a:schemeClr val="tx1"/>
              </a:solidFill>
            </a:rPr>
            <a:t>: repartição dos riscos entre contratante e contratado, mediante indicação daqueles a serem assumidos pelo setor público ou pelo setor privado ou daqueles a serem compartilhados, devidamente quantificados para fins de projeção dos reflexos de seus custos no valor estimado da contratação; e </a:t>
          </a:r>
        </a:p>
        <a:p>
          <a:endParaRPr lang="pt-BR" sz="1600" dirty="0">
            <a:solidFill>
              <a:schemeClr val="tx1"/>
            </a:solidFill>
          </a:endParaRPr>
        </a:p>
      </dgm:t>
    </dgm:pt>
    <dgm:pt modelId="{5FC7FA0D-7A3A-4691-BAFB-5F6A3BDD752E}" type="parTrans" cxnId="{FBA973A3-D81D-401D-83DE-ED00B0E8C2BD}">
      <dgm:prSet/>
      <dgm:spPr/>
      <dgm:t>
        <a:bodyPr/>
        <a:lstStyle/>
        <a:p>
          <a:endParaRPr lang="pt-BR"/>
        </a:p>
      </dgm:t>
    </dgm:pt>
    <dgm:pt modelId="{5DA15C48-F8F8-4996-B72B-B325F06EE106}" type="sibTrans" cxnId="{FBA973A3-D81D-401D-83DE-ED00B0E8C2BD}">
      <dgm:prSet/>
      <dgm:spPr/>
      <dgm:t>
        <a:bodyPr/>
        <a:lstStyle/>
        <a:p>
          <a:endParaRPr lang="pt-BR"/>
        </a:p>
      </dgm:t>
    </dgm:pt>
    <dgm:pt modelId="{EE5ECED1-8327-4816-8315-C63E91D705CA}">
      <dgm:prSet custT="1"/>
      <dgm:spPr>
        <a:solidFill>
          <a:schemeClr val="bg1">
            <a:lumMod val="85000"/>
          </a:schemeClr>
        </a:solidFill>
      </dgm:spPr>
      <dgm:t>
        <a:bodyPr/>
        <a:lstStyle/>
        <a:p>
          <a:r>
            <a:rPr lang="pt-BR" sz="1600" dirty="0">
              <a:solidFill>
                <a:schemeClr val="tx1"/>
              </a:solidFill>
            </a:rPr>
            <a:t>IV - </a:t>
          </a:r>
          <a:r>
            <a:rPr lang="pt-BR" sz="1600" b="1" dirty="0">
              <a:solidFill>
                <a:schemeClr val="tx1"/>
              </a:solidFill>
            </a:rPr>
            <a:t>mitigação dos riscos</a:t>
          </a:r>
          <a:r>
            <a:rPr lang="pt-BR" sz="1600" dirty="0">
              <a:solidFill>
                <a:schemeClr val="tx1"/>
              </a:solidFill>
            </a:rPr>
            <a:t>: conjunto de medidas voltadas para prevenir a ocorrência do risco ou para remediar suas consequências.</a:t>
          </a:r>
          <a:endParaRPr lang="pt-BR" sz="1500" dirty="0">
            <a:solidFill>
              <a:schemeClr val="tx1"/>
            </a:solidFill>
          </a:endParaRPr>
        </a:p>
        <a:p>
          <a:endParaRPr lang="pt-BR" sz="1500" dirty="0">
            <a:solidFill>
              <a:schemeClr val="tx1"/>
            </a:solidFill>
          </a:endParaRPr>
        </a:p>
        <a:p>
          <a:endParaRPr lang="pt-BR" sz="1500" dirty="0">
            <a:solidFill>
              <a:schemeClr val="tx1"/>
            </a:solidFill>
          </a:endParaRPr>
        </a:p>
        <a:p>
          <a:endParaRPr lang="pt-BR" sz="1500" dirty="0">
            <a:solidFill>
              <a:schemeClr val="tx1"/>
            </a:solidFill>
          </a:endParaRPr>
        </a:p>
        <a:p>
          <a:endParaRPr lang="pt-BR" sz="1500" dirty="0">
            <a:solidFill>
              <a:schemeClr val="tx1"/>
            </a:solidFill>
          </a:endParaRPr>
        </a:p>
        <a:p>
          <a:endParaRPr lang="pt-BR" sz="1500" dirty="0">
            <a:solidFill>
              <a:schemeClr val="tx1"/>
            </a:solidFill>
          </a:endParaRPr>
        </a:p>
        <a:p>
          <a:endParaRPr lang="pt-BR" sz="1500" dirty="0">
            <a:solidFill>
              <a:schemeClr val="tx1"/>
            </a:solidFill>
          </a:endParaRPr>
        </a:p>
      </dgm:t>
    </dgm:pt>
    <dgm:pt modelId="{918F1E01-545A-4D80-9EC4-18037795E51C}" type="parTrans" cxnId="{3CBDB5A6-E32A-4E84-A18B-AEBD17019FA2}">
      <dgm:prSet/>
      <dgm:spPr/>
      <dgm:t>
        <a:bodyPr/>
        <a:lstStyle/>
        <a:p>
          <a:endParaRPr lang="pt-BR"/>
        </a:p>
      </dgm:t>
    </dgm:pt>
    <dgm:pt modelId="{14098512-15F6-4325-BE1F-94F3761A83D9}" type="sibTrans" cxnId="{3CBDB5A6-E32A-4E84-A18B-AEBD17019FA2}">
      <dgm:prSet/>
      <dgm:spPr/>
      <dgm:t>
        <a:bodyPr/>
        <a:lstStyle/>
        <a:p>
          <a:endParaRPr lang="pt-BR"/>
        </a:p>
      </dgm:t>
    </dgm:pt>
    <dgm:pt modelId="{62F74F4E-0E0D-4CD5-8BDF-8DD30927BF42}" type="pres">
      <dgm:prSet presAssocID="{1CBE14DC-A0BB-4F5E-851D-6C7A61A764E6}" presName="composite" presStyleCnt="0">
        <dgm:presLayoutVars>
          <dgm:chMax val="1"/>
          <dgm:dir/>
          <dgm:resizeHandles val="exact"/>
        </dgm:presLayoutVars>
      </dgm:prSet>
      <dgm:spPr/>
    </dgm:pt>
    <dgm:pt modelId="{23253AD9-44DE-44E0-8758-EF9E1579176F}" type="pres">
      <dgm:prSet presAssocID="{48AB2243-9447-4350-B05E-88C15EC6FA1C}" presName="roof" presStyleLbl="dkBgShp" presStyleIdx="0" presStyleCnt="2" custScaleY="48475" custLinFactNeighborX="-1540" custLinFactNeighborY="27287"/>
      <dgm:spPr/>
    </dgm:pt>
    <dgm:pt modelId="{F2995809-CF7F-4613-8EC8-0BA2589CD362}" type="pres">
      <dgm:prSet presAssocID="{48AB2243-9447-4350-B05E-88C15EC6FA1C}" presName="pillars" presStyleCnt="0"/>
      <dgm:spPr/>
    </dgm:pt>
    <dgm:pt modelId="{FC0C0617-D044-4F61-8C67-A231F4423396}" type="pres">
      <dgm:prSet presAssocID="{48AB2243-9447-4350-B05E-88C15EC6FA1C}" presName="pillar1" presStyleLbl="node1" presStyleIdx="0" presStyleCnt="4" custScaleY="95301">
        <dgm:presLayoutVars>
          <dgm:bulletEnabled val="1"/>
        </dgm:presLayoutVars>
      </dgm:prSet>
      <dgm:spPr/>
    </dgm:pt>
    <dgm:pt modelId="{6E09E74F-A6A0-46E5-9815-8F8792A78EEE}" type="pres">
      <dgm:prSet presAssocID="{238CC9F2-E2A2-4ADF-8138-CD187BD9CBDE}" presName="pillarX" presStyleLbl="node1" presStyleIdx="1" presStyleCnt="4" custScaleX="116954" custScaleY="95821">
        <dgm:presLayoutVars>
          <dgm:bulletEnabled val="1"/>
        </dgm:presLayoutVars>
      </dgm:prSet>
      <dgm:spPr/>
    </dgm:pt>
    <dgm:pt modelId="{9923A39F-EA81-466B-8803-7BD80BF315BC}" type="pres">
      <dgm:prSet presAssocID="{1F414449-3710-4495-8DEC-20E01FDE54F4}" presName="pillarX" presStyleLbl="node1" presStyleIdx="2" presStyleCnt="4" custScaleY="95821">
        <dgm:presLayoutVars>
          <dgm:bulletEnabled val="1"/>
        </dgm:presLayoutVars>
      </dgm:prSet>
      <dgm:spPr/>
    </dgm:pt>
    <dgm:pt modelId="{33560C19-5E7B-4D24-9AF6-F1738521C55D}" type="pres">
      <dgm:prSet presAssocID="{EE5ECED1-8327-4816-8315-C63E91D705CA}" presName="pillarX" presStyleLbl="node1" presStyleIdx="3" presStyleCnt="4" custScaleY="96341">
        <dgm:presLayoutVars>
          <dgm:bulletEnabled val="1"/>
        </dgm:presLayoutVars>
      </dgm:prSet>
      <dgm:spPr/>
    </dgm:pt>
    <dgm:pt modelId="{F3FE8141-A192-4484-BB69-F9BDEA1299F9}" type="pres">
      <dgm:prSet presAssocID="{48AB2243-9447-4350-B05E-88C15EC6FA1C}" presName="base" presStyleLbl="dkBgShp" presStyleIdx="1" presStyleCnt="2" custScaleY="81739" custLinFactNeighborY="-8034"/>
      <dgm:spPr>
        <a:solidFill>
          <a:schemeClr val="bg1">
            <a:lumMod val="65000"/>
          </a:schemeClr>
        </a:solidFill>
      </dgm:spPr>
    </dgm:pt>
  </dgm:ptLst>
  <dgm:cxnLst>
    <dgm:cxn modelId="{DFB42A1E-CE7F-449F-8FF9-7B1FA0424255}" srcId="{48AB2243-9447-4350-B05E-88C15EC6FA1C}" destId="{238CC9F2-E2A2-4ADF-8138-CD187BD9CBDE}" srcOrd="1" destOrd="0" parTransId="{B9FC7E22-72ED-48F1-B9F4-457919B42F87}" sibTransId="{460292DD-7FCF-4A1D-9B5B-8EED08479794}"/>
    <dgm:cxn modelId="{36E6AF4D-56EB-4B88-9A6B-BC326384672F}" type="presOf" srcId="{48AB2243-9447-4350-B05E-88C15EC6FA1C}" destId="{23253AD9-44DE-44E0-8758-EF9E1579176F}" srcOrd="0" destOrd="0" presId="urn:microsoft.com/office/officeart/2005/8/layout/hList3"/>
    <dgm:cxn modelId="{72BE336E-25D3-4BA1-9AAB-29490FDE6A97}" type="presOf" srcId="{238CC9F2-E2A2-4ADF-8138-CD187BD9CBDE}" destId="{6E09E74F-A6A0-46E5-9815-8F8792A78EEE}" srcOrd="0" destOrd="0" presId="urn:microsoft.com/office/officeart/2005/8/layout/hList3"/>
    <dgm:cxn modelId="{A5AC8A84-4E3F-4F49-94CA-300B27DC874A}" type="presOf" srcId="{1F414449-3710-4495-8DEC-20E01FDE54F4}" destId="{9923A39F-EA81-466B-8803-7BD80BF315BC}" srcOrd="0" destOrd="0" presId="urn:microsoft.com/office/officeart/2005/8/layout/hList3"/>
    <dgm:cxn modelId="{B9412B93-D10F-4C7C-8C31-2C4338207F9C}" type="presOf" srcId="{233382CA-1561-4006-A356-60599F27013B}" destId="{FC0C0617-D044-4F61-8C67-A231F4423396}" srcOrd="0" destOrd="0" presId="urn:microsoft.com/office/officeart/2005/8/layout/hList3"/>
    <dgm:cxn modelId="{EFA9DCA0-D26E-4DBE-8AD3-AA9FCDA1EFC9}" srcId="{48AB2243-9447-4350-B05E-88C15EC6FA1C}" destId="{233382CA-1561-4006-A356-60599F27013B}" srcOrd="0" destOrd="0" parTransId="{9036E783-7A8B-4B55-8719-C579CF813203}" sibTransId="{23777D33-3EA7-4B5D-9950-FF3743FB01AC}"/>
    <dgm:cxn modelId="{FBA973A3-D81D-401D-83DE-ED00B0E8C2BD}" srcId="{48AB2243-9447-4350-B05E-88C15EC6FA1C}" destId="{1F414449-3710-4495-8DEC-20E01FDE54F4}" srcOrd="2" destOrd="0" parTransId="{5FC7FA0D-7A3A-4691-BAFB-5F6A3BDD752E}" sibTransId="{5DA15C48-F8F8-4996-B72B-B325F06EE106}"/>
    <dgm:cxn modelId="{3CBDB5A6-E32A-4E84-A18B-AEBD17019FA2}" srcId="{48AB2243-9447-4350-B05E-88C15EC6FA1C}" destId="{EE5ECED1-8327-4816-8315-C63E91D705CA}" srcOrd="3" destOrd="0" parTransId="{918F1E01-545A-4D80-9EC4-18037795E51C}" sibTransId="{14098512-15F6-4325-BE1F-94F3761A83D9}"/>
    <dgm:cxn modelId="{FA47E5A6-4622-453A-BB20-E71065D8BB30}" srcId="{1CBE14DC-A0BB-4F5E-851D-6C7A61A764E6}" destId="{48AB2243-9447-4350-B05E-88C15EC6FA1C}" srcOrd="0" destOrd="0" parTransId="{E7F7ACED-D8CF-4F87-B1DD-EF998E0A9A02}" sibTransId="{3147ED17-710B-4336-A2E0-6FE292B2CF70}"/>
    <dgm:cxn modelId="{0330FABD-377E-43C3-92E1-3436AED1F973}" type="presOf" srcId="{1CBE14DC-A0BB-4F5E-851D-6C7A61A764E6}" destId="{62F74F4E-0E0D-4CD5-8BDF-8DD30927BF42}" srcOrd="0" destOrd="0" presId="urn:microsoft.com/office/officeart/2005/8/layout/hList3"/>
    <dgm:cxn modelId="{857A8DE9-A6EF-452E-8FF6-5E104179177A}" type="presOf" srcId="{EE5ECED1-8327-4816-8315-C63E91D705CA}" destId="{33560C19-5E7B-4D24-9AF6-F1738521C55D}" srcOrd="0" destOrd="0" presId="urn:microsoft.com/office/officeart/2005/8/layout/hList3"/>
    <dgm:cxn modelId="{05E2DBC8-8B79-4015-B450-99A3E68D53AE}" type="presParOf" srcId="{62F74F4E-0E0D-4CD5-8BDF-8DD30927BF42}" destId="{23253AD9-44DE-44E0-8758-EF9E1579176F}" srcOrd="0" destOrd="0" presId="urn:microsoft.com/office/officeart/2005/8/layout/hList3"/>
    <dgm:cxn modelId="{445DF3BC-B626-46B1-A487-A6ACFA451CA2}" type="presParOf" srcId="{62F74F4E-0E0D-4CD5-8BDF-8DD30927BF42}" destId="{F2995809-CF7F-4613-8EC8-0BA2589CD362}" srcOrd="1" destOrd="0" presId="urn:microsoft.com/office/officeart/2005/8/layout/hList3"/>
    <dgm:cxn modelId="{4E58A246-C561-4804-B111-8DFAD785C5BB}" type="presParOf" srcId="{F2995809-CF7F-4613-8EC8-0BA2589CD362}" destId="{FC0C0617-D044-4F61-8C67-A231F4423396}" srcOrd="0" destOrd="0" presId="urn:microsoft.com/office/officeart/2005/8/layout/hList3"/>
    <dgm:cxn modelId="{7A0B1618-1F25-4E26-AF6C-7E888168CC18}" type="presParOf" srcId="{F2995809-CF7F-4613-8EC8-0BA2589CD362}" destId="{6E09E74F-A6A0-46E5-9815-8F8792A78EEE}" srcOrd="1" destOrd="0" presId="urn:microsoft.com/office/officeart/2005/8/layout/hList3"/>
    <dgm:cxn modelId="{679119BF-AC8D-4C9D-AE30-550715960794}" type="presParOf" srcId="{F2995809-CF7F-4613-8EC8-0BA2589CD362}" destId="{9923A39F-EA81-466B-8803-7BD80BF315BC}" srcOrd="2" destOrd="0" presId="urn:microsoft.com/office/officeart/2005/8/layout/hList3"/>
    <dgm:cxn modelId="{B8D4CFF7-FFD2-4B91-8CCD-B32B754B4FCE}" type="presParOf" srcId="{F2995809-CF7F-4613-8EC8-0BA2589CD362}" destId="{33560C19-5E7B-4D24-9AF6-F1738521C55D}" srcOrd="3" destOrd="0" presId="urn:microsoft.com/office/officeart/2005/8/layout/hList3"/>
    <dgm:cxn modelId="{B630AE5D-3E2E-4CAC-9958-FC08D06CBBA1}" type="presParOf" srcId="{62F74F4E-0E0D-4CD5-8BDF-8DD30927BF42}" destId="{F3FE8141-A192-4484-BB69-F9BDEA1299F9}"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36F0215-564F-4DE9-BE6D-28B0841977FC}" type="doc">
      <dgm:prSet loTypeId="urn:microsoft.com/office/officeart/2005/8/layout/arrow2" loCatId="process" qsTypeId="urn:microsoft.com/office/officeart/2005/8/quickstyle/simple1" qsCatId="simple" csTypeId="urn:microsoft.com/office/officeart/2005/8/colors/accent6_1" csCatId="accent6" phldr="1"/>
      <dgm:spPr/>
      <dgm:t>
        <a:bodyPr/>
        <a:lstStyle/>
        <a:p>
          <a:endParaRPr lang="pt-BR"/>
        </a:p>
      </dgm:t>
    </dgm:pt>
    <dgm:pt modelId="{A33E952F-E489-4D60-A901-D0E967521146}">
      <dgm:prSet phldrT="[Texto]"/>
      <dgm:spPr/>
      <dgm:t>
        <a:bodyPr/>
        <a:lstStyle/>
        <a:p>
          <a:r>
            <a:rPr lang="pt-BR" dirty="0"/>
            <a:t>Identificação dos riscos</a:t>
          </a:r>
        </a:p>
      </dgm:t>
    </dgm:pt>
    <dgm:pt modelId="{8BC8368D-1F68-4C9F-87F6-FD755DB08956}" type="parTrans" cxnId="{80C82D0B-25AE-42C4-9A4F-D6C0B2BFD61A}">
      <dgm:prSet/>
      <dgm:spPr/>
      <dgm:t>
        <a:bodyPr/>
        <a:lstStyle/>
        <a:p>
          <a:endParaRPr lang="pt-BR"/>
        </a:p>
      </dgm:t>
    </dgm:pt>
    <dgm:pt modelId="{C477BBCA-8267-4B53-88DC-5C53FBD1FACE}" type="sibTrans" cxnId="{80C82D0B-25AE-42C4-9A4F-D6C0B2BFD61A}">
      <dgm:prSet/>
      <dgm:spPr/>
      <dgm:t>
        <a:bodyPr/>
        <a:lstStyle/>
        <a:p>
          <a:endParaRPr lang="pt-BR"/>
        </a:p>
      </dgm:t>
    </dgm:pt>
    <dgm:pt modelId="{AF4C57E8-ACAB-43CE-B7B6-897A21DA98B1}">
      <dgm:prSet phldrT="[Texto]"/>
      <dgm:spPr/>
      <dgm:t>
        <a:bodyPr/>
        <a:lstStyle/>
        <a:p>
          <a:r>
            <a:rPr lang="pt-BR" dirty="0"/>
            <a:t>Análise e avaliação dos riscos</a:t>
          </a:r>
        </a:p>
      </dgm:t>
    </dgm:pt>
    <dgm:pt modelId="{0C186FEA-DE70-458F-8FE3-0ADCA40EC60C}" type="parTrans" cxnId="{0D888A23-C4B6-48BB-85B5-13715671A94B}">
      <dgm:prSet/>
      <dgm:spPr/>
      <dgm:t>
        <a:bodyPr/>
        <a:lstStyle/>
        <a:p>
          <a:endParaRPr lang="pt-BR"/>
        </a:p>
      </dgm:t>
    </dgm:pt>
    <dgm:pt modelId="{B0B410D2-7067-4520-80DA-A1EEBD3C3BC1}" type="sibTrans" cxnId="{0D888A23-C4B6-48BB-85B5-13715671A94B}">
      <dgm:prSet/>
      <dgm:spPr/>
      <dgm:t>
        <a:bodyPr/>
        <a:lstStyle/>
        <a:p>
          <a:endParaRPr lang="pt-BR"/>
        </a:p>
      </dgm:t>
    </dgm:pt>
    <dgm:pt modelId="{53A00B4C-CE6A-4E84-8FD2-D0F43F3ACBB7}">
      <dgm:prSet phldrT="[Texto]"/>
      <dgm:spPr/>
      <dgm:t>
        <a:bodyPr/>
        <a:lstStyle/>
        <a:p>
          <a:r>
            <a:rPr lang="pt-BR" dirty="0"/>
            <a:t>Elaboração de gráfico</a:t>
          </a:r>
        </a:p>
        <a:p>
          <a:r>
            <a:rPr lang="pt-BR" dirty="0"/>
            <a:t>(probabilidade e impacto)</a:t>
          </a:r>
        </a:p>
      </dgm:t>
    </dgm:pt>
    <dgm:pt modelId="{4C53ADFA-B34D-4476-A801-6D8D713E406D}" type="parTrans" cxnId="{BF6D411E-BD7D-46F8-B64A-706E6C446EF8}">
      <dgm:prSet/>
      <dgm:spPr/>
      <dgm:t>
        <a:bodyPr/>
        <a:lstStyle/>
        <a:p>
          <a:endParaRPr lang="pt-BR"/>
        </a:p>
      </dgm:t>
    </dgm:pt>
    <dgm:pt modelId="{E4E5CB9F-CE8F-449D-A0D6-069703CA6DC0}" type="sibTrans" cxnId="{BF6D411E-BD7D-46F8-B64A-706E6C446EF8}">
      <dgm:prSet/>
      <dgm:spPr/>
      <dgm:t>
        <a:bodyPr/>
        <a:lstStyle/>
        <a:p>
          <a:endParaRPr lang="pt-BR"/>
        </a:p>
      </dgm:t>
    </dgm:pt>
    <dgm:pt modelId="{EBAEE60E-8CA6-4016-9B29-741FA2153117}" type="pres">
      <dgm:prSet presAssocID="{236F0215-564F-4DE9-BE6D-28B0841977FC}" presName="arrowDiagram" presStyleCnt="0">
        <dgm:presLayoutVars>
          <dgm:chMax val="5"/>
          <dgm:dir/>
          <dgm:resizeHandles val="exact"/>
        </dgm:presLayoutVars>
      </dgm:prSet>
      <dgm:spPr/>
    </dgm:pt>
    <dgm:pt modelId="{CF8AC6D3-5828-495F-866C-412A70AD45EB}" type="pres">
      <dgm:prSet presAssocID="{236F0215-564F-4DE9-BE6D-28B0841977FC}" presName="arrow" presStyleLbl="bgShp" presStyleIdx="0" presStyleCnt="1"/>
      <dgm:spPr/>
    </dgm:pt>
    <dgm:pt modelId="{CC836F0E-41C3-4BEF-9C47-6B7E27D58502}" type="pres">
      <dgm:prSet presAssocID="{236F0215-564F-4DE9-BE6D-28B0841977FC}" presName="arrowDiagram3" presStyleCnt="0"/>
      <dgm:spPr/>
    </dgm:pt>
    <dgm:pt modelId="{88F603A7-D738-4624-84F1-C7D1AD5DAD26}" type="pres">
      <dgm:prSet presAssocID="{A33E952F-E489-4D60-A901-D0E967521146}" presName="bullet3a" presStyleLbl="node1" presStyleIdx="0" presStyleCnt="3"/>
      <dgm:spPr/>
    </dgm:pt>
    <dgm:pt modelId="{3DE86D9B-1323-4A2D-9657-B268F049AE42}" type="pres">
      <dgm:prSet presAssocID="{A33E952F-E489-4D60-A901-D0E967521146}" presName="textBox3a" presStyleLbl="revTx" presStyleIdx="0" presStyleCnt="3">
        <dgm:presLayoutVars>
          <dgm:bulletEnabled val="1"/>
        </dgm:presLayoutVars>
      </dgm:prSet>
      <dgm:spPr/>
    </dgm:pt>
    <dgm:pt modelId="{ACD09A6E-03EA-417A-BEBD-FDBF1466E246}" type="pres">
      <dgm:prSet presAssocID="{AF4C57E8-ACAB-43CE-B7B6-897A21DA98B1}" presName="bullet3b" presStyleLbl="node1" presStyleIdx="1" presStyleCnt="3"/>
      <dgm:spPr/>
    </dgm:pt>
    <dgm:pt modelId="{4E2FA5CC-4050-4E95-AE0B-441FACCB1A9A}" type="pres">
      <dgm:prSet presAssocID="{AF4C57E8-ACAB-43CE-B7B6-897A21DA98B1}" presName="textBox3b" presStyleLbl="revTx" presStyleIdx="1" presStyleCnt="3">
        <dgm:presLayoutVars>
          <dgm:bulletEnabled val="1"/>
        </dgm:presLayoutVars>
      </dgm:prSet>
      <dgm:spPr/>
    </dgm:pt>
    <dgm:pt modelId="{06153502-8D92-4123-BC54-FEAB4E5EA1AB}" type="pres">
      <dgm:prSet presAssocID="{53A00B4C-CE6A-4E84-8FD2-D0F43F3ACBB7}" presName="bullet3c" presStyleLbl="node1" presStyleIdx="2" presStyleCnt="3"/>
      <dgm:spPr/>
    </dgm:pt>
    <dgm:pt modelId="{B90EE772-3F1E-4FE0-ABE8-3EF151D2A918}" type="pres">
      <dgm:prSet presAssocID="{53A00B4C-CE6A-4E84-8FD2-D0F43F3ACBB7}" presName="textBox3c" presStyleLbl="revTx" presStyleIdx="2" presStyleCnt="3" custScaleX="103201" custScaleY="92141">
        <dgm:presLayoutVars>
          <dgm:bulletEnabled val="1"/>
        </dgm:presLayoutVars>
      </dgm:prSet>
      <dgm:spPr/>
    </dgm:pt>
  </dgm:ptLst>
  <dgm:cxnLst>
    <dgm:cxn modelId="{80C82D0B-25AE-42C4-9A4F-D6C0B2BFD61A}" srcId="{236F0215-564F-4DE9-BE6D-28B0841977FC}" destId="{A33E952F-E489-4D60-A901-D0E967521146}" srcOrd="0" destOrd="0" parTransId="{8BC8368D-1F68-4C9F-87F6-FD755DB08956}" sibTransId="{C477BBCA-8267-4B53-88DC-5C53FBD1FACE}"/>
    <dgm:cxn modelId="{BF6D411E-BD7D-46F8-B64A-706E6C446EF8}" srcId="{236F0215-564F-4DE9-BE6D-28B0841977FC}" destId="{53A00B4C-CE6A-4E84-8FD2-D0F43F3ACBB7}" srcOrd="2" destOrd="0" parTransId="{4C53ADFA-B34D-4476-A801-6D8D713E406D}" sibTransId="{E4E5CB9F-CE8F-449D-A0D6-069703CA6DC0}"/>
    <dgm:cxn modelId="{0D888A23-C4B6-48BB-85B5-13715671A94B}" srcId="{236F0215-564F-4DE9-BE6D-28B0841977FC}" destId="{AF4C57E8-ACAB-43CE-B7B6-897A21DA98B1}" srcOrd="1" destOrd="0" parTransId="{0C186FEA-DE70-458F-8FE3-0ADCA40EC60C}" sibTransId="{B0B410D2-7067-4520-80DA-A1EEBD3C3BC1}"/>
    <dgm:cxn modelId="{4120503A-5338-4546-8BA3-92A03CE006E2}" type="presOf" srcId="{236F0215-564F-4DE9-BE6D-28B0841977FC}" destId="{EBAEE60E-8CA6-4016-9B29-741FA2153117}" srcOrd="0" destOrd="0" presId="urn:microsoft.com/office/officeart/2005/8/layout/arrow2"/>
    <dgm:cxn modelId="{BAF15B6F-6B21-4097-8B24-4835D04080C9}" type="presOf" srcId="{A33E952F-E489-4D60-A901-D0E967521146}" destId="{3DE86D9B-1323-4A2D-9657-B268F049AE42}" srcOrd="0" destOrd="0" presId="urn:microsoft.com/office/officeart/2005/8/layout/arrow2"/>
    <dgm:cxn modelId="{5DCDE384-1691-4ADC-891E-9B4BC07EEAF7}" type="presOf" srcId="{53A00B4C-CE6A-4E84-8FD2-D0F43F3ACBB7}" destId="{B90EE772-3F1E-4FE0-ABE8-3EF151D2A918}" srcOrd="0" destOrd="0" presId="urn:microsoft.com/office/officeart/2005/8/layout/arrow2"/>
    <dgm:cxn modelId="{EF786EAA-C16E-41B5-B0F8-BA71799F82E0}" type="presOf" srcId="{AF4C57E8-ACAB-43CE-B7B6-897A21DA98B1}" destId="{4E2FA5CC-4050-4E95-AE0B-441FACCB1A9A}" srcOrd="0" destOrd="0" presId="urn:microsoft.com/office/officeart/2005/8/layout/arrow2"/>
    <dgm:cxn modelId="{49FEAFE0-0B99-4B78-98FC-6851612F9B0B}" type="presParOf" srcId="{EBAEE60E-8CA6-4016-9B29-741FA2153117}" destId="{CF8AC6D3-5828-495F-866C-412A70AD45EB}" srcOrd="0" destOrd="0" presId="urn:microsoft.com/office/officeart/2005/8/layout/arrow2"/>
    <dgm:cxn modelId="{C71CEAB5-4850-43E3-AB52-62156AA4E71B}" type="presParOf" srcId="{EBAEE60E-8CA6-4016-9B29-741FA2153117}" destId="{CC836F0E-41C3-4BEF-9C47-6B7E27D58502}" srcOrd="1" destOrd="0" presId="urn:microsoft.com/office/officeart/2005/8/layout/arrow2"/>
    <dgm:cxn modelId="{6F7DD1CA-0DAD-4C26-9050-9E050B7A4C70}" type="presParOf" srcId="{CC836F0E-41C3-4BEF-9C47-6B7E27D58502}" destId="{88F603A7-D738-4624-84F1-C7D1AD5DAD26}" srcOrd="0" destOrd="0" presId="urn:microsoft.com/office/officeart/2005/8/layout/arrow2"/>
    <dgm:cxn modelId="{1C1A2173-0E31-4313-9629-F3EF4E033A15}" type="presParOf" srcId="{CC836F0E-41C3-4BEF-9C47-6B7E27D58502}" destId="{3DE86D9B-1323-4A2D-9657-B268F049AE42}" srcOrd="1" destOrd="0" presId="urn:microsoft.com/office/officeart/2005/8/layout/arrow2"/>
    <dgm:cxn modelId="{F06D40A8-362E-437E-BF0B-9F7749B85312}" type="presParOf" srcId="{CC836F0E-41C3-4BEF-9C47-6B7E27D58502}" destId="{ACD09A6E-03EA-417A-BEBD-FDBF1466E246}" srcOrd="2" destOrd="0" presId="urn:microsoft.com/office/officeart/2005/8/layout/arrow2"/>
    <dgm:cxn modelId="{7BB0B920-2028-4BE5-B663-A9EB87EC6870}" type="presParOf" srcId="{CC836F0E-41C3-4BEF-9C47-6B7E27D58502}" destId="{4E2FA5CC-4050-4E95-AE0B-441FACCB1A9A}" srcOrd="3" destOrd="0" presId="urn:microsoft.com/office/officeart/2005/8/layout/arrow2"/>
    <dgm:cxn modelId="{96C3A24B-20D5-4F77-B1FA-B431FB8A870D}" type="presParOf" srcId="{CC836F0E-41C3-4BEF-9C47-6B7E27D58502}" destId="{06153502-8D92-4123-BC54-FEAB4E5EA1AB}" srcOrd="4" destOrd="0" presId="urn:microsoft.com/office/officeart/2005/8/layout/arrow2"/>
    <dgm:cxn modelId="{B44043D6-7482-4741-96DA-125A206602D1}" type="presParOf" srcId="{CC836F0E-41C3-4BEF-9C47-6B7E27D58502}" destId="{B90EE772-3F1E-4FE0-ABE8-3EF151D2A918}"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7E970-52AD-49B1-8991-07F00E9B6FB6}">
      <dsp:nvSpPr>
        <dsp:cNvPr id="0" name=""/>
        <dsp:cNvSpPr/>
      </dsp:nvSpPr>
      <dsp:spPr>
        <a:xfrm rot="5400000">
          <a:off x="-246765" y="1416601"/>
          <a:ext cx="2938248" cy="2056773"/>
        </a:xfrm>
        <a:prstGeom prst="chevron">
          <a:avLst/>
        </a:prstGeom>
        <a:solidFill>
          <a:schemeClr val="bg1">
            <a:lumMod val="85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2533650">
            <a:lnSpc>
              <a:spcPct val="90000"/>
            </a:lnSpc>
            <a:spcBef>
              <a:spcPct val="0"/>
            </a:spcBef>
            <a:spcAft>
              <a:spcPct val="35000"/>
            </a:spcAft>
            <a:buNone/>
          </a:pPr>
          <a:endParaRPr lang="pt-BR" sz="5700" kern="1200" dirty="0"/>
        </a:p>
      </dsp:txBody>
      <dsp:txXfrm rot="-5400000">
        <a:off x="193973" y="2004251"/>
        <a:ext cx="2056773" cy="881475"/>
      </dsp:txXfrm>
    </dsp:sp>
    <dsp:sp modelId="{46DEB4F9-453A-4F34-8245-294FCC61E981}">
      <dsp:nvSpPr>
        <dsp:cNvPr id="0" name=""/>
        <dsp:cNvSpPr/>
      </dsp:nvSpPr>
      <dsp:spPr>
        <a:xfrm rot="5400000">
          <a:off x="4432478" y="-2017661"/>
          <a:ext cx="3956564" cy="7998280"/>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pt-BR" sz="2800" b="1" kern="1200" dirty="0"/>
            <a:t>1 – Introdução</a:t>
          </a:r>
        </a:p>
        <a:p>
          <a:pPr marL="285750" lvl="1" indent="-285750" algn="just" defTabSz="1244600">
            <a:lnSpc>
              <a:spcPct val="90000"/>
            </a:lnSpc>
            <a:spcBef>
              <a:spcPct val="0"/>
            </a:spcBef>
            <a:spcAft>
              <a:spcPct val="15000"/>
            </a:spcAft>
            <a:buChar char="•"/>
          </a:pPr>
          <a:r>
            <a:rPr lang="pt-BR" sz="2800" b="1" kern="1200" dirty="0"/>
            <a:t>2 – Estudo Técnico Preliminar</a:t>
          </a:r>
        </a:p>
        <a:p>
          <a:pPr marL="285750" lvl="1" indent="-285750" algn="just" defTabSz="1244600">
            <a:lnSpc>
              <a:spcPct val="90000"/>
            </a:lnSpc>
            <a:spcBef>
              <a:spcPct val="0"/>
            </a:spcBef>
            <a:spcAft>
              <a:spcPct val="15000"/>
            </a:spcAft>
            <a:buChar char="•"/>
          </a:pPr>
          <a:r>
            <a:rPr lang="pt-BR" sz="2800" b="1" kern="1200" dirty="0"/>
            <a:t>3 – Riscos</a:t>
          </a:r>
        </a:p>
        <a:p>
          <a:pPr marL="285750" lvl="1" indent="-285750" algn="just" defTabSz="1244600">
            <a:lnSpc>
              <a:spcPct val="90000"/>
            </a:lnSpc>
            <a:spcBef>
              <a:spcPct val="0"/>
            </a:spcBef>
            <a:spcAft>
              <a:spcPct val="15000"/>
            </a:spcAft>
            <a:buChar char="•"/>
          </a:pPr>
          <a:r>
            <a:rPr lang="pt-BR" sz="2800" b="1" kern="1200" dirty="0"/>
            <a:t>4 - Termo de Referência</a:t>
          </a:r>
        </a:p>
        <a:p>
          <a:pPr marL="285750" lvl="1" indent="-285750" algn="just" defTabSz="1244600">
            <a:lnSpc>
              <a:spcPct val="90000"/>
            </a:lnSpc>
            <a:spcBef>
              <a:spcPct val="0"/>
            </a:spcBef>
            <a:spcAft>
              <a:spcPct val="15000"/>
            </a:spcAft>
            <a:buChar char="•"/>
          </a:pPr>
          <a:r>
            <a:rPr lang="pt-BR" sz="2800" b="1" kern="1200" dirty="0"/>
            <a:t>5 – Procedimentos que impactam no Termo de Referência</a:t>
          </a:r>
        </a:p>
        <a:p>
          <a:pPr marL="285750" lvl="1" indent="-285750" algn="just" defTabSz="1244600">
            <a:lnSpc>
              <a:spcPct val="90000"/>
            </a:lnSpc>
            <a:spcBef>
              <a:spcPct val="0"/>
            </a:spcBef>
            <a:spcAft>
              <a:spcPct val="15000"/>
            </a:spcAft>
            <a:buChar char="•"/>
          </a:pPr>
          <a:r>
            <a:rPr lang="pt-BR" sz="2800" b="1" kern="1200" dirty="0"/>
            <a:t>6 – Elaboração de Estudo Técnico Preliminar e Termo de Referência</a:t>
          </a:r>
        </a:p>
      </dsp:txBody>
      <dsp:txXfrm rot="-5400000">
        <a:off x="2411620" y="196341"/>
        <a:ext cx="7805136" cy="357027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ED2EF-4179-4CDE-8C59-018618B03171}">
      <dsp:nvSpPr>
        <dsp:cNvPr id="0" name=""/>
        <dsp:cNvSpPr/>
      </dsp:nvSpPr>
      <dsp:spPr>
        <a:xfrm rot="5456208">
          <a:off x="7368" y="913074"/>
          <a:ext cx="1406084" cy="170708"/>
        </a:xfrm>
        <a:prstGeom prst="rect">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0CC017C9-5B71-4CE3-95D9-E41A7A306187}">
      <dsp:nvSpPr>
        <dsp:cNvPr id="0" name=""/>
        <dsp:cNvSpPr/>
      </dsp:nvSpPr>
      <dsp:spPr>
        <a:xfrm>
          <a:off x="338043" y="11432"/>
          <a:ext cx="1896764" cy="1138058"/>
        </a:xfrm>
        <a:prstGeom prst="roundRect">
          <a:avLst>
            <a:gd name="adj" fmla="val 10000"/>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solidFill>
                <a:schemeClr val="tx1"/>
              </a:solidFill>
            </a:rPr>
            <a:t>Definição do objeto</a:t>
          </a:r>
        </a:p>
      </dsp:txBody>
      <dsp:txXfrm>
        <a:off x="371376" y="44765"/>
        <a:ext cx="1830098" cy="1071392"/>
      </dsp:txXfrm>
    </dsp:sp>
    <dsp:sp modelId="{D60926A5-8BF5-4AD7-BC50-D4282642DCF1}">
      <dsp:nvSpPr>
        <dsp:cNvPr id="0" name=""/>
        <dsp:cNvSpPr/>
      </dsp:nvSpPr>
      <dsp:spPr>
        <a:xfrm rot="5400000">
          <a:off x="-7861" y="2331818"/>
          <a:ext cx="1413555" cy="170708"/>
        </a:xfrm>
        <a:prstGeom prst="rect">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33972B86-69C5-4B31-AB8C-76D4F5C314A1}">
      <dsp:nvSpPr>
        <dsp:cNvPr id="0" name=""/>
        <dsp:cNvSpPr/>
      </dsp:nvSpPr>
      <dsp:spPr>
        <a:xfrm>
          <a:off x="315055" y="1426346"/>
          <a:ext cx="1896764" cy="1138058"/>
        </a:xfrm>
        <a:prstGeom prst="roundRect">
          <a:avLst>
            <a:gd name="adj" fmla="val 10000"/>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kern="1200" dirty="0">
              <a:solidFill>
                <a:schemeClr val="tx1"/>
              </a:solidFill>
            </a:rPr>
            <a:t>Fundamentação da contratação</a:t>
          </a:r>
        </a:p>
      </dsp:txBody>
      <dsp:txXfrm>
        <a:off x="348388" y="1459679"/>
        <a:ext cx="1830098" cy="1071392"/>
      </dsp:txXfrm>
    </dsp:sp>
    <dsp:sp modelId="{612BE2F9-0BEE-447E-B197-D6FC3B647DE4}">
      <dsp:nvSpPr>
        <dsp:cNvPr id="0" name=""/>
        <dsp:cNvSpPr/>
      </dsp:nvSpPr>
      <dsp:spPr>
        <a:xfrm>
          <a:off x="703425" y="3043104"/>
          <a:ext cx="2513679" cy="170708"/>
        </a:xfrm>
        <a:prstGeom prst="rect">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4F2A1F74-E3A6-464A-8209-5295DCB1A460}">
      <dsp:nvSpPr>
        <dsp:cNvPr id="0" name=""/>
        <dsp:cNvSpPr/>
      </dsp:nvSpPr>
      <dsp:spPr>
        <a:xfrm>
          <a:off x="315055" y="2848919"/>
          <a:ext cx="1896764" cy="1138058"/>
        </a:xfrm>
        <a:prstGeom prst="roundRect">
          <a:avLst>
            <a:gd name="adj" fmla="val 10000"/>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kern="1200" dirty="0">
              <a:solidFill>
                <a:schemeClr val="tx1"/>
              </a:solidFill>
            </a:rPr>
            <a:t>Descrição da solução como um todo</a:t>
          </a:r>
        </a:p>
      </dsp:txBody>
      <dsp:txXfrm>
        <a:off x="348388" y="2882252"/>
        <a:ext cx="1830098" cy="1071392"/>
      </dsp:txXfrm>
    </dsp:sp>
    <dsp:sp modelId="{6A3BFD3F-D937-4378-913B-913A3FB63037}">
      <dsp:nvSpPr>
        <dsp:cNvPr id="0" name=""/>
        <dsp:cNvSpPr/>
      </dsp:nvSpPr>
      <dsp:spPr>
        <a:xfrm rot="16200000">
          <a:off x="2514835" y="2331818"/>
          <a:ext cx="1413555" cy="170708"/>
        </a:xfrm>
        <a:prstGeom prst="rect">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642305BE-A81E-40BE-B02A-0452EE9F1CF6}">
      <dsp:nvSpPr>
        <dsp:cNvPr id="0" name=""/>
        <dsp:cNvSpPr/>
      </dsp:nvSpPr>
      <dsp:spPr>
        <a:xfrm>
          <a:off x="2837751" y="2848919"/>
          <a:ext cx="1896764" cy="1138058"/>
        </a:xfrm>
        <a:prstGeom prst="roundRect">
          <a:avLst>
            <a:gd name="adj" fmla="val 10000"/>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kern="1200" dirty="0">
              <a:solidFill>
                <a:schemeClr val="tx1"/>
              </a:solidFill>
            </a:rPr>
            <a:t>Modelo de gestão do contrato</a:t>
          </a:r>
        </a:p>
      </dsp:txBody>
      <dsp:txXfrm>
        <a:off x="2871084" y="2882252"/>
        <a:ext cx="1830098" cy="1071392"/>
      </dsp:txXfrm>
    </dsp:sp>
    <dsp:sp modelId="{22C3DFBC-6F1F-4B1A-B7B9-FAAAFD0EA881}">
      <dsp:nvSpPr>
        <dsp:cNvPr id="0" name=""/>
        <dsp:cNvSpPr/>
      </dsp:nvSpPr>
      <dsp:spPr>
        <a:xfrm rot="16200000">
          <a:off x="2514835" y="909244"/>
          <a:ext cx="1413555" cy="170708"/>
        </a:xfrm>
        <a:prstGeom prst="rect">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345044BD-E9E4-401F-8F86-1A0C142B58E7}">
      <dsp:nvSpPr>
        <dsp:cNvPr id="0" name=""/>
        <dsp:cNvSpPr/>
      </dsp:nvSpPr>
      <dsp:spPr>
        <a:xfrm>
          <a:off x="2837751" y="1426346"/>
          <a:ext cx="1896764" cy="1138058"/>
        </a:xfrm>
        <a:prstGeom prst="roundRect">
          <a:avLst>
            <a:gd name="adj" fmla="val 10000"/>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kern="1200" dirty="0">
              <a:solidFill>
                <a:schemeClr val="tx1"/>
              </a:solidFill>
            </a:rPr>
            <a:t>Modelo de execução do objeto</a:t>
          </a:r>
        </a:p>
      </dsp:txBody>
      <dsp:txXfrm>
        <a:off x="2871084" y="1459679"/>
        <a:ext cx="1830098" cy="1071392"/>
      </dsp:txXfrm>
    </dsp:sp>
    <dsp:sp modelId="{4D74B24C-DC88-4809-9AB8-2B7D23A71764}">
      <dsp:nvSpPr>
        <dsp:cNvPr id="0" name=""/>
        <dsp:cNvSpPr/>
      </dsp:nvSpPr>
      <dsp:spPr>
        <a:xfrm>
          <a:off x="3226122" y="197958"/>
          <a:ext cx="2513679" cy="170708"/>
        </a:xfrm>
        <a:prstGeom prst="rect">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8EC7B2EC-AADF-48C4-B2AD-C0CE4193C6ED}">
      <dsp:nvSpPr>
        <dsp:cNvPr id="0" name=""/>
        <dsp:cNvSpPr/>
      </dsp:nvSpPr>
      <dsp:spPr>
        <a:xfrm>
          <a:off x="2837751" y="3772"/>
          <a:ext cx="1896764" cy="1138058"/>
        </a:xfrm>
        <a:prstGeom prst="roundRect">
          <a:avLst>
            <a:gd name="adj" fmla="val 10000"/>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kern="1200" dirty="0">
              <a:solidFill>
                <a:schemeClr val="tx1"/>
              </a:solidFill>
            </a:rPr>
            <a:t>Requisitos da contratação</a:t>
          </a:r>
        </a:p>
      </dsp:txBody>
      <dsp:txXfrm>
        <a:off x="2871084" y="37105"/>
        <a:ext cx="1830098" cy="1071392"/>
      </dsp:txXfrm>
    </dsp:sp>
    <dsp:sp modelId="{6ABA21ED-A9B5-4B8A-929A-6D0845ADDCC9}">
      <dsp:nvSpPr>
        <dsp:cNvPr id="0" name=""/>
        <dsp:cNvSpPr/>
      </dsp:nvSpPr>
      <dsp:spPr>
        <a:xfrm rot="5400000">
          <a:off x="5037532" y="909244"/>
          <a:ext cx="1413555" cy="170708"/>
        </a:xfrm>
        <a:prstGeom prst="rect">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A756BB21-B451-430B-AF2E-2189F9E9E59D}">
      <dsp:nvSpPr>
        <dsp:cNvPr id="0" name=""/>
        <dsp:cNvSpPr/>
      </dsp:nvSpPr>
      <dsp:spPr>
        <a:xfrm>
          <a:off x="5360448" y="3772"/>
          <a:ext cx="1896764" cy="1138058"/>
        </a:xfrm>
        <a:prstGeom prst="roundRect">
          <a:avLst>
            <a:gd name="adj" fmla="val 10000"/>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solidFill>
                <a:schemeClr val="tx1"/>
              </a:solidFill>
            </a:rPr>
            <a:t>Critérios de medição e de pagamento</a:t>
          </a:r>
        </a:p>
      </dsp:txBody>
      <dsp:txXfrm>
        <a:off x="5393781" y="37105"/>
        <a:ext cx="1830098" cy="1071392"/>
      </dsp:txXfrm>
    </dsp:sp>
    <dsp:sp modelId="{A98FCADC-E926-4892-868B-FA46D2D48599}">
      <dsp:nvSpPr>
        <dsp:cNvPr id="0" name=""/>
        <dsp:cNvSpPr/>
      </dsp:nvSpPr>
      <dsp:spPr>
        <a:xfrm rot="5400000">
          <a:off x="5037532" y="2331818"/>
          <a:ext cx="1413555" cy="170708"/>
        </a:xfrm>
        <a:prstGeom prst="rect">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CD06321B-71D5-41ED-ACB0-477E5052E9D1}">
      <dsp:nvSpPr>
        <dsp:cNvPr id="0" name=""/>
        <dsp:cNvSpPr/>
      </dsp:nvSpPr>
      <dsp:spPr>
        <a:xfrm>
          <a:off x="5360448" y="1426346"/>
          <a:ext cx="1896764" cy="1138058"/>
        </a:xfrm>
        <a:prstGeom prst="roundRect">
          <a:avLst>
            <a:gd name="adj" fmla="val 10000"/>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solidFill>
                <a:schemeClr val="tx1"/>
              </a:solidFill>
            </a:rPr>
            <a:t>Forma e critérios de seleção do fornecedor</a:t>
          </a:r>
        </a:p>
      </dsp:txBody>
      <dsp:txXfrm>
        <a:off x="5393781" y="1459679"/>
        <a:ext cx="1830098" cy="1071392"/>
      </dsp:txXfrm>
    </dsp:sp>
    <dsp:sp modelId="{5703E81E-ACFC-4C52-968E-491807540095}">
      <dsp:nvSpPr>
        <dsp:cNvPr id="0" name=""/>
        <dsp:cNvSpPr/>
      </dsp:nvSpPr>
      <dsp:spPr>
        <a:xfrm>
          <a:off x="5360448" y="2848919"/>
          <a:ext cx="1896764" cy="1138058"/>
        </a:xfrm>
        <a:prstGeom prst="roundRect">
          <a:avLst>
            <a:gd name="adj" fmla="val 10000"/>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solidFill>
                <a:schemeClr val="tx1"/>
              </a:solidFill>
            </a:rPr>
            <a:t>Estimativas do valor da contratação</a:t>
          </a:r>
        </a:p>
      </dsp:txBody>
      <dsp:txXfrm>
        <a:off x="5393781" y="2882252"/>
        <a:ext cx="1830098" cy="10713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E4359-1C01-40D3-8568-9699B7ED86DF}">
      <dsp:nvSpPr>
        <dsp:cNvPr id="0" name=""/>
        <dsp:cNvSpPr/>
      </dsp:nvSpPr>
      <dsp:spPr>
        <a:xfrm>
          <a:off x="4481803" y="3057312"/>
          <a:ext cx="2221047" cy="143873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ctr" defTabSz="889000">
            <a:lnSpc>
              <a:spcPct val="90000"/>
            </a:lnSpc>
            <a:spcBef>
              <a:spcPct val="0"/>
            </a:spcBef>
            <a:spcAft>
              <a:spcPct val="15000"/>
            </a:spcAft>
            <a:buChar char="•"/>
          </a:pPr>
          <a:r>
            <a:rPr lang="pt-BR" sz="2000" kern="1200" dirty="0"/>
            <a:t>Lei 618/12</a:t>
          </a:r>
        </a:p>
      </dsp:txBody>
      <dsp:txXfrm>
        <a:off x="5179721" y="3448600"/>
        <a:ext cx="1491525" cy="1015843"/>
      </dsp:txXfrm>
    </dsp:sp>
    <dsp:sp modelId="{B819CE4A-7DBE-483B-A0BD-67E769DD5460}">
      <dsp:nvSpPr>
        <dsp:cNvPr id="0" name=""/>
        <dsp:cNvSpPr/>
      </dsp:nvSpPr>
      <dsp:spPr>
        <a:xfrm>
          <a:off x="857988" y="3057312"/>
          <a:ext cx="2221047" cy="143873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71450" lvl="1" indent="-171450" algn="l" defTabSz="755650">
            <a:lnSpc>
              <a:spcPct val="90000"/>
            </a:lnSpc>
            <a:spcBef>
              <a:spcPct val="0"/>
            </a:spcBef>
            <a:spcAft>
              <a:spcPct val="15000"/>
            </a:spcAft>
            <a:buChar char="•"/>
          </a:pPr>
          <a:r>
            <a:rPr lang="pt-BR" sz="1700" kern="1200" dirty="0"/>
            <a:t>Decreto 5.352/23</a:t>
          </a:r>
        </a:p>
        <a:p>
          <a:pPr marL="171450" lvl="1" indent="-171450" algn="l" defTabSz="755650">
            <a:lnSpc>
              <a:spcPct val="90000"/>
            </a:lnSpc>
            <a:spcBef>
              <a:spcPct val="0"/>
            </a:spcBef>
            <a:spcAft>
              <a:spcPct val="15000"/>
            </a:spcAft>
            <a:buChar char="•"/>
          </a:pPr>
          <a:r>
            <a:rPr lang="pt-BR" sz="1700" kern="1200" dirty="0"/>
            <a:t>Decreto 5.354/23</a:t>
          </a:r>
        </a:p>
      </dsp:txBody>
      <dsp:txXfrm>
        <a:off x="889592" y="3448600"/>
        <a:ext cx="1491525" cy="1015843"/>
      </dsp:txXfrm>
    </dsp:sp>
    <dsp:sp modelId="{54EF872C-037B-4FDE-B6D5-C89C63C9DF51}">
      <dsp:nvSpPr>
        <dsp:cNvPr id="0" name=""/>
        <dsp:cNvSpPr/>
      </dsp:nvSpPr>
      <dsp:spPr>
        <a:xfrm>
          <a:off x="4481803" y="0"/>
          <a:ext cx="2221047" cy="143873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ctr" defTabSz="889000">
            <a:lnSpc>
              <a:spcPct val="90000"/>
            </a:lnSpc>
            <a:spcBef>
              <a:spcPct val="0"/>
            </a:spcBef>
            <a:spcAft>
              <a:spcPct val="15000"/>
            </a:spcAft>
            <a:buChar char="•"/>
          </a:pPr>
          <a:r>
            <a:rPr lang="pt-BR" sz="2000" kern="1200" dirty="0"/>
            <a:t>Decreto 2.458/10</a:t>
          </a:r>
        </a:p>
      </dsp:txBody>
      <dsp:txXfrm>
        <a:off x="5179721" y="31604"/>
        <a:ext cx="1491525" cy="1015843"/>
      </dsp:txXfrm>
    </dsp:sp>
    <dsp:sp modelId="{19308201-9E53-4280-9DBE-7C152E48A120}">
      <dsp:nvSpPr>
        <dsp:cNvPr id="0" name=""/>
        <dsp:cNvSpPr/>
      </dsp:nvSpPr>
      <dsp:spPr>
        <a:xfrm>
          <a:off x="857988" y="0"/>
          <a:ext cx="2221047" cy="143873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pt-BR" sz="1800" kern="1200" dirty="0"/>
            <a:t>Decreto 1.790/07</a:t>
          </a:r>
        </a:p>
        <a:p>
          <a:pPr marL="171450" lvl="1" indent="-171450" algn="l" defTabSz="800100">
            <a:lnSpc>
              <a:spcPct val="90000"/>
            </a:lnSpc>
            <a:spcBef>
              <a:spcPct val="0"/>
            </a:spcBef>
            <a:spcAft>
              <a:spcPct val="15000"/>
            </a:spcAft>
            <a:buChar char="•"/>
          </a:pPr>
          <a:r>
            <a:rPr lang="pt-BR" sz="1800" kern="1200" dirty="0"/>
            <a:t>Lei 9090/08</a:t>
          </a:r>
        </a:p>
      </dsp:txBody>
      <dsp:txXfrm>
        <a:off x="889592" y="31604"/>
        <a:ext cx="1491525" cy="1015843"/>
      </dsp:txXfrm>
    </dsp:sp>
    <dsp:sp modelId="{D2829DC4-2C85-4260-BB35-70757CE5C0E8}">
      <dsp:nvSpPr>
        <dsp:cNvPr id="0" name=""/>
        <dsp:cNvSpPr/>
      </dsp:nvSpPr>
      <dsp:spPr>
        <a:xfrm>
          <a:off x="1788670" y="256274"/>
          <a:ext cx="1946788" cy="1946788"/>
        </a:xfrm>
        <a:prstGeom prst="pieWedge">
          <a:avLst/>
        </a:prstGeom>
        <a:solidFill>
          <a:srgbClr val="C2C2C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t-BR" sz="2000" kern="1200" dirty="0">
              <a:solidFill>
                <a:schemeClr val="tx1"/>
              </a:solidFill>
            </a:rPr>
            <a:t>Lei 8.666/93</a:t>
          </a:r>
        </a:p>
      </dsp:txBody>
      <dsp:txXfrm>
        <a:off x="2358871" y="826475"/>
        <a:ext cx="1376587" cy="1376587"/>
      </dsp:txXfrm>
    </dsp:sp>
    <dsp:sp modelId="{B24023E0-6372-40E4-8EC5-144FACEE2F16}">
      <dsp:nvSpPr>
        <dsp:cNvPr id="0" name=""/>
        <dsp:cNvSpPr/>
      </dsp:nvSpPr>
      <dsp:spPr>
        <a:xfrm rot="5400000">
          <a:off x="3825380" y="256274"/>
          <a:ext cx="1946788" cy="1946788"/>
        </a:xfrm>
        <a:prstGeom prst="pieWedge">
          <a:avLst/>
        </a:prstGeom>
        <a:solidFill>
          <a:srgbClr val="C2C2C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t-BR" sz="2000" kern="1200" dirty="0">
              <a:solidFill>
                <a:schemeClr val="tx1"/>
              </a:solidFill>
            </a:rPr>
            <a:t>Lei 10.520/02</a:t>
          </a:r>
        </a:p>
      </dsp:txBody>
      <dsp:txXfrm rot="-5400000">
        <a:off x="3825380" y="826475"/>
        <a:ext cx="1376587" cy="1376587"/>
      </dsp:txXfrm>
    </dsp:sp>
    <dsp:sp modelId="{B11E87A9-496C-4CE8-B5D5-E456BE6F2123}">
      <dsp:nvSpPr>
        <dsp:cNvPr id="0" name=""/>
        <dsp:cNvSpPr/>
      </dsp:nvSpPr>
      <dsp:spPr>
        <a:xfrm rot="10800000">
          <a:off x="3825380" y="2292984"/>
          <a:ext cx="1946788" cy="1946788"/>
        </a:xfrm>
        <a:prstGeom prst="pieWedge">
          <a:avLst/>
        </a:prstGeom>
        <a:solidFill>
          <a:srgbClr val="C2C2C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t-BR" sz="2000" kern="1200" dirty="0">
              <a:solidFill>
                <a:schemeClr val="tx1"/>
              </a:solidFill>
            </a:rPr>
            <a:t>Lei 123/06</a:t>
          </a:r>
        </a:p>
      </dsp:txBody>
      <dsp:txXfrm rot="10800000">
        <a:off x="3825380" y="2292984"/>
        <a:ext cx="1376587" cy="1376587"/>
      </dsp:txXfrm>
    </dsp:sp>
    <dsp:sp modelId="{8848FF4E-5475-46A8-8796-8CE307F18F8F}">
      <dsp:nvSpPr>
        <dsp:cNvPr id="0" name=""/>
        <dsp:cNvSpPr/>
      </dsp:nvSpPr>
      <dsp:spPr>
        <a:xfrm rot="16200000">
          <a:off x="1788670" y="2292984"/>
          <a:ext cx="1946788" cy="1946788"/>
        </a:xfrm>
        <a:prstGeom prst="pieWedge">
          <a:avLst/>
        </a:prstGeom>
        <a:solidFill>
          <a:srgbClr val="C2C2C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t-BR" sz="2000" kern="1200" dirty="0">
              <a:solidFill>
                <a:schemeClr val="tx1"/>
              </a:solidFill>
            </a:rPr>
            <a:t>Lei 14.133/21</a:t>
          </a:r>
        </a:p>
      </dsp:txBody>
      <dsp:txXfrm rot="5400000">
        <a:off x="2358871" y="2292984"/>
        <a:ext cx="1376587" cy="1376587"/>
      </dsp:txXfrm>
    </dsp:sp>
    <dsp:sp modelId="{F777EF54-1376-4515-853D-1497A2E3B1AC}">
      <dsp:nvSpPr>
        <dsp:cNvPr id="0" name=""/>
        <dsp:cNvSpPr/>
      </dsp:nvSpPr>
      <dsp:spPr>
        <a:xfrm>
          <a:off x="3444340" y="1740340"/>
          <a:ext cx="672159" cy="584486"/>
        </a:xfrm>
        <a:prstGeom prst="circularArrow">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FCEF6A-97C1-41B6-B71D-17EBB4BE27DD}">
      <dsp:nvSpPr>
        <dsp:cNvPr id="0" name=""/>
        <dsp:cNvSpPr/>
      </dsp:nvSpPr>
      <dsp:spPr>
        <a:xfrm rot="10800000">
          <a:off x="3444340" y="2202000"/>
          <a:ext cx="672159" cy="584486"/>
        </a:xfrm>
        <a:prstGeom prst="circularArrow">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BE2E4-A649-4605-89C1-04697C6A5ED9}">
      <dsp:nvSpPr>
        <dsp:cNvPr id="0" name=""/>
        <dsp:cNvSpPr/>
      </dsp:nvSpPr>
      <dsp:spPr>
        <a:xfrm>
          <a:off x="-5358032" y="-820903"/>
          <a:ext cx="6383105" cy="6383105"/>
        </a:xfrm>
        <a:prstGeom prst="blockArc">
          <a:avLst>
            <a:gd name="adj1" fmla="val 18900000"/>
            <a:gd name="adj2" fmla="val 2700000"/>
            <a:gd name="adj3" fmla="val 338"/>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831289-BA42-4073-BD35-C8B958EF7123}">
      <dsp:nvSpPr>
        <dsp:cNvPr id="0" name=""/>
        <dsp:cNvSpPr/>
      </dsp:nvSpPr>
      <dsp:spPr>
        <a:xfrm>
          <a:off x="332602" y="215539"/>
          <a:ext cx="5023389" cy="430889"/>
        </a:xfrm>
        <a:prstGeom prst="rect">
          <a:avLst/>
        </a:prstGeom>
        <a:solidFill>
          <a:schemeClr val="bg1"/>
        </a:solidFill>
        <a:ln w="15875" cap="flat" cmpd="sng" algn="ctr">
          <a:solidFill>
            <a:scrgbClr r="0" g="0" b="0"/>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2018" tIns="55880" rIns="55880" bIns="55880" numCol="1" spcCol="1270" anchor="ctr" anchorCtr="0">
          <a:noAutofit/>
        </a:bodyPr>
        <a:lstStyle/>
        <a:p>
          <a:pPr marL="0" lvl="0" indent="0" algn="l" defTabSz="977900">
            <a:lnSpc>
              <a:spcPct val="90000"/>
            </a:lnSpc>
            <a:spcBef>
              <a:spcPct val="0"/>
            </a:spcBef>
            <a:spcAft>
              <a:spcPct val="35000"/>
            </a:spcAft>
            <a:buNone/>
          </a:pPr>
          <a:r>
            <a:rPr lang="pt-BR" sz="2200" kern="1200" dirty="0">
              <a:solidFill>
                <a:schemeClr val="tx1"/>
              </a:solidFill>
            </a:rPr>
            <a:t>O que será feito?</a:t>
          </a:r>
        </a:p>
      </dsp:txBody>
      <dsp:txXfrm>
        <a:off x="332602" y="215539"/>
        <a:ext cx="5023389" cy="430889"/>
      </dsp:txXfrm>
    </dsp:sp>
    <dsp:sp modelId="{6F9FF255-6193-4208-BB9F-D9AC236F1F87}">
      <dsp:nvSpPr>
        <dsp:cNvPr id="0" name=""/>
        <dsp:cNvSpPr/>
      </dsp:nvSpPr>
      <dsp:spPr>
        <a:xfrm>
          <a:off x="63296" y="161678"/>
          <a:ext cx="538611" cy="538611"/>
        </a:xfrm>
        <a:prstGeom prst="ellipse">
          <a:avLst/>
        </a:prstGeom>
        <a:solidFill>
          <a:schemeClr val="lt1">
            <a:hueOff val="0"/>
            <a:satOff val="0"/>
            <a:lumOff val="0"/>
            <a:alphaOff val="0"/>
          </a:schemeClr>
        </a:solidFill>
        <a:ln w="15875"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ABE8B0B0-93A4-4913-9192-6B7EAC2A64A6}">
      <dsp:nvSpPr>
        <dsp:cNvPr id="0" name=""/>
        <dsp:cNvSpPr/>
      </dsp:nvSpPr>
      <dsp:spPr>
        <a:xfrm>
          <a:off x="722811" y="862252"/>
          <a:ext cx="4633180" cy="430889"/>
        </a:xfrm>
        <a:prstGeom prst="rect">
          <a:avLst/>
        </a:prstGeom>
        <a:solidFill>
          <a:schemeClr val="bg1"/>
        </a:solidFill>
        <a:ln w="15875" cap="flat" cmpd="sng" algn="ctr">
          <a:solidFill>
            <a:scrgbClr r="0" g="0" b="0"/>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2018" tIns="55880" rIns="55880" bIns="55880" numCol="1" spcCol="1270" anchor="ctr" anchorCtr="0">
          <a:noAutofit/>
        </a:bodyPr>
        <a:lstStyle/>
        <a:p>
          <a:pPr marL="0" lvl="0" indent="0" algn="l" defTabSz="977900">
            <a:lnSpc>
              <a:spcPct val="90000"/>
            </a:lnSpc>
            <a:spcBef>
              <a:spcPct val="0"/>
            </a:spcBef>
            <a:spcAft>
              <a:spcPct val="35000"/>
            </a:spcAft>
            <a:buNone/>
          </a:pPr>
          <a:r>
            <a:rPr lang="pt-BR" sz="2200" kern="1200">
              <a:solidFill>
                <a:schemeClr val="tx1"/>
              </a:solidFill>
            </a:rPr>
            <a:t>Por que será feito?</a:t>
          </a:r>
          <a:endParaRPr lang="pt-BR" sz="2200" kern="1200" dirty="0">
            <a:solidFill>
              <a:schemeClr val="tx1"/>
            </a:solidFill>
          </a:endParaRPr>
        </a:p>
      </dsp:txBody>
      <dsp:txXfrm>
        <a:off x="722811" y="862252"/>
        <a:ext cx="4633180" cy="430889"/>
      </dsp:txXfrm>
    </dsp:sp>
    <dsp:sp modelId="{5B662F41-1CB3-4799-A6D1-6CD7F112A2CC}">
      <dsp:nvSpPr>
        <dsp:cNvPr id="0" name=""/>
        <dsp:cNvSpPr/>
      </dsp:nvSpPr>
      <dsp:spPr>
        <a:xfrm>
          <a:off x="453505" y="808391"/>
          <a:ext cx="538611" cy="538611"/>
        </a:xfrm>
        <a:prstGeom prst="ellipse">
          <a:avLst/>
        </a:prstGeom>
        <a:solidFill>
          <a:schemeClr val="lt1">
            <a:hueOff val="0"/>
            <a:satOff val="0"/>
            <a:lumOff val="0"/>
            <a:alphaOff val="0"/>
          </a:schemeClr>
        </a:solidFill>
        <a:ln w="15875"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76E12FF1-1D83-4418-B09A-138110376D3B}">
      <dsp:nvSpPr>
        <dsp:cNvPr id="0" name=""/>
        <dsp:cNvSpPr/>
      </dsp:nvSpPr>
      <dsp:spPr>
        <a:xfrm>
          <a:off x="936643" y="1508491"/>
          <a:ext cx="4419348" cy="430889"/>
        </a:xfrm>
        <a:prstGeom prst="rect">
          <a:avLst/>
        </a:prstGeom>
        <a:solidFill>
          <a:schemeClr val="bg1"/>
        </a:solidFill>
        <a:ln w="15875" cap="flat" cmpd="sng" algn="ctr">
          <a:solidFill>
            <a:scrgbClr r="0" g="0" b="0"/>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2018" tIns="55880" rIns="55880" bIns="55880" numCol="1" spcCol="1270" anchor="ctr" anchorCtr="0">
          <a:noAutofit/>
        </a:bodyPr>
        <a:lstStyle/>
        <a:p>
          <a:pPr marL="0" lvl="0" indent="0" algn="l" defTabSz="977900">
            <a:lnSpc>
              <a:spcPct val="90000"/>
            </a:lnSpc>
            <a:spcBef>
              <a:spcPct val="0"/>
            </a:spcBef>
            <a:spcAft>
              <a:spcPct val="35000"/>
            </a:spcAft>
            <a:buNone/>
          </a:pPr>
          <a:r>
            <a:rPr lang="pt-BR" sz="2200" kern="1200" dirty="0">
              <a:solidFill>
                <a:schemeClr val="tx1"/>
              </a:solidFill>
            </a:rPr>
            <a:t>Onde será feito?</a:t>
          </a:r>
        </a:p>
      </dsp:txBody>
      <dsp:txXfrm>
        <a:off x="936643" y="1508491"/>
        <a:ext cx="4419348" cy="430889"/>
      </dsp:txXfrm>
    </dsp:sp>
    <dsp:sp modelId="{C5E80F9F-FF03-49D4-B752-92449428A0A4}">
      <dsp:nvSpPr>
        <dsp:cNvPr id="0" name=""/>
        <dsp:cNvSpPr/>
      </dsp:nvSpPr>
      <dsp:spPr>
        <a:xfrm>
          <a:off x="667337" y="1454630"/>
          <a:ext cx="538611" cy="538611"/>
        </a:xfrm>
        <a:prstGeom prst="ellipse">
          <a:avLst/>
        </a:prstGeom>
        <a:solidFill>
          <a:schemeClr val="lt1">
            <a:hueOff val="0"/>
            <a:satOff val="0"/>
            <a:lumOff val="0"/>
            <a:alphaOff val="0"/>
          </a:schemeClr>
        </a:solidFill>
        <a:ln w="15875"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8228435F-1705-4A0F-86F1-6CC6E4ECA0E7}">
      <dsp:nvSpPr>
        <dsp:cNvPr id="0" name=""/>
        <dsp:cNvSpPr/>
      </dsp:nvSpPr>
      <dsp:spPr>
        <a:xfrm>
          <a:off x="1004918" y="2155204"/>
          <a:ext cx="4351073" cy="430889"/>
        </a:xfrm>
        <a:prstGeom prst="rect">
          <a:avLst/>
        </a:prstGeom>
        <a:solidFill>
          <a:schemeClr val="bg1"/>
        </a:solidFill>
        <a:ln w="15875" cap="flat" cmpd="sng" algn="ctr">
          <a:solidFill>
            <a:scrgbClr r="0" g="0" b="0"/>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2018" tIns="55880" rIns="55880" bIns="55880" numCol="1" spcCol="1270" anchor="ctr" anchorCtr="0">
          <a:noAutofit/>
        </a:bodyPr>
        <a:lstStyle/>
        <a:p>
          <a:pPr marL="0" lvl="0" indent="0" algn="l" defTabSz="977900">
            <a:lnSpc>
              <a:spcPct val="90000"/>
            </a:lnSpc>
            <a:spcBef>
              <a:spcPct val="0"/>
            </a:spcBef>
            <a:spcAft>
              <a:spcPct val="35000"/>
            </a:spcAft>
            <a:buNone/>
          </a:pPr>
          <a:r>
            <a:rPr lang="pt-BR" sz="2200" kern="1200" dirty="0">
              <a:solidFill>
                <a:schemeClr val="tx1"/>
              </a:solidFill>
            </a:rPr>
            <a:t>Quando será feito?</a:t>
          </a:r>
        </a:p>
      </dsp:txBody>
      <dsp:txXfrm>
        <a:off x="1004918" y="2155204"/>
        <a:ext cx="4351073" cy="430889"/>
      </dsp:txXfrm>
    </dsp:sp>
    <dsp:sp modelId="{142CB85A-EB1A-4A63-B1AC-CE7A2E5EDF4D}">
      <dsp:nvSpPr>
        <dsp:cNvPr id="0" name=""/>
        <dsp:cNvSpPr/>
      </dsp:nvSpPr>
      <dsp:spPr>
        <a:xfrm>
          <a:off x="735612" y="2101343"/>
          <a:ext cx="538611" cy="538611"/>
        </a:xfrm>
        <a:prstGeom prst="ellipse">
          <a:avLst/>
        </a:prstGeom>
        <a:solidFill>
          <a:schemeClr val="lt1">
            <a:hueOff val="0"/>
            <a:satOff val="0"/>
            <a:lumOff val="0"/>
            <a:alphaOff val="0"/>
          </a:schemeClr>
        </a:solidFill>
        <a:ln w="15875"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80F7E419-B330-4C50-BF3A-9108A1E52E96}">
      <dsp:nvSpPr>
        <dsp:cNvPr id="0" name=""/>
        <dsp:cNvSpPr/>
      </dsp:nvSpPr>
      <dsp:spPr>
        <a:xfrm>
          <a:off x="936643" y="2801918"/>
          <a:ext cx="4419348" cy="430889"/>
        </a:xfrm>
        <a:prstGeom prst="rect">
          <a:avLst/>
        </a:prstGeom>
        <a:solidFill>
          <a:schemeClr val="bg1"/>
        </a:solidFill>
        <a:ln w="15875" cap="flat" cmpd="sng" algn="ctr">
          <a:solidFill>
            <a:scrgbClr r="0" g="0" b="0"/>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2018" tIns="55880" rIns="55880" bIns="55880" numCol="1" spcCol="1270" anchor="ctr" anchorCtr="0">
          <a:noAutofit/>
        </a:bodyPr>
        <a:lstStyle/>
        <a:p>
          <a:pPr marL="0" lvl="0" indent="0" algn="l" defTabSz="977900">
            <a:lnSpc>
              <a:spcPct val="90000"/>
            </a:lnSpc>
            <a:spcBef>
              <a:spcPct val="0"/>
            </a:spcBef>
            <a:spcAft>
              <a:spcPct val="35000"/>
            </a:spcAft>
            <a:buNone/>
          </a:pPr>
          <a:r>
            <a:rPr lang="pt-BR" sz="2200" kern="1200" dirty="0">
              <a:solidFill>
                <a:schemeClr val="tx1"/>
              </a:solidFill>
            </a:rPr>
            <a:t>Por quem será feito?</a:t>
          </a:r>
        </a:p>
      </dsp:txBody>
      <dsp:txXfrm>
        <a:off x="936643" y="2801918"/>
        <a:ext cx="4419348" cy="430889"/>
      </dsp:txXfrm>
    </dsp:sp>
    <dsp:sp modelId="{4F191FAA-50F2-453A-B30B-E36B4932D60B}">
      <dsp:nvSpPr>
        <dsp:cNvPr id="0" name=""/>
        <dsp:cNvSpPr/>
      </dsp:nvSpPr>
      <dsp:spPr>
        <a:xfrm>
          <a:off x="667337" y="2748056"/>
          <a:ext cx="538611" cy="538611"/>
        </a:xfrm>
        <a:prstGeom prst="ellipse">
          <a:avLst/>
        </a:prstGeom>
        <a:solidFill>
          <a:schemeClr val="lt1">
            <a:hueOff val="0"/>
            <a:satOff val="0"/>
            <a:lumOff val="0"/>
            <a:alphaOff val="0"/>
          </a:schemeClr>
        </a:solidFill>
        <a:ln w="15875"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661B2E79-7330-4AAC-9713-3117B161DDC2}">
      <dsp:nvSpPr>
        <dsp:cNvPr id="0" name=""/>
        <dsp:cNvSpPr/>
      </dsp:nvSpPr>
      <dsp:spPr>
        <a:xfrm>
          <a:off x="722811" y="3448157"/>
          <a:ext cx="4633180" cy="430889"/>
        </a:xfrm>
        <a:prstGeom prst="rect">
          <a:avLst/>
        </a:prstGeom>
        <a:solidFill>
          <a:schemeClr val="bg1"/>
        </a:solidFill>
        <a:ln w="15875" cap="flat" cmpd="sng" algn="ctr">
          <a:solidFill>
            <a:scrgbClr r="0" g="0" b="0"/>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2018" tIns="55880" rIns="55880" bIns="55880" numCol="1" spcCol="1270" anchor="ctr" anchorCtr="0">
          <a:noAutofit/>
        </a:bodyPr>
        <a:lstStyle/>
        <a:p>
          <a:pPr marL="0" lvl="0" indent="0" algn="l" defTabSz="977900">
            <a:lnSpc>
              <a:spcPct val="90000"/>
            </a:lnSpc>
            <a:spcBef>
              <a:spcPct val="0"/>
            </a:spcBef>
            <a:spcAft>
              <a:spcPct val="35000"/>
            </a:spcAft>
            <a:buNone/>
          </a:pPr>
          <a:r>
            <a:rPr lang="pt-BR" sz="2200" kern="1200" dirty="0">
              <a:solidFill>
                <a:schemeClr val="tx1"/>
              </a:solidFill>
            </a:rPr>
            <a:t>Como será feito?</a:t>
          </a:r>
        </a:p>
      </dsp:txBody>
      <dsp:txXfrm>
        <a:off x="722811" y="3448157"/>
        <a:ext cx="4633180" cy="430889"/>
      </dsp:txXfrm>
    </dsp:sp>
    <dsp:sp modelId="{A9D9C094-C7F8-4654-B809-A490102AEBF0}">
      <dsp:nvSpPr>
        <dsp:cNvPr id="0" name=""/>
        <dsp:cNvSpPr/>
      </dsp:nvSpPr>
      <dsp:spPr>
        <a:xfrm>
          <a:off x="453505" y="3394295"/>
          <a:ext cx="538611" cy="538611"/>
        </a:xfrm>
        <a:prstGeom prst="ellipse">
          <a:avLst/>
        </a:prstGeom>
        <a:solidFill>
          <a:schemeClr val="lt1">
            <a:hueOff val="0"/>
            <a:satOff val="0"/>
            <a:lumOff val="0"/>
            <a:alphaOff val="0"/>
          </a:schemeClr>
        </a:solidFill>
        <a:ln w="15875"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6761A203-C531-4226-BD9E-DDEE250228BD}">
      <dsp:nvSpPr>
        <dsp:cNvPr id="0" name=""/>
        <dsp:cNvSpPr/>
      </dsp:nvSpPr>
      <dsp:spPr>
        <a:xfrm>
          <a:off x="332602" y="4094870"/>
          <a:ext cx="5023389" cy="430889"/>
        </a:xfrm>
        <a:prstGeom prst="rect">
          <a:avLst/>
        </a:prstGeom>
        <a:solidFill>
          <a:schemeClr val="bg1"/>
        </a:solidFill>
        <a:ln w="15875" cap="flat" cmpd="sng" algn="ctr">
          <a:solidFill>
            <a:scrgbClr r="0" g="0" b="0"/>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2018" tIns="55880" rIns="55880" bIns="55880" numCol="1" spcCol="1270" anchor="ctr" anchorCtr="0">
          <a:noAutofit/>
        </a:bodyPr>
        <a:lstStyle/>
        <a:p>
          <a:pPr marL="0" lvl="0" indent="0" algn="l" defTabSz="977900">
            <a:lnSpc>
              <a:spcPct val="90000"/>
            </a:lnSpc>
            <a:spcBef>
              <a:spcPct val="0"/>
            </a:spcBef>
            <a:spcAft>
              <a:spcPct val="35000"/>
            </a:spcAft>
            <a:buNone/>
          </a:pPr>
          <a:r>
            <a:rPr lang="pt-BR" sz="2200" kern="1200" dirty="0">
              <a:solidFill>
                <a:schemeClr val="tx1"/>
              </a:solidFill>
            </a:rPr>
            <a:t>Quanto custará?</a:t>
          </a:r>
        </a:p>
      </dsp:txBody>
      <dsp:txXfrm>
        <a:off x="332602" y="4094870"/>
        <a:ext cx="5023389" cy="430889"/>
      </dsp:txXfrm>
    </dsp:sp>
    <dsp:sp modelId="{711C4833-7ADB-4103-852C-AB1F684DE72D}">
      <dsp:nvSpPr>
        <dsp:cNvPr id="0" name=""/>
        <dsp:cNvSpPr/>
      </dsp:nvSpPr>
      <dsp:spPr>
        <a:xfrm>
          <a:off x="63296" y="4041009"/>
          <a:ext cx="538611" cy="538611"/>
        </a:xfrm>
        <a:prstGeom prst="ellipse">
          <a:avLst/>
        </a:prstGeom>
        <a:solidFill>
          <a:schemeClr val="lt1">
            <a:hueOff val="0"/>
            <a:satOff val="0"/>
            <a:lumOff val="0"/>
            <a:alphaOff val="0"/>
          </a:schemeClr>
        </a:solidFill>
        <a:ln w="15875"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DDA1B-DEB3-4B39-B21B-89E4EFCB0A8A}">
      <dsp:nvSpPr>
        <dsp:cNvPr id="0" name=""/>
        <dsp:cNvSpPr/>
      </dsp:nvSpPr>
      <dsp:spPr>
        <a:xfrm>
          <a:off x="3214" y="1479669"/>
          <a:ext cx="3916560" cy="1566624"/>
        </a:xfrm>
        <a:prstGeom prst="chevr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pt-BR" sz="3300" kern="1200" dirty="0"/>
            <a:t>Fase Preparatória</a:t>
          </a:r>
        </a:p>
      </dsp:txBody>
      <dsp:txXfrm>
        <a:off x="786526" y="1479669"/>
        <a:ext cx="2349936" cy="1566624"/>
      </dsp:txXfrm>
    </dsp:sp>
    <dsp:sp modelId="{E8678A5A-F596-4A31-9B8F-8C3B67E88B26}">
      <dsp:nvSpPr>
        <dsp:cNvPr id="0" name=""/>
        <dsp:cNvSpPr/>
      </dsp:nvSpPr>
      <dsp:spPr>
        <a:xfrm>
          <a:off x="3528119" y="1479669"/>
          <a:ext cx="3916560" cy="1566624"/>
        </a:xfrm>
        <a:prstGeom prst="chevron">
          <a:avLst/>
        </a:prstGeom>
        <a:solidFill>
          <a:schemeClr val="accent2">
            <a:hueOff val="2340759"/>
            <a:satOff val="-2919"/>
            <a:lumOff val="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pt-BR" sz="3300" kern="1200" dirty="0"/>
            <a:t>Seleção do fornecedor </a:t>
          </a:r>
        </a:p>
      </dsp:txBody>
      <dsp:txXfrm>
        <a:off x="4311431" y="1479669"/>
        <a:ext cx="2349936" cy="1566624"/>
      </dsp:txXfrm>
    </dsp:sp>
    <dsp:sp modelId="{636C19E6-689A-4382-9F1E-F07003CFC6D7}">
      <dsp:nvSpPr>
        <dsp:cNvPr id="0" name=""/>
        <dsp:cNvSpPr/>
      </dsp:nvSpPr>
      <dsp:spPr>
        <a:xfrm>
          <a:off x="7053024" y="1479669"/>
          <a:ext cx="3916560" cy="1566624"/>
        </a:xfrm>
        <a:prstGeom prst="chevron">
          <a:avLst/>
        </a:prstGeom>
        <a:solidFill>
          <a:schemeClr val="accent2">
            <a:hueOff val="4681519"/>
            <a:satOff val="-5839"/>
            <a:lumOff val="13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pt-BR" sz="3300" kern="1200" dirty="0"/>
            <a:t>Execução contratual</a:t>
          </a:r>
        </a:p>
      </dsp:txBody>
      <dsp:txXfrm>
        <a:off x="7836336" y="1479669"/>
        <a:ext cx="2349936" cy="15666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47B6A-ADBD-40B1-BC8C-48C642462B84}">
      <dsp:nvSpPr>
        <dsp:cNvPr id="0" name=""/>
        <dsp:cNvSpPr/>
      </dsp:nvSpPr>
      <dsp:spPr>
        <a:xfrm>
          <a:off x="0" y="0"/>
          <a:ext cx="10890099" cy="3544168"/>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E4B2F2-2C6B-41CD-9A44-E3C5091D9145}">
      <dsp:nvSpPr>
        <dsp:cNvPr id="0" name=""/>
        <dsp:cNvSpPr/>
      </dsp:nvSpPr>
      <dsp:spPr>
        <a:xfrm>
          <a:off x="41107" y="1063349"/>
          <a:ext cx="1070524" cy="1417667"/>
        </a:xfrm>
        <a:prstGeom prst="roundRect">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1" kern="1200" dirty="0">
              <a:latin typeface="Verdana" panose="020B0604030504040204" pitchFamily="34" charset="0"/>
              <a:ea typeface="Verdana" panose="020B0604030504040204" pitchFamily="34" charset="0"/>
              <a:cs typeface="Verdana" panose="020B0604030504040204" pitchFamily="34" charset="0"/>
            </a:rPr>
            <a:t>ETP</a:t>
          </a:r>
        </a:p>
      </dsp:txBody>
      <dsp:txXfrm>
        <a:off x="93366" y="1115608"/>
        <a:ext cx="966006" cy="1313149"/>
      </dsp:txXfrm>
    </dsp:sp>
    <dsp:sp modelId="{2DCF4F99-C287-43F0-9489-B1988E7228D9}">
      <dsp:nvSpPr>
        <dsp:cNvPr id="0" name=""/>
        <dsp:cNvSpPr/>
      </dsp:nvSpPr>
      <dsp:spPr>
        <a:xfrm>
          <a:off x="1236293" y="1080120"/>
          <a:ext cx="1067823" cy="1417667"/>
        </a:xfrm>
        <a:prstGeom prst="roundRect">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1" kern="1200">
              <a:latin typeface="Verdana" panose="020B0604030504040204" pitchFamily="34" charset="0"/>
              <a:ea typeface="Verdana" panose="020B0604030504040204" pitchFamily="34" charset="0"/>
              <a:cs typeface="Verdana" panose="020B0604030504040204" pitchFamily="34" charset="0"/>
            </a:rPr>
            <a:t>TR</a:t>
          </a:r>
          <a:endParaRPr lang="pt-BR" sz="1100" b="1" kern="1200" dirty="0">
            <a:latin typeface="Verdana" panose="020B0604030504040204" pitchFamily="34" charset="0"/>
            <a:ea typeface="Verdana" panose="020B0604030504040204" pitchFamily="34" charset="0"/>
            <a:cs typeface="Verdana" panose="020B0604030504040204" pitchFamily="34" charset="0"/>
          </a:endParaRPr>
        </a:p>
      </dsp:txBody>
      <dsp:txXfrm>
        <a:off x="1288420" y="1132247"/>
        <a:ext cx="963569" cy="1313413"/>
      </dsp:txXfrm>
    </dsp:sp>
    <dsp:sp modelId="{A9017A8E-8B24-4258-AAB4-5043378D1A48}">
      <dsp:nvSpPr>
        <dsp:cNvPr id="0" name=""/>
        <dsp:cNvSpPr/>
      </dsp:nvSpPr>
      <dsp:spPr>
        <a:xfrm>
          <a:off x="2437843" y="1081311"/>
          <a:ext cx="1569887" cy="1417667"/>
        </a:xfrm>
        <a:prstGeom prst="roundRect">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1" kern="1200">
              <a:latin typeface="Verdana" panose="020B0604030504040204" pitchFamily="34" charset="0"/>
              <a:ea typeface="Verdana" panose="020B0604030504040204" pitchFamily="34" charset="0"/>
              <a:cs typeface="Verdana" panose="020B0604030504040204" pitchFamily="34" charset="0"/>
            </a:rPr>
            <a:t>Orçamento Estimativo</a:t>
          </a:r>
          <a:endParaRPr lang="pt-BR" sz="1100" b="1" kern="1200" dirty="0">
            <a:latin typeface="Verdana" panose="020B0604030504040204" pitchFamily="34" charset="0"/>
            <a:ea typeface="Verdana" panose="020B0604030504040204" pitchFamily="34" charset="0"/>
            <a:cs typeface="Verdana" panose="020B0604030504040204" pitchFamily="34" charset="0"/>
          </a:endParaRPr>
        </a:p>
      </dsp:txBody>
      <dsp:txXfrm>
        <a:off x="2507048" y="1150516"/>
        <a:ext cx="1431477" cy="1279257"/>
      </dsp:txXfrm>
    </dsp:sp>
    <dsp:sp modelId="{69CBC0F9-8BD1-42F3-800A-4C44645B893D}">
      <dsp:nvSpPr>
        <dsp:cNvPr id="0" name=""/>
        <dsp:cNvSpPr/>
      </dsp:nvSpPr>
      <dsp:spPr>
        <a:xfrm>
          <a:off x="4143327" y="1080120"/>
          <a:ext cx="1717729" cy="1417667"/>
        </a:xfrm>
        <a:prstGeom prst="roundRect">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pt-BR" sz="1050" b="1" kern="1200">
              <a:latin typeface="Verdana" panose="020B0604030504040204" pitchFamily="34" charset="0"/>
              <a:ea typeface="Verdana" panose="020B0604030504040204" pitchFamily="34" charset="0"/>
              <a:cs typeface="Verdana" panose="020B0604030504040204" pitchFamily="34" charset="0"/>
            </a:rPr>
            <a:t>Motivação sobre o momento da divulgação do orçamento da Licitação</a:t>
          </a:r>
          <a:endParaRPr lang="pt-BR" sz="1050" b="1" kern="1200" dirty="0">
            <a:latin typeface="Verdana" panose="020B0604030504040204" pitchFamily="34" charset="0"/>
            <a:ea typeface="Verdana" panose="020B0604030504040204" pitchFamily="34" charset="0"/>
            <a:cs typeface="Verdana" panose="020B0604030504040204" pitchFamily="34" charset="0"/>
          </a:endParaRPr>
        </a:p>
      </dsp:txBody>
      <dsp:txXfrm>
        <a:off x="4212532" y="1149325"/>
        <a:ext cx="1579319" cy="1279257"/>
      </dsp:txXfrm>
    </dsp:sp>
    <dsp:sp modelId="{59AD1351-F0DD-4052-83B7-C93F8E0EA14A}">
      <dsp:nvSpPr>
        <dsp:cNvPr id="0" name=""/>
        <dsp:cNvSpPr/>
      </dsp:nvSpPr>
      <dsp:spPr>
        <a:xfrm>
          <a:off x="5999371" y="1080120"/>
          <a:ext cx="1475854" cy="1417667"/>
        </a:xfrm>
        <a:prstGeom prst="roundRect">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1" kern="1200">
              <a:latin typeface="Verdana" panose="020B0604030504040204" pitchFamily="34" charset="0"/>
              <a:ea typeface="Verdana" panose="020B0604030504040204" pitchFamily="34" charset="0"/>
              <a:cs typeface="Verdana" panose="020B0604030504040204" pitchFamily="34" charset="0"/>
            </a:rPr>
            <a:t>Elaboração Minuta  do Edital</a:t>
          </a:r>
          <a:endParaRPr lang="pt-BR" sz="1100" b="1" kern="1200" dirty="0">
            <a:latin typeface="Verdana" panose="020B0604030504040204" pitchFamily="34" charset="0"/>
            <a:ea typeface="Verdana" panose="020B0604030504040204" pitchFamily="34" charset="0"/>
            <a:cs typeface="Verdana" panose="020B0604030504040204" pitchFamily="34" charset="0"/>
          </a:endParaRPr>
        </a:p>
      </dsp:txBody>
      <dsp:txXfrm>
        <a:off x="6068576" y="1149325"/>
        <a:ext cx="1337444" cy="1279257"/>
      </dsp:txXfrm>
    </dsp:sp>
    <dsp:sp modelId="{22CFA674-ADDE-4B92-8482-A447C4B2B900}">
      <dsp:nvSpPr>
        <dsp:cNvPr id="0" name=""/>
        <dsp:cNvSpPr/>
      </dsp:nvSpPr>
      <dsp:spPr>
        <a:xfrm>
          <a:off x="7674963" y="1080120"/>
          <a:ext cx="1533207" cy="1417667"/>
        </a:xfrm>
        <a:prstGeom prst="roundRect">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1" kern="1200">
              <a:latin typeface="Verdana" panose="020B0604030504040204" pitchFamily="34" charset="0"/>
              <a:ea typeface="Verdana" panose="020B0604030504040204" pitchFamily="34" charset="0"/>
              <a:cs typeface="Verdana" panose="020B0604030504040204" pitchFamily="34" charset="0"/>
            </a:rPr>
            <a:t>Autorização</a:t>
          </a:r>
          <a:endParaRPr lang="pt-BR" sz="1100" b="1" kern="1200" dirty="0">
            <a:latin typeface="Verdana" panose="020B0604030504040204" pitchFamily="34" charset="0"/>
            <a:ea typeface="Verdana" panose="020B0604030504040204" pitchFamily="34" charset="0"/>
            <a:cs typeface="Verdana" panose="020B0604030504040204" pitchFamily="34" charset="0"/>
          </a:endParaRPr>
        </a:p>
      </dsp:txBody>
      <dsp:txXfrm>
        <a:off x="7744168" y="1149325"/>
        <a:ext cx="1394797" cy="1279257"/>
      </dsp:txXfrm>
    </dsp:sp>
    <dsp:sp modelId="{FF5561BD-C2B1-4FE7-B428-2A1B83509EB0}">
      <dsp:nvSpPr>
        <dsp:cNvPr id="0" name=""/>
        <dsp:cNvSpPr/>
      </dsp:nvSpPr>
      <dsp:spPr>
        <a:xfrm>
          <a:off x="9341777" y="1080120"/>
          <a:ext cx="1299995" cy="1417667"/>
        </a:xfrm>
        <a:prstGeom prst="roundRect">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1" kern="1200">
              <a:latin typeface="Verdana" panose="020B0604030504040204" pitchFamily="34" charset="0"/>
              <a:ea typeface="Verdana" panose="020B0604030504040204" pitchFamily="34" charset="0"/>
              <a:cs typeface="Verdana" panose="020B0604030504040204" pitchFamily="34" charset="0"/>
            </a:rPr>
            <a:t>Análise UECI e PGE</a:t>
          </a:r>
          <a:endParaRPr lang="pt-BR" sz="1100" b="1" kern="1200" dirty="0">
            <a:latin typeface="Verdana" panose="020B0604030504040204" pitchFamily="34" charset="0"/>
            <a:ea typeface="Verdana" panose="020B0604030504040204" pitchFamily="34" charset="0"/>
            <a:cs typeface="Verdana" panose="020B0604030504040204" pitchFamily="34" charset="0"/>
          </a:endParaRPr>
        </a:p>
      </dsp:txBody>
      <dsp:txXfrm>
        <a:off x="9405238" y="1143581"/>
        <a:ext cx="1173073" cy="12907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087FC-5605-4C16-BE96-C115C3A06DAF}">
      <dsp:nvSpPr>
        <dsp:cNvPr id="0" name=""/>
        <dsp:cNvSpPr/>
      </dsp:nvSpPr>
      <dsp:spPr>
        <a:xfrm>
          <a:off x="-5807475" y="-888837"/>
          <a:ext cx="6913938" cy="6913938"/>
        </a:xfrm>
        <a:prstGeom prst="blockArc">
          <a:avLst>
            <a:gd name="adj1" fmla="val 18900000"/>
            <a:gd name="adj2" fmla="val 2700000"/>
            <a:gd name="adj3" fmla="val 312"/>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6685D2-7B78-4D5F-9C70-B7710BBB2002}">
      <dsp:nvSpPr>
        <dsp:cNvPr id="0" name=""/>
        <dsp:cNvSpPr/>
      </dsp:nvSpPr>
      <dsp:spPr>
        <a:xfrm>
          <a:off x="483621" y="320913"/>
          <a:ext cx="10417056" cy="642238"/>
        </a:xfrm>
        <a:prstGeom prst="rect">
          <a:avLst/>
        </a:prstGeom>
        <a:solidFill>
          <a:schemeClr val="bg1"/>
        </a:solidFill>
        <a:ln w="15875"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9777" tIns="40640" rIns="40640" bIns="40640" numCol="1" spcCol="1270" anchor="ctr" anchorCtr="0">
          <a:noAutofit/>
        </a:bodyPr>
        <a:lstStyle/>
        <a:p>
          <a:pPr marL="0" lvl="0" indent="0" algn="l" defTabSz="711200">
            <a:lnSpc>
              <a:spcPct val="90000"/>
            </a:lnSpc>
            <a:spcBef>
              <a:spcPct val="0"/>
            </a:spcBef>
            <a:spcAft>
              <a:spcPct val="35000"/>
            </a:spcAft>
            <a:buNone/>
          </a:pPr>
          <a:r>
            <a:rPr lang="pt-BR" sz="1600" b="0" i="0" kern="1200" dirty="0">
              <a:solidFill>
                <a:schemeClr val="tx1"/>
              </a:solidFill>
            </a:rPr>
            <a:t>para contratação que envolva valores inferiores a R$ 119.812,02 (cento e dezenove mil oitocentos e doze reais e dois centavos), no caso de obras e serviços de engenharia ou de serviços de manutenção de veículos automotores;  Art. 75, I Lei 14.133/21</a:t>
          </a:r>
          <a:endParaRPr lang="pt-BR" sz="1600" kern="1200" dirty="0">
            <a:solidFill>
              <a:schemeClr val="tx1"/>
            </a:solidFill>
          </a:endParaRPr>
        </a:p>
      </dsp:txBody>
      <dsp:txXfrm>
        <a:off x="483621" y="320913"/>
        <a:ext cx="10417056" cy="642238"/>
      </dsp:txXfrm>
    </dsp:sp>
    <dsp:sp modelId="{5EC36451-0C63-4306-8584-EA2E0FF72550}">
      <dsp:nvSpPr>
        <dsp:cNvPr id="0" name=""/>
        <dsp:cNvSpPr/>
      </dsp:nvSpPr>
      <dsp:spPr>
        <a:xfrm>
          <a:off x="82222" y="240633"/>
          <a:ext cx="802798" cy="802798"/>
        </a:xfrm>
        <a:prstGeom prst="ellipse">
          <a:avLst/>
        </a:prstGeom>
        <a:solidFill>
          <a:schemeClr val="lt1">
            <a:hueOff val="0"/>
            <a:satOff val="0"/>
            <a:lumOff val="0"/>
            <a:alphaOff val="0"/>
          </a:schemeClr>
        </a:solidFill>
        <a:ln w="15875" cap="flat" cmpd="sng" algn="ctr">
          <a:solidFill>
            <a:srgbClr val="FFC611"/>
          </a:solidFill>
          <a:prstDash val="solid"/>
        </a:ln>
        <a:effectLst/>
      </dsp:spPr>
      <dsp:style>
        <a:lnRef idx="2">
          <a:scrgbClr r="0" g="0" b="0"/>
        </a:lnRef>
        <a:fillRef idx="1">
          <a:scrgbClr r="0" g="0" b="0"/>
        </a:fillRef>
        <a:effectRef idx="0">
          <a:scrgbClr r="0" g="0" b="0"/>
        </a:effectRef>
        <a:fontRef idx="minor"/>
      </dsp:style>
    </dsp:sp>
    <dsp:sp modelId="{3F37F0F4-DFAD-4FE0-9E55-71E5444C1E40}">
      <dsp:nvSpPr>
        <dsp:cNvPr id="0" name=""/>
        <dsp:cNvSpPr/>
      </dsp:nvSpPr>
      <dsp:spPr>
        <a:xfrm>
          <a:off x="943831" y="1283963"/>
          <a:ext cx="9956846" cy="642238"/>
        </a:xfrm>
        <a:prstGeom prst="rect">
          <a:avLst/>
        </a:prstGeom>
        <a:solidFill>
          <a:schemeClr val="bg1"/>
        </a:solidFill>
        <a:ln w="15875"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9777" tIns="40640" rIns="40640" bIns="40640" numCol="1" spcCol="1270" anchor="ctr" anchorCtr="0">
          <a:noAutofit/>
        </a:bodyPr>
        <a:lstStyle/>
        <a:p>
          <a:pPr marL="0" lvl="0" indent="0" algn="l" defTabSz="711200">
            <a:lnSpc>
              <a:spcPct val="90000"/>
            </a:lnSpc>
            <a:spcBef>
              <a:spcPct val="0"/>
            </a:spcBef>
            <a:spcAft>
              <a:spcPct val="35000"/>
            </a:spcAft>
            <a:buNone/>
          </a:pPr>
          <a:r>
            <a:rPr lang="pt-BR" sz="1600" b="0" i="0" kern="1200" dirty="0">
              <a:solidFill>
                <a:schemeClr val="tx1"/>
              </a:solidFill>
            </a:rPr>
            <a:t>para contratação que envolva valores inferiores a R$ 59.906,02 (</a:t>
          </a:r>
          <a:r>
            <a:rPr lang="pt-BR" sz="1600" b="0" i="0" kern="1200" dirty="0" err="1">
              <a:solidFill>
                <a:schemeClr val="tx1"/>
              </a:solidFill>
            </a:rPr>
            <a:t>cinquenta</a:t>
          </a:r>
          <a:r>
            <a:rPr lang="pt-BR" sz="1600" b="0" i="0" kern="1200" dirty="0">
              <a:solidFill>
                <a:schemeClr val="tx1"/>
              </a:solidFill>
            </a:rPr>
            <a:t> e nove mil novecentos e seis reais e dois centavos), no caso de outros serviços e compras; (Art. 75,II Lei 14.133/21)</a:t>
          </a:r>
          <a:endParaRPr lang="pt-BR" sz="1600" kern="1200" dirty="0">
            <a:solidFill>
              <a:schemeClr val="tx1"/>
            </a:solidFill>
          </a:endParaRPr>
        </a:p>
      </dsp:txBody>
      <dsp:txXfrm>
        <a:off x="943831" y="1283963"/>
        <a:ext cx="9956846" cy="642238"/>
      </dsp:txXfrm>
    </dsp:sp>
    <dsp:sp modelId="{B84FC2A7-7C14-4064-BF41-0FA8F369A103}">
      <dsp:nvSpPr>
        <dsp:cNvPr id="0" name=""/>
        <dsp:cNvSpPr/>
      </dsp:nvSpPr>
      <dsp:spPr>
        <a:xfrm>
          <a:off x="542432" y="1203683"/>
          <a:ext cx="802798" cy="802798"/>
        </a:xfrm>
        <a:prstGeom prst="ellipse">
          <a:avLst/>
        </a:prstGeom>
        <a:solidFill>
          <a:schemeClr val="lt1">
            <a:hueOff val="0"/>
            <a:satOff val="0"/>
            <a:lumOff val="0"/>
            <a:alphaOff val="0"/>
          </a:schemeClr>
        </a:solidFill>
        <a:ln w="15875" cap="flat" cmpd="sng" algn="ctr">
          <a:solidFill>
            <a:srgbClr val="FFCC2A"/>
          </a:solidFill>
          <a:prstDash val="solid"/>
        </a:ln>
        <a:effectLst/>
      </dsp:spPr>
      <dsp:style>
        <a:lnRef idx="2">
          <a:scrgbClr r="0" g="0" b="0"/>
        </a:lnRef>
        <a:fillRef idx="1">
          <a:scrgbClr r="0" g="0" b="0"/>
        </a:fillRef>
        <a:effectRef idx="0">
          <a:scrgbClr r="0" g="0" b="0"/>
        </a:effectRef>
        <a:fontRef idx="minor"/>
      </dsp:style>
    </dsp:sp>
    <dsp:sp modelId="{6B47F231-ACC9-47CF-BED4-00E48840CF93}">
      <dsp:nvSpPr>
        <dsp:cNvPr id="0" name=""/>
        <dsp:cNvSpPr/>
      </dsp:nvSpPr>
      <dsp:spPr>
        <a:xfrm>
          <a:off x="1085078" y="2039470"/>
          <a:ext cx="9815599" cy="1057323"/>
        </a:xfrm>
        <a:prstGeom prst="rect">
          <a:avLst/>
        </a:prstGeom>
        <a:solidFill>
          <a:schemeClr val="bg1"/>
        </a:solidFill>
        <a:ln w="15875"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9777" tIns="40640" rIns="40640" bIns="40640" numCol="1" spcCol="1270" anchor="ctr" anchorCtr="0">
          <a:noAutofit/>
        </a:bodyPr>
        <a:lstStyle/>
        <a:p>
          <a:pPr marL="0" lvl="0" indent="0" algn="l" defTabSz="711200">
            <a:lnSpc>
              <a:spcPct val="90000"/>
            </a:lnSpc>
            <a:spcBef>
              <a:spcPct val="0"/>
            </a:spcBef>
            <a:spcAft>
              <a:spcPct val="35000"/>
            </a:spcAft>
            <a:buNone/>
          </a:pPr>
          <a:r>
            <a:rPr lang="pt-BR" sz="1600" b="0" i="0" kern="1200" dirty="0">
              <a:solidFill>
                <a:schemeClr val="tx1"/>
              </a:solidFill>
            </a:rPr>
            <a:t>para contratação que mantenha todas as condições definidas em edital de licitação realizada há menos de 1 (um) ano, quando se verificar que naquela licitação: a) não surgiram licitantes interessados ou não foram apresentadas propostas válidas; b) as propostas apresentadas consignaram preços manifestamente superiores aos praticados no mercado ou incompatíveis com os fixados pelos órgãos oficiais competentes; Art. 75,III Lei 14.133/2021</a:t>
          </a:r>
          <a:endParaRPr lang="pt-BR" sz="1600" kern="1200" dirty="0">
            <a:solidFill>
              <a:schemeClr val="tx1"/>
            </a:solidFill>
          </a:endParaRPr>
        </a:p>
      </dsp:txBody>
      <dsp:txXfrm>
        <a:off x="1085078" y="2039470"/>
        <a:ext cx="9815599" cy="1057323"/>
      </dsp:txXfrm>
    </dsp:sp>
    <dsp:sp modelId="{FFAC566F-2A1E-472D-86BE-1F00A1F5AD83}">
      <dsp:nvSpPr>
        <dsp:cNvPr id="0" name=""/>
        <dsp:cNvSpPr/>
      </dsp:nvSpPr>
      <dsp:spPr>
        <a:xfrm>
          <a:off x="683679" y="2166732"/>
          <a:ext cx="802798" cy="802798"/>
        </a:xfrm>
        <a:prstGeom prst="ellipse">
          <a:avLst/>
        </a:prstGeom>
        <a:solidFill>
          <a:schemeClr val="lt1">
            <a:hueOff val="0"/>
            <a:satOff val="0"/>
            <a:lumOff val="0"/>
            <a:alphaOff val="0"/>
          </a:schemeClr>
        </a:solidFill>
        <a:ln w="15875" cap="flat" cmpd="sng" algn="ctr">
          <a:solidFill>
            <a:srgbClr val="FFCC2A"/>
          </a:solidFill>
          <a:prstDash val="solid"/>
        </a:ln>
        <a:effectLst/>
      </dsp:spPr>
      <dsp:style>
        <a:lnRef idx="2">
          <a:scrgbClr r="0" g="0" b="0"/>
        </a:lnRef>
        <a:fillRef idx="1">
          <a:scrgbClr r="0" g="0" b="0"/>
        </a:fillRef>
        <a:effectRef idx="0">
          <a:scrgbClr r="0" g="0" b="0"/>
        </a:effectRef>
        <a:fontRef idx="minor"/>
      </dsp:style>
    </dsp:sp>
    <dsp:sp modelId="{1C203830-6748-43C0-A80B-4E218C1CB1D2}">
      <dsp:nvSpPr>
        <dsp:cNvPr id="0" name=""/>
        <dsp:cNvSpPr/>
      </dsp:nvSpPr>
      <dsp:spPr>
        <a:xfrm>
          <a:off x="960658" y="3299705"/>
          <a:ext cx="9956846" cy="642238"/>
        </a:xfrm>
        <a:prstGeom prst="rect">
          <a:avLst/>
        </a:prstGeom>
        <a:solidFill>
          <a:schemeClr val="bg1"/>
        </a:solidFill>
        <a:ln w="15875"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9777" tIns="40640" rIns="40640" bIns="40640" numCol="1" spcCol="1270" anchor="ctr" anchorCtr="0">
          <a:noAutofit/>
        </a:bodyPr>
        <a:lstStyle/>
        <a:p>
          <a:pPr marL="0" lvl="0" indent="0" algn="l" defTabSz="711200">
            <a:lnSpc>
              <a:spcPct val="90000"/>
            </a:lnSpc>
            <a:spcBef>
              <a:spcPct val="0"/>
            </a:spcBef>
            <a:spcAft>
              <a:spcPct val="35000"/>
            </a:spcAft>
            <a:buNone/>
          </a:pPr>
          <a:r>
            <a:rPr lang="pt-BR" sz="1600" b="0" i="0" kern="1200" dirty="0">
              <a:solidFill>
                <a:schemeClr val="tx1"/>
              </a:solidFill>
            </a:rPr>
            <a:t>hortifrutigranjeiros, pães e outros gêneros perecíveis, no período necessário para a realização dos processos licitatórios correspondentes, hipótese em que a contratação será realizada diretamente com base no preço do dia; Art. 75, IV. “e” Lei 14.133/21</a:t>
          </a:r>
          <a:endParaRPr lang="pt-BR" sz="1600" kern="1200" dirty="0">
            <a:solidFill>
              <a:schemeClr val="tx1"/>
            </a:solidFill>
          </a:endParaRPr>
        </a:p>
      </dsp:txBody>
      <dsp:txXfrm>
        <a:off x="960658" y="3299705"/>
        <a:ext cx="9956846" cy="642238"/>
      </dsp:txXfrm>
    </dsp:sp>
    <dsp:sp modelId="{8E63FE9C-2485-4D4B-8CEF-8F00830AB5B6}">
      <dsp:nvSpPr>
        <dsp:cNvPr id="0" name=""/>
        <dsp:cNvSpPr/>
      </dsp:nvSpPr>
      <dsp:spPr>
        <a:xfrm>
          <a:off x="550580" y="3227571"/>
          <a:ext cx="802798" cy="802798"/>
        </a:xfrm>
        <a:prstGeom prst="ellipse">
          <a:avLst/>
        </a:prstGeom>
        <a:solidFill>
          <a:schemeClr val="lt1">
            <a:hueOff val="0"/>
            <a:satOff val="0"/>
            <a:lumOff val="0"/>
            <a:alphaOff val="0"/>
          </a:schemeClr>
        </a:solidFill>
        <a:ln w="15875" cap="flat" cmpd="sng" algn="ctr">
          <a:solidFill>
            <a:srgbClr val="FFC611"/>
          </a:solidFill>
          <a:prstDash val="solid"/>
        </a:ln>
        <a:effectLst/>
      </dsp:spPr>
      <dsp:style>
        <a:lnRef idx="2">
          <a:scrgbClr r="0" g="0" b="0"/>
        </a:lnRef>
        <a:fillRef idx="1">
          <a:scrgbClr r="0" g="0" b="0"/>
        </a:fillRef>
        <a:effectRef idx="0">
          <a:scrgbClr r="0" g="0" b="0"/>
        </a:effectRef>
        <a:fontRef idx="minor"/>
      </dsp:style>
    </dsp:sp>
    <dsp:sp modelId="{C5F08DAE-6849-4636-9A64-B9F647CC1356}">
      <dsp:nvSpPr>
        <dsp:cNvPr id="0" name=""/>
        <dsp:cNvSpPr/>
      </dsp:nvSpPr>
      <dsp:spPr>
        <a:xfrm>
          <a:off x="483621" y="4173111"/>
          <a:ext cx="10417056" cy="642238"/>
        </a:xfrm>
        <a:prstGeom prst="rect">
          <a:avLst/>
        </a:prstGeom>
        <a:solidFill>
          <a:schemeClr val="bg1"/>
        </a:solidFill>
        <a:ln w="15875"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9777" tIns="40640" rIns="40640" bIns="40640" numCol="1" spcCol="1270" anchor="ctr" anchorCtr="0">
          <a:noAutofit/>
        </a:bodyPr>
        <a:lstStyle/>
        <a:p>
          <a:pPr marL="0" lvl="0" indent="0" algn="l" defTabSz="711200">
            <a:lnSpc>
              <a:spcPct val="90000"/>
            </a:lnSpc>
            <a:spcBef>
              <a:spcPct val="0"/>
            </a:spcBef>
            <a:spcAft>
              <a:spcPct val="35000"/>
            </a:spcAft>
            <a:buNone/>
          </a:pPr>
          <a:r>
            <a:rPr lang="pt-BR" sz="1600" b="0" i="0" kern="1200" dirty="0">
              <a:solidFill>
                <a:schemeClr val="tx1"/>
              </a:solidFill>
            </a:rPr>
            <a:t>aquisição de medicamentos destinados exclusivamente ao tratamento de doenças raras definidas pelo Ministério da Saúde; Art. 75, IV, “m” Lei 14.133/21</a:t>
          </a:r>
          <a:endParaRPr lang="pt-BR" sz="1600" kern="1200" dirty="0">
            <a:solidFill>
              <a:schemeClr val="tx1"/>
            </a:solidFill>
          </a:endParaRPr>
        </a:p>
      </dsp:txBody>
      <dsp:txXfrm>
        <a:off x="483621" y="4173111"/>
        <a:ext cx="10417056" cy="642238"/>
      </dsp:txXfrm>
    </dsp:sp>
    <dsp:sp modelId="{8CC2942B-56CF-46F3-8643-D9766427B267}">
      <dsp:nvSpPr>
        <dsp:cNvPr id="0" name=""/>
        <dsp:cNvSpPr/>
      </dsp:nvSpPr>
      <dsp:spPr>
        <a:xfrm>
          <a:off x="82222" y="4092831"/>
          <a:ext cx="802798" cy="802798"/>
        </a:xfrm>
        <a:prstGeom prst="ellipse">
          <a:avLst/>
        </a:prstGeom>
        <a:solidFill>
          <a:schemeClr val="lt1">
            <a:hueOff val="0"/>
            <a:satOff val="0"/>
            <a:lumOff val="0"/>
            <a:alphaOff val="0"/>
          </a:schemeClr>
        </a:solidFill>
        <a:ln w="15875"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087FC-5605-4C16-BE96-C115C3A06DAF}">
      <dsp:nvSpPr>
        <dsp:cNvPr id="0" name=""/>
        <dsp:cNvSpPr/>
      </dsp:nvSpPr>
      <dsp:spPr>
        <a:xfrm>
          <a:off x="-6010317" y="-914818"/>
          <a:ext cx="7116955" cy="7116955"/>
        </a:xfrm>
        <a:prstGeom prst="blockArc">
          <a:avLst>
            <a:gd name="adj1" fmla="val 18900000"/>
            <a:gd name="adj2" fmla="val 2700000"/>
            <a:gd name="adj3" fmla="val 304"/>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6685D2-7B78-4D5F-9C70-B7710BBB2002}">
      <dsp:nvSpPr>
        <dsp:cNvPr id="0" name=""/>
        <dsp:cNvSpPr/>
      </dsp:nvSpPr>
      <dsp:spPr>
        <a:xfrm>
          <a:off x="486147" y="314208"/>
          <a:ext cx="10366345" cy="813401"/>
        </a:xfrm>
        <a:prstGeom prst="rect">
          <a:avLst/>
        </a:prstGeom>
        <a:solidFill>
          <a:schemeClr val="bg1"/>
        </a:solidFill>
        <a:ln w="15875"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637" tIns="40640" rIns="40640" bIns="40640" numCol="1" spcCol="1270" anchor="ctr" anchorCtr="0">
          <a:noAutofit/>
        </a:bodyPr>
        <a:lstStyle/>
        <a:p>
          <a:pPr marL="0" lvl="0" indent="0" algn="l" defTabSz="711200">
            <a:lnSpc>
              <a:spcPct val="90000"/>
            </a:lnSpc>
            <a:spcBef>
              <a:spcPct val="0"/>
            </a:spcBef>
            <a:spcAft>
              <a:spcPct val="35000"/>
            </a:spcAft>
            <a:buNone/>
          </a:pPr>
          <a:r>
            <a:rPr lang="pt-BR" sz="1600" b="0" i="0" kern="1200" dirty="0">
              <a:solidFill>
                <a:schemeClr val="tx1"/>
              </a:solidFill>
            </a:rPr>
            <a:t>nos casos de guerra, estado de defesa, estado de sítio, intervenção federal ou de grave perturbação da ordem; Art. 75, VII Lei 14.133/21</a:t>
          </a:r>
          <a:endParaRPr lang="pt-BR" sz="1600" kern="1200" dirty="0"/>
        </a:p>
      </dsp:txBody>
      <dsp:txXfrm>
        <a:off x="486147" y="314208"/>
        <a:ext cx="10366345" cy="813401"/>
      </dsp:txXfrm>
    </dsp:sp>
    <dsp:sp modelId="{5EC36451-0C63-4306-8584-EA2E0FF72550}">
      <dsp:nvSpPr>
        <dsp:cNvPr id="0" name=""/>
        <dsp:cNvSpPr/>
      </dsp:nvSpPr>
      <dsp:spPr>
        <a:xfrm>
          <a:off x="88376" y="288037"/>
          <a:ext cx="1016751" cy="1016751"/>
        </a:xfrm>
        <a:prstGeom prst="ellipse">
          <a:avLst/>
        </a:prstGeom>
        <a:solidFill>
          <a:schemeClr val="lt1">
            <a:hueOff val="0"/>
            <a:satOff val="0"/>
            <a:lumOff val="0"/>
            <a:alphaOff val="0"/>
          </a:schemeClr>
        </a:solidFill>
        <a:ln w="15875" cap="flat" cmpd="sng" algn="ctr">
          <a:solidFill>
            <a:srgbClr val="FFC611"/>
          </a:solidFill>
          <a:prstDash val="solid"/>
        </a:ln>
        <a:effectLst/>
      </dsp:spPr>
      <dsp:style>
        <a:lnRef idx="2">
          <a:scrgbClr r="0" g="0" b="0"/>
        </a:lnRef>
        <a:fillRef idx="1">
          <a:scrgbClr r="0" g="0" b="0"/>
        </a:fillRef>
        <a:effectRef idx="0">
          <a:scrgbClr r="0" g="0" b="0"/>
        </a:effectRef>
        <a:fontRef idx="minor"/>
      </dsp:style>
    </dsp:sp>
    <dsp:sp modelId="{CB4017C3-1FC0-4A7F-BF86-478C3CF20B10}">
      <dsp:nvSpPr>
        <dsp:cNvPr id="0" name=""/>
        <dsp:cNvSpPr/>
      </dsp:nvSpPr>
      <dsp:spPr>
        <a:xfrm>
          <a:off x="1030323" y="1197915"/>
          <a:ext cx="9836026" cy="1671173"/>
        </a:xfrm>
        <a:prstGeom prst="rect">
          <a:avLst/>
        </a:prstGeom>
        <a:solidFill>
          <a:schemeClr val="bg1"/>
        </a:solidFill>
        <a:ln w="15875"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637" tIns="40640" rIns="40640" bIns="40640" numCol="1" spcCol="1270" anchor="ctr" anchorCtr="0">
          <a:noAutofit/>
        </a:bodyPr>
        <a:lstStyle/>
        <a:p>
          <a:pPr marL="0" lvl="0" indent="0" algn="l" defTabSz="711200">
            <a:lnSpc>
              <a:spcPct val="90000"/>
            </a:lnSpc>
            <a:spcBef>
              <a:spcPct val="0"/>
            </a:spcBef>
            <a:spcAft>
              <a:spcPct val="35000"/>
            </a:spcAft>
            <a:buNone/>
          </a:pPr>
          <a:r>
            <a:rPr lang="pt-BR" sz="1600" b="0" i="0" kern="1200" dirty="0">
              <a:solidFill>
                <a:schemeClr val="tx1"/>
              </a:solidFill>
            </a:rPr>
            <a:t>nos </a:t>
          </a:r>
          <a:r>
            <a:rPr lang="pt-BR" sz="1600" b="1" i="0" kern="1200" dirty="0">
              <a:solidFill>
                <a:schemeClr val="tx1"/>
              </a:solidFill>
            </a:rPr>
            <a:t>casos de emergência ou de calamidade pública</a:t>
          </a:r>
          <a:r>
            <a:rPr lang="pt-BR" sz="1600" b="0" i="0" kern="1200" dirty="0">
              <a:solidFill>
                <a:schemeClr val="tx1"/>
              </a:solidFill>
            </a:rPr>
            <a:t>, quando caracterizada urgência de atendimento de situação que possa ocasionar prejuízo ou comprometer a continuidade dos serviços públicos ou a segurança de pessoas, obras, serviços, equipamentos e outros bens, públicos ou particulares, e somente para aquisição dos bens necessários ao atendimento da situação emergencial ou calamitosa e para as parcelas de obras e serviços que possam ser concluídas no prazo máximo de 1 (um) ano, contado da data de ocorrência da emergência ou da calamidade, vedadas a prorrogação dos respectivos contratos e a recontratação de empresa já contratada com base no disposto neste inciso; Art. 75.VIII Lei 14.133/21.</a:t>
          </a:r>
          <a:endParaRPr lang="pt-BR" sz="1600" kern="1200" dirty="0">
            <a:solidFill>
              <a:schemeClr val="tx1"/>
            </a:solidFill>
          </a:endParaRPr>
        </a:p>
      </dsp:txBody>
      <dsp:txXfrm>
        <a:off x="1030323" y="1197915"/>
        <a:ext cx="9836026" cy="1671173"/>
      </dsp:txXfrm>
    </dsp:sp>
    <dsp:sp modelId="{7E670A00-B167-43B1-8E81-7D93891F04B8}">
      <dsp:nvSpPr>
        <dsp:cNvPr id="0" name=""/>
        <dsp:cNvSpPr/>
      </dsp:nvSpPr>
      <dsp:spPr>
        <a:xfrm>
          <a:off x="521947" y="1525126"/>
          <a:ext cx="1016751" cy="1016751"/>
        </a:xfrm>
        <a:prstGeom prst="ellipse">
          <a:avLst/>
        </a:prstGeom>
        <a:solidFill>
          <a:schemeClr val="lt1">
            <a:hueOff val="0"/>
            <a:satOff val="0"/>
            <a:lumOff val="0"/>
            <a:alphaOff val="0"/>
          </a:schemeClr>
        </a:solidFill>
        <a:ln w="15875" cap="flat" cmpd="sng" algn="ctr">
          <a:solidFill>
            <a:srgbClr val="FFC611"/>
          </a:solidFill>
          <a:prstDash val="solid"/>
        </a:ln>
        <a:effectLst/>
      </dsp:spPr>
      <dsp:style>
        <a:lnRef idx="2">
          <a:scrgbClr r="0" g="0" b="0"/>
        </a:lnRef>
        <a:fillRef idx="1">
          <a:scrgbClr r="0" g="0" b="0"/>
        </a:fillRef>
        <a:effectRef idx="0">
          <a:scrgbClr r="0" g="0" b="0"/>
        </a:effectRef>
        <a:fontRef idx="minor"/>
      </dsp:style>
    </dsp:sp>
    <dsp:sp modelId="{62407E2E-E833-4007-9AA9-FE5FE30057B9}">
      <dsp:nvSpPr>
        <dsp:cNvPr id="0" name=""/>
        <dsp:cNvSpPr/>
      </dsp:nvSpPr>
      <dsp:spPr>
        <a:xfrm>
          <a:off x="920602" y="3023281"/>
          <a:ext cx="9963796" cy="813401"/>
        </a:xfrm>
        <a:prstGeom prst="rect">
          <a:avLst/>
        </a:prstGeom>
        <a:solidFill>
          <a:schemeClr val="bg1"/>
        </a:solidFill>
        <a:ln w="15875"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637" tIns="40640" rIns="40640" bIns="40640" numCol="1" spcCol="1270" anchor="ctr" anchorCtr="0">
          <a:noAutofit/>
        </a:bodyPr>
        <a:lstStyle/>
        <a:p>
          <a:pPr marL="0" lvl="0" indent="0" algn="l" defTabSz="711200">
            <a:lnSpc>
              <a:spcPct val="90000"/>
            </a:lnSpc>
            <a:spcBef>
              <a:spcPct val="0"/>
            </a:spcBef>
            <a:spcAft>
              <a:spcPct val="35000"/>
            </a:spcAft>
            <a:buNone/>
          </a:pPr>
          <a:r>
            <a:rPr lang="pt-BR" sz="1600" b="0" i="0" kern="1200" dirty="0">
              <a:solidFill>
                <a:schemeClr val="tx1"/>
              </a:solidFill>
            </a:rPr>
            <a:t>nas adesões a contratações centralizadas, em que o ETP tenha sido elaborado pela unidade centralizadora e o interessado manifeste anuência com seus termos; Art. 25, III Decreto 5352-R/2023.</a:t>
          </a:r>
          <a:endParaRPr lang="pt-BR" sz="1600" kern="1200" dirty="0">
            <a:solidFill>
              <a:schemeClr val="tx1"/>
            </a:solidFill>
          </a:endParaRPr>
        </a:p>
      </dsp:txBody>
      <dsp:txXfrm>
        <a:off x="920602" y="3023281"/>
        <a:ext cx="9963796" cy="813401"/>
      </dsp:txXfrm>
    </dsp:sp>
    <dsp:sp modelId="{2701885A-81B3-4BD0-AF8B-F6E8D8ABB005}">
      <dsp:nvSpPr>
        <dsp:cNvPr id="0" name=""/>
        <dsp:cNvSpPr/>
      </dsp:nvSpPr>
      <dsp:spPr>
        <a:xfrm>
          <a:off x="480006" y="2913224"/>
          <a:ext cx="1016751" cy="1016751"/>
        </a:xfrm>
        <a:prstGeom prst="ellipse">
          <a:avLst/>
        </a:prstGeom>
        <a:solidFill>
          <a:schemeClr val="lt1">
            <a:hueOff val="0"/>
            <a:satOff val="0"/>
            <a:lumOff val="0"/>
            <a:alphaOff val="0"/>
          </a:schemeClr>
        </a:solidFill>
        <a:ln w="15875" cap="flat" cmpd="sng" algn="ctr">
          <a:solidFill>
            <a:srgbClr val="FFC611"/>
          </a:solidFill>
          <a:prstDash val="solid"/>
        </a:ln>
        <a:effectLst/>
      </dsp:spPr>
      <dsp:style>
        <a:lnRef idx="2">
          <a:scrgbClr r="0" g="0" b="0"/>
        </a:lnRef>
        <a:fillRef idx="1">
          <a:scrgbClr r="0" g="0" b="0"/>
        </a:fillRef>
        <a:effectRef idx="0">
          <a:scrgbClr r="0" g="0" b="0"/>
        </a:effectRef>
        <a:fontRef idx="minor"/>
      </dsp:style>
    </dsp:sp>
    <dsp:sp modelId="{3F7838E6-747B-410E-A14F-860FF0C5DE38}">
      <dsp:nvSpPr>
        <dsp:cNvPr id="0" name=""/>
        <dsp:cNvSpPr/>
      </dsp:nvSpPr>
      <dsp:spPr>
        <a:xfrm>
          <a:off x="563981" y="4067427"/>
          <a:ext cx="10302368" cy="813401"/>
        </a:xfrm>
        <a:prstGeom prst="rect">
          <a:avLst/>
        </a:prstGeom>
        <a:solidFill>
          <a:schemeClr val="bg1"/>
        </a:solidFill>
        <a:ln w="15875"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637" tIns="40640" rIns="40640" bIns="40640" numCol="1" spcCol="1270" anchor="ctr" anchorCtr="0">
          <a:noAutofit/>
        </a:bodyPr>
        <a:lstStyle/>
        <a:p>
          <a:pPr marL="0" lvl="0" indent="0" algn="l" defTabSz="711200">
            <a:lnSpc>
              <a:spcPct val="90000"/>
            </a:lnSpc>
            <a:spcBef>
              <a:spcPct val="0"/>
            </a:spcBef>
            <a:spcAft>
              <a:spcPct val="35000"/>
            </a:spcAft>
            <a:buNone/>
          </a:pPr>
          <a:r>
            <a:rPr lang="pt-BR" sz="1600" b="0" i="0" kern="1200" dirty="0">
              <a:solidFill>
                <a:schemeClr val="tx1"/>
              </a:solidFill>
            </a:rPr>
            <a:t>as contratações padronizadas, nos termos do § 1º do art. 19 da Lei Federal 14.133, de 2021, em que a solução identificada já foi estudada, sendo desnecessária nova análise. Art. 25, III Decreto 5253-R/2023.</a:t>
          </a:r>
          <a:endParaRPr lang="pt-BR" sz="1600" kern="1200" dirty="0">
            <a:solidFill>
              <a:schemeClr val="tx1"/>
            </a:solidFill>
          </a:endParaRPr>
        </a:p>
      </dsp:txBody>
      <dsp:txXfrm>
        <a:off x="563981" y="4067427"/>
        <a:ext cx="10302368" cy="813401"/>
      </dsp:txXfrm>
    </dsp:sp>
    <dsp:sp modelId="{11C1AF32-5902-4255-A466-2AD92661EEC7}">
      <dsp:nvSpPr>
        <dsp:cNvPr id="0" name=""/>
        <dsp:cNvSpPr/>
      </dsp:nvSpPr>
      <dsp:spPr>
        <a:xfrm>
          <a:off x="55606" y="3965752"/>
          <a:ext cx="1016751" cy="1016751"/>
        </a:xfrm>
        <a:prstGeom prst="ellipse">
          <a:avLst/>
        </a:prstGeom>
        <a:solidFill>
          <a:schemeClr val="lt1">
            <a:hueOff val="0"/>
            <a:satOff val="0"/>
            <a:lumOff val="0"/>
            <a:alphaOff val="0"/>
          </a:schemeClr>
        </a:solidFill>
        <a:ln w="15875" cap="flat" cmpd="sng" algn="ctr">
          <a:solidFill>
            <a:srgbClr val="FFC611"/>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53AD9-44DE-44E0-8758-EF9E1579176F}">
      <dsp:nvSpPr>
        <dsp:cNvPr id="0" name=""/>
        <dsp:cNvSpPr/>
      </dsp:nvSpPr>
      <dsp:spPr>
        <a:xfrm>
          <a:off x="0" y="633398"/>
          <a:ext cx="11398354" cy="744637"/>
        </a:xfrm>
        <a:prstGeom prst="rect">
          <a:avLst/>
        </a:prstGeom>
        <a:solidFill>
          <a:schemeClr val="bg1"/>
        </a:solidFill>
        <a:ln w="57150">
          <a:solidFill>
            <a:schemeClr val="bg1">
              <a:lumMod val="50000"/>
            </a:schemeClr>
          </a:solid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t-BR" sz="2400" kern="1200" dirty="0">
              <a:solidFill>
                <a:schemeClr val="accent6">
                  <a:lumMod val="75000"/>
                </a:schemeClr>
              </a:solidFill>
            </a:rPr>
            <a:t>Decreto Estadual 5.352-R de 2023 -  CONCEITOS</a:t>
          </a:r>
        </a:p>
      </dsp:txBody>
      <dsp:txXfrm>
        <a:off x="0" y="633398"/>
        <a:ext cx="11398354" cy="744637"/>
      </dsp:txXfrm>
    </dsp:sp>
    <dsp:sp modelId="{FC0C0617-D044-4F61-8C67-A231F4423396}">
      <dsp:nvSpPr>
        <dsp:cNvPr id="0" name=""/>
        <dsp:cNvSpPr/>
      </dsp:nvSpPr>
      <dsp:spPr>
        <a:xfrm>
          <a:off x="2103" y="1430408"/>
          <a:ext cx="2732710" cy="3074281"/>
        </a:xfrm>
        <a:prstGeom prst="rect">
          <a:avLst/>
        </a:prstGeom>
        <a:solidFill>
          <a:schemeClr val="bg1">
            <a:lumMod val="8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solidFill>
                <a:schemeClr val="tx1"/>
              </a:solidFill>
            </a:rPr>
            <a:t>I - </a:t>
          </a:r>
          <a:r>
            <a:rPr lang="pt-BR" sz="1600" b="1" kern="1200" dirty="0">
              <a:solidFill>
                <a:schemeClr val="tx1"/>
              </a:solidFill>
            </a:rPr>
            <a:t>riscos</a:t>
          </a:r>
          <a:r>
            <a:rPr lang="pt-BR" sz="1600" kern="1200" dirty="0">
              <a:solidFill>
                <a:schemeClr val="tx1"/>
              </a:solidFill>
            </a:rPr>
            <a:t>: </a:t>
          </a:r>
        </a:p>
        <a:p>
          <a:pPr marL="0" lvl="0" indent="0" algn="ctr" defTabSz="711200">
            <a:lnSpc>
              <a:spcPct val="90000"/>
            </a:lnSpc>
            <a:spcBef>
              <a:spcPct val="0"/>
            </a:spcBef>
            <a:spcAft>
              <a:spcPct val="35000"/>
            </a:spcAft>
            <a:buNone/>
          </a:pPr>
          <a:r>
            <a:rPr lang="pt-BR" sz="1600" kern="1200" dirty="0">
              <a:solidFill>
                <a:schemeClr val="tx1"/>
              </a:solidFill>
            </a:rPr>
            <a:t>possibilidade da ocorrência de eventos supervenientes à assinatura do contrato que possam causar impacto em seu equilíbrio econômico-financeiro;</a:t>
          </a:r>
        </a:p>
        <a:p>
          <a:pPr marL="0" lvl="0" indent="0" algn="ctr" defTabSz="711200">
            <a:lnSpc>
              <a:spcPct val="90000"/>
            </a:lnSpc>
            <a:spcBef>
              <a:spcPct val="0"/>
            </a:spcBef>
            <a:spcAft>
              <a:spcPct val="35000"/>
            </a:spcAft>
            <a:buNone/>
          </a:pPr>
          <a:endParaRPr lang="pt-BR" sz="1600" kern="1200" dirty="0">
            <a:solidFill>
              <a:schemeClr val="tx1"/>
            </a:solidFill>
          </a:endParaRPr>
        </a:p>
        <a:p>
          <a:pPr marL="0" lvl="0" indent="0" algn="ctr" defTabSz="711200">
            <a:lnSpc>
              <a:spcPct val="90000"/>
            </a:lnSpc>
            <a:spcBef>
              <a:spcPct val="0"/>
            </a:spcBef>
            <a:spcAft>
              <a:spcPct val="35000"/>
            </a:spcAft>
            <a:buNone/>
          </a:pPr>
          <a:endParaRPr lang="pt-BR" sz="1600" kern="1200" dirty="0">
            <a:solidFill>
              <a:schemeClr val="tx1"/>
            </a:solidFill>
          </a:endParaRPr>
        </a:p>
        <a:p>
          <a:pPr marL="0" lvl="0" indent="0" algn="ctr" defTabSz="711200">
            <a:lnSpc>
              <a:spcPct val="90000"/>
            </a:lnSpc>
            <a:spcBef>
              <a:spcPct val="0"/>
            </a:spcBef>
            <a:spcAft>
              <a:spcPct val="35000"/>
            </a:spcAft>
            <a:buNone/>
          </a:pPr>
          <a:endParaRPr lang="pt-BR" sz="1600" kern="1200" dirty="0">
            <a:solidFill>
              <a:schemeClr val="tx1"/>
            </a:solidFill>
          </a:endParaRPr>
        </a:p>
        <a:p>
          <a:pPr marL="0" lvl="0" indent="0" algn="ctr" defTabSz="711200">
            <a:lnSpc>
              <a:spcPct val="90000"/>
            </a:lnSpc>
            <a:spcBef>
              <a:spcPct val="0"/>
            </a:spcBef>
            <a:spcAft>
              <a:spcPct val="35000"/>
            </a:spcAft>
            <a:buNone/>
          </a:pPr>
          <a:endParaRPr lang="pt-BR" sz="1600" kern="1200" dirty="0">
            <a:solidFill>
              <a:schemeClr val="tx1"/>
            </a:solidFill>
          </a:endParaRPr>
        </a:p>
      </dsp:txBody>
      <dsp:txXfrm>
        <a:off x="2103" y="1430408"/>
        <a:ext cx="2732710" cy="3074281"/>
      </dsp:txXfrm>
    </dsp:sp>
    <dsp:sp modelId="{6E09E74F-A6A0-46E5-9815-8F8792A78EEE}">
      <dsp:nvSpPr>
        <dsp:cNvPr id="0" name=""/>
        <dsp:cNvSpPr/>
      </dsp:nvSpPr>
      <dsp:spPr>
        <a:xfrm>
          <a:off x="2734814" y="1422021"/>
          <a:ext cx="3196014" cy="3091055"/>
        </a:xfrm>
        <a:prstGeom prst="rect">
          <a:avLst/>
        </a:prstGeom>
        <a:solidFill>
          <a:schemeClr val="bg1">
            <a:lumMod val="8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solidFill>
                <a:schemeClr val="tx1"/>
              </a:solidFill>
            </a:rPr>
            <a:t>II - </a:t>
          </a:r>
          <a:r>
            <a:rPr lang="pt-BR" sz="1600" b="1" kern="1200" dirty="0">
              <a:solidFill>
                <a:schemeClr val="tx1"/>
              </a:solidFill>
            </a:rPr>
            <a:t>mapeamento dos riscos</a:t>
          </a:r>
          <a:r>
            <a:rPr lang="pt-BR" sz="1600" kern="1200" dirty="0">
              <a:solidFill>
                <a:schemeClr val="tx1"/>
              </a:solidFill>
            </a:rPr>
            <a:t>: resultado de estudos técnicos elaborados pela Administração Pública Estadual direta, autárquica e fundacional que identifiquem, com grau de precisão possível, os riscos relevantes aos quais se sujeita o contrato, bem como a parte que reúne melhores condições de geri-los, levando-se em consideração os princípios da razoabilidade, eficiência e economicidade;</a:t>
          </a:r>
        </a:p>
        <a:p>
          <a:pPr marL="0" lvl="0" indent="0" algn="ctr" defTabSz="711200">
            <a:lnSpc>
              <a:spcPct val="90000"/>
            </a:lnSpc>
            <a:spcBef>
              <a:spcPct val="0"/>
            </a:spcBef>
            <a:spcAft>
              <a:spcPct val="35000"/>
            </a:spcAft>
            <a:buNone/>
          </a:pPr>
          <a:endParaRPr lang="pt-BR" sz="1600" kern="1200" dirty="0">
            <a:solidFill>
              <a:schemeClr val="tx1"/>
            </a:solidFill>
          </a:endParaRPr>
        </a:p>
      </dsp:txBody>
      <dsp:txXfrm>
        <a:off x="2734814" y="1422021"/>
        <a:ext cx="3196014" cy="3091055"/>
      </dsp:txXfrm>
    </dsp:sp>
    <dsp:sp modelId="{9923A39F-EA81-466B-8803-7BD80BF315BC}">
      <dsp:nvSpPr>
        <dsp:cNvPr id="0" name=""/>
        <dsp:cNvSpPr/>
      </dsp:nvSpPr>
      <dsp:spPr>
        <a:xfrm>
          <a:off x="5930828" y="1422021"/>
          <a:ext cx="2732710" cy="3091055"/>
        </a:xfrm>
        <a:prstGeom prst="rect">
          <a:avLst/>
        </a:prstGeom>
        <a:solidFill>
          <a:schemeClr val="bg1">
            <a:lumMod val="8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solidFill>
                <a:schemeClr val="tx1"/>
              </a:solidFill>
            </a:rPr>
            <a:t>III - </a:t>
          </a:r>
          <a:r>
            <a:rPr lang="pt-BR" sz="1600" b="1" kern="1200" dirty="0">
              <a:solidFill>
                <a:schemeClr val="tx1"/>
              </a:solidFill>
            </a:rPr>
            <a:t>alocação de riscos</a:t>
          </a:r>
          <a:r>
            <a:rPr lang="pt-BR" sz="1600" kern="1200" dirty="0">
              <a:solidFill>
                <a:schemeClr val="tx1"/>
              </a:solidFill>
            </a:rPr>
            <a:t>: repartição dos riscos entre contratante e contratado, mediante indicação daqueles a serem assumidos pelo setor público ou pelo setor privado ou daqueles a serem compartilhados, devidamente quantificados para fins de projeção dos reflexos de seus custos no valor estimado da contratação; e </a:t>
          </a:r>
        </a:p>
        <a:p>
          <a:pPr marL="0" lvl="0" indent="0" algn="ctr" defTabSz="711200">
            <a:lnSpc>
              <a:spcPct val="90000"/>
            </a:lnSpc>
            <a:spcBef>
              <a:spcPct val="0"/>
            </a:spcBef>
            <a:spcAft>
              <a:spcPct val="35000"/>
            </a:spcAft>
            <a:buNone/>
          </a:pPr>
          <a:endParaRPr lang="pt-BR" sz="1600" kern="1200" dirty="0">
            <a:solidFill>
              <a:schemeClr val="tx1"/>
            </a:solidFill>
          </a:endParaRPr>
        </a:p>
      </dsp:txBody>
      <dsp:txXfrm>
        <a:off x="5930828" y="1422021"/>
        <a:ext cx="2732710" cy="3091055"/>
      </dsp:txXfrm>
    </dsp:sp>
    <dsp:sp modelId="{33560C19-5E7B-4D24-9AF6-F1738521C55D}">
      <dsp:nvSpPr>
        <dsp:cNvPr id="0" name=""/>
        <dsp:cNvSpPr/>
      </dsp:nvSpPr>
      <dsp:spPr>
        <a:xfrm>
          <a:off x="8663539" y="1413634"/>
          <a:ext cx="2732710" cy="3107830"/>
        </a:xfrm>
        <a:prstGeom prst="rect">
          <a:avLst/>
        </a:prstGeom>
        <a:solidFill>
          <a:schemeClr val="bg1">
            <a:lumMod val="8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solidFill>
                <a:schemeClr val="tx1"/>
              </a:solidFill>
            </a:rPr>
            <a:t>IV - </a:t>
          </a:r>
          <a:r>
            <a:rPr lang="pt-BR" sz="1600" b="1" kern="1200" dirty="0">
              <a:solidFill>
                <a:schemeClr val="tx1"/>
              </a:solidFill>
            </a:rPr>
            <a:t>mitigação dos riscos</a:t>
          </a:r>
          <a:r>
            <a:rPr lang="pt-BR" sz="1600" kern="1200" dirty="0">
              <a:solidFill>
                <a:schemeClr val="tx1"/>
              </a:solidFill>
            </a:rPr>
            <a:t>: conjunto de medidas voltadas para prevenir a ocorrência do risco ou para remediar suas consequências.</a:t>
          </a:r>
          <a:endParaRPr lang="pt-BR" sz="1500" kern="1200" dirty="0">
            <a:solidFill>
              <a:schemeClr val="tx1"/>
            </a:solidFill>
          </a:endParaRPr>
        </a:p>
        <a:p>
          <a:pPr marL="0" lvl="0" indent="0" algn="ctr" defTabSz="711200">
            <a:lnSpc>
              <a:spcPct val="90000"/>
            </a:lnSpc>
            <a:spcBef>
              <a:spcPct val="0"/>
            </a:spcBef>
            <a:spcAft>
              <a:spcPct val="35000"/>
            </a:spcAft>
            <a:buNone/>
          </a:pPr>
          <a:endParaRPr lang="pt-BR" sz="1500" kern="1200" dirty="0">
            <a:solidFill>
              <a:schemeClr val="tx1"/>
            </a:solidFill>
          </a:endParaRPr>
        </a:p>
        <a:p>
          <a:pPr marL="0" lvl="0" indent="0" algn="ctr" defTabSz="711200">
            <a:lnSpc>
              <a:spcPct val="90000"/>
            </a:lnSpc>
            <a:spcBef>
              <a:spcPct val="0"/>
            </a:spcBef>
            <a:spcAft>
              <a:spcPct val="35000"/>
            </a:spcAft>
            <a:buNone/>
          </a:pPr>
          <a:endParaRPr lang="pt-BR" sz="1500" kern="1200" dirty="0">
            <a:solidFill>
              <a:schemeClr val="tx1"/>
            </a:solidFill>
          </a:endParaRPr>
        </a:p>
        <a:p>
          <a:pPr marL="0" lvl="0" indent="0" algn="ctr" defTabSz="711200">
            <a:lnSpc>
              <a:spcPct val="90000"/>
            </a:lnSpc>
            <a:spcBef>
              <a:spcPct val="0"/>
            </a:spcBef>
            <a:spcAft>
              <a:spcPct val="35000"/>
            </a:spcAft>
            <a:buNone/>
          </a:pPr>
          <a:endParaRPr lang="pt-BR" sz="1500" kern="1200" dirty="0">
            <a:solidFill>
              <a:schemeClr val="tx1"/>
            </a:solidFill>
          </a:endParaRPr>
        </a:p>
        <a:p>
          <a:pPr marL="0" lvl="0" indent="0" algn="ctr" defTabSz="711200">
            <a:lnSpc>
              <a:spcPct val="90000"/>
            </a:lnSpc>
            <a:spcBef>
              <a:spcPct val="0"/>
            </a:spcBef>
            <a:spcAft>
              <a:spcPct val="35000"/>
            </a:spcAft>
            <a:buNone/>
          </a:pPr>
          <a:endParaRPr lang="pt-BR" sz="1500" kern="1200" dirty="0">
            <a:solidFill>
              <a:schemeClr val="tx1"/>
            </a:solidFill>
          </a:endParaRPr>
        </a:p>
        <a:p>
          <a:pPr marL="0" lvl="0" indent="0" algn="ctr" defTabSz="711200">
            <a:lnSpc>
              <a:spcPct val="90000"/>
            </a:lnSpc>
            <a:spcBef>
              <a:spcPct val="0"/>
            </a:spcBef>
            <a:spcAft>
              <a:spcPct val="35000"/>
            </a:spcAft>
            <a:buNone/>
          </a:pPr>
          <a:endParaRPr lang="pt-BR" sz="1500" kern="1200" dirty="0">
            <a:solidFill>
              <a:schemeClr val="tx1"/>
            </a:solidFill>
          </a:endParaRPr>
        </a:p>
        <a:p>
          <a:pPr marL="0" lvl="0" indent="0" algn="ctr" defTabSz="711200">
            <a:lnSpc>
              <a:spcPct val="90000"/>
            </a:lnSpc>
            <a:spcBef>
              <a:spcPct val="0"/>
            </a:spcBef>
            <a:spcAft>
              <a:spcPct val="35000"/>
            </a:spcAft>
            <a:buNone/>
          </a:pPr>
          <a:endParaRPr lang="pt-BR" sz="1500" kern="1200" dirty="0">
            <a:solidFill>
              <a:schemeClr val="tx1"/>
            </a:solidFill>
          </a:endParaRPr>
        </a:p>
      </dsp:txBody>
      <dsp:txXfrm>
        <a:off x="8663539" y="1413634"/>
        <a:ext cx="2732710" cy="3107830"/>
      </dsp:txXfrm>
    </dsp:sp>
    <dsp:sp modelId="{F3FE8141-A192-4484-BB69-F9BDEA1299F9}">
      <dsp:nvSpPr>
        <dsp:cNvPr id="0" name=""/>
        <dsp:cNvSpPr/>
      </dsp:nvSpPr>
      <dsp:spPr>
        <a:xfrm>
          <a:off x="0" y="4584411"/>
          <a:ext cx="11398354" cy="292976"/>
        </a:xfrm>
        <a:prstGeom prst="rect">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AC6D3-5828-495F-866C-412A70AD45EB}">
      <dsp:nvSpPr>
        <dsp:cNvPr id="0" name=""/>
        <dsp:cNvSpPr/>
      </dsp:nvSpPr>
      <dsp:spPr>
        <a:xfrm>
          <a:off x="1012830" y="0"/>
          <a:ext cx="7025472" cy="4390920"/>
        </a:xfrm>
        <a:prstGeom prst="swooshArrow">
          <a:avLst>
            <a:gd name="adj1" fmla="val 25000"/>
            <a:gd name="adj2" fmla="val 2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F603A7-D738-4624-84F1-C7D1AD5DAD26}">
      <dsp:nvSpPr>
        <dsp:cNvPr id="0" name=""/>
        <dsp:cNvSpPr/>
      </dsp:nvSpPr>
      <dsp:spPr>
        <a:xfrm>
          <a:off x="1905065" y="3030612"/>
          <a:ext cx="182662" cy="182662"/>
        </a:xfrm>
        <a:prstGeom prst="ellipse">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E86D9B-1323-4A2D-9657-B268F049AE42}">
      <dsp:nvSpPr>
        <dsp:cNvPr id="0" name=""/>
        <dsp:cNvSpPr/>
      </dsp:nvSpPr>
      <dsp:spPr>
        <a:xfrm>
          <a:off x="1996397" y="3121944"/>
          <a:ext cx="1636934" cy="1268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89" tIns="0" rIns="0" bIns="0" numCol="1" spcCol="1270" anchor="t" anchorCtr="0">
          <a:noAutofit/>
        </a:bodyPr>
        <a:lstStyle/>
        <a:p>
          <a:pPr marL="0" lvl="0" indent="0" algn="l" defTabSz="844550">
            <a:lnSpc>
              <a:spcPct val="90000"/>
            </a:lnSpc>
            <a:spcBef>
              <a:spcPct val="0"/>
            </a:spcBef>
            <a:spcAft>
              <a:spcPct val="35000"/>
            </a:spcAft>
            <a:buNone/>
          </a:pPr>
          <a:r>
            <a:rPr lang="pt-BR" sz="1900" kern="1200" dirty="0"/>
            <a:t>Identificação dos riscos</a:t>
          </a:r>
        </a:p>
      </dsp:txBody>
      <dsp:txXfrm>
        <a:off x="1996397" y="3121944"/>
        <a:ext cx="1636934" cy="1268975"/>
      </dsp:txXfrm>
    </dsp:sp>
    <dsp:sp modelId="{ACD09A6E-03EA-417A-BEBD-FDBF1466E246}">
      <dsp:nvSpPr>
        <dsp:cNvPr id="0" name=""/>
        <dsp:cNvSpPr/>
      </dsp:nvSpPr>
      <dsp:spPr>
        <a:xfrm>
          <a:off x="3517411" y="1837160"/>
          <a:ext cx="330197" cy="330197"/>
        </a:xfrm>
        <a:prstGeom prst="ellipse">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2FA5CC-4050-4E95-AE0B-441FACCB1A9A}">
      <dsp:nvSpPr>
        <dsp:cNvPr id="0" name=""/>
        <dsp:cNvSpPr/>
      </dsp:nvSpPr>
      <dsp:spPr>
        <a:xfrm>
          <a:off x="3682510" y="2002259"/>
          <a:ext cx="1686113" cy="2388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965" tIns="0" rIns="0" bIns="0" numCol="1" spcCol="1270" anchor="t" anchorCtr="0">
          <a:noAutofit/>
        </a:bodyPr>
        <a:lstStyle/>
        <a:p>
          <a:pPr marL="0" lvl="0" indent="0" algn="l" defTabSz="844550">
            <a:lnSpc>
              <a:spcPct val="90000"/>
            </a:lnSpc>
            <a:spcBef>
              <a:spcPct val="0"/>
            </a:spcBef>
            <a:spcAft>
              <a:spcPct val="35000"/>
            </a:spcAft>
            <a:buNone/>
          </a:pPr>
          <a:r>
            <a:rPr lang="pt-BR" sz="1900" kern="1200" dirty="0"/>
            <a:t>Análise e avaliação dos riscos</a:t>
          </a:r>
        </a:p>
      </dsp:txBody>
      <dsp:txXfrm>
        <a:off x="3682510" y="2002259"/>
        <a:ext cx="1686113" cy="2388660"/>
      </dsp:txXfrm>
    </dsp:sp>
    <dsp:sp modelId="{06153502-8D92-4123-BC54-FEAB4E5EA1AB}">
      <dsp:nvSpPr>
        <dsp:cNvPr id="0" name=""/>
        <dsp:cNvSpPr/>
      </dsp:nvSpPr>
      <dsp:spPr>
        <a:xfrm>
          <a:off x="5456442" y="1110902"/>
          <a:ext cx="456655" cy="456655"/>
        </a:xfrm>
        <a:prstGeom prst="ellipse">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0EE772-3F1E-4FE0-ABE8-3EF151D2A918}">
      <dsp:nvSpPr>
        <dsp:cNvPr id="0" name=""/>
        <dsp:cNvSpPr/>
      </dsp:nvSpPr>
      <dsp:spPr>
        <a:xfrm>
          <a:off x="5657783" y="1459146"/>
          <a:ext cx="1740085" cy="2811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72" tIns="0" rIns="0" bIns="0" numCol="1" spcCol="1270" anchor="t" anchorCtr="0">
          <a:noAutofit/>
        </a:bodyPr>
        <a:lstStyle/>
        <a:p>
          <a:pPr marL="0" lvl="0" indent="0" algn="l" defTabSz="844550">
            <a:lnSpc>
              <a:spcPct val="90000"/>
            </a:lnSpc>
            <a:spcBef>
              <a:spcPct val="0"/>
            </a:spcBef>
            <a:spcAft>
              <a:spcPct val="35000"/>
            </a:spcAft>
            <a:buNone/>
          </a:pPr>
          <a:r>
            <a:rPr lang="pt-BR" sz="1900" kern="1200" dirty="0"/>
            <a:t>Elaboração de gráfico</a:t>
          </a:r>
        </a:p>
        <a:p>
          <a:pPr marL="0" lvl="0" indent="0" algn="l" defTabSz="844550">
            <a:lnSpc>
              <a:spcPct val="90000"/>
            </a:lnSpc>
            <a:spcBef>
              <a:spcPct val="0"/>
            </a:spcBef>
            <a:spcAft>
              <a:spcPct val="35000"/>
            </a:spcAft>
            <a:buNone/>
          </a:pPr>
          <a:r>
            <a:rPr lang="pt-BR" sz="1900" kern="1200" dirty="0"/>
            <a:t>(probabilidade e impacto)</a:t>
          </a:r>
        </a:p>
      </dsp:txBody>
      <dsp:txXfrm>
        <a:off x="5657783" y="1459146"/>
        <a:ext cx="1740085" cy="28118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56A2DE-7051-4C74-A561-EE73FD1C3730}" type="datetimeFigureOut">
              <a:rPr lang="pt-BR" smtClean="0"/>
              <a:pPr/>
              <a:t>22/04/2024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20AD0-6DC4-43E0-AED5-C07D95654AA3}" type="slidenum">
              <a:rPr lang="pt-BR" smtClean="0"/>
              <a:pPr/>
              <a:t>‹nº›</a:t>
            </a:fld>
            <a:endParaRPr lang="pt-BR"/>
          </a:p>
        </p:txBody>
      </p:sp>
    </p:spTree>
    <p:extLst>
      <p:ext uri="{BB962C8B-B14F-4D97-AF65-F5344CB8AC3E}">
        <p14:creationId xmlns:p14="http://schemas.microsoft.com/office/powerpoint/2010/main" val="2386241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501850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86680977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4106381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540423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282997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963357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761303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433695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030014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586130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251599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951675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619216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619597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026726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541341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690504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090761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575815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969998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643777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357354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984258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674273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5307796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960711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494719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6631673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6878332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5914076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41803620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9803776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7925244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806056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9993323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837664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91897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2954772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2881983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41071775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1714199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9717164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7157844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2342393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07115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9043316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5840661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9283327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1258737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2764515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7227866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8594420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7253359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8349042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5363661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33233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40746401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4402439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40145763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2166210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8992054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2294782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2779815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2337363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7211509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2105275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969365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7361799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3762753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8927423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6333733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3955739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7407772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9787555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9282413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20387384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7614514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126537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5208470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8779655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42677764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404437721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32889681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41937421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56927575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97842623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13403859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66907924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285546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68125499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50636323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87795557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78221832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31329358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400665813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63361841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28116477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27616541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91186448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1410" tIns="45693" rIns="91410" bIns="45693" anchor="t" anchorCtr="0">
            <a:noAutofit/>
          </a:bodyPr>
          <a:lstStyle/>
          <a:p>
            <a:pPr>
              <a:spcBef>
                <a:spcPts val="0"/>
              </a:spcBef>
              <a:spcAft>
                <a:spcPts val="0"/>
              </a:spcAft>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758372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DFA815-6849-C5CB-2DE1-B6E303DF4A30}"/>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FA6C5C50-C816-CCDB-A009-73C84BEE94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CD75315A-E3CB-3938-2038-546D0046B755}"/>
              </a:ext>
            </a:extLst>
          </p:cNvPr>
          <p:cNvSpPr>
            <a:spLocks noGrp="1"/>
          </p:cNvSpPr>
          <p:nvPr>
            <p:ph type="dt" sz="half" idx="10"/>
          </p:nvPr>
        </p:nvSpPr>
        <p:spPr/>
        <p:txBody>
          <a:bodyPr/>
          <a:lstStyle/>
          <a:p>
            <a:fld id="{2A9214F7-3416-4C33-AA5C-12F5F81CE288}" type="datetimeFigureOut">
              <a:rPr lang="pt-BR" smtClean="0"/>
              <a:pPr/>
              <a:t>22/04/2024</a:t>
            </a:fld>
            <a:endParaRPr lang="pt-BR"/>
          </a:p>
        </p:txBody>
      </p:sp>
      <p:sp>
        <p:nvSpPr>
          <p:cNvPr id="5" name="Espaço Reservado para Rodapé 4">
            <a:extLst>
              <a:ext uri="{FF2B5EF4-FFF2-40B4-BE49-F238E27FC236}">
                <a16:creationId xmlns:a16="http://schemas.microsoft.com/office/drawing/2014/main" id="{5155F778-5C21-88B9-C254-659E3D4E3A6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F468FF1-D823-BCC8-DFC0-64473409A0EA}"/>
              </a:ext>
            </a:extLst>
          </p:cNvPr>
          <p:cNvSpPr>
            <a:spLocks noGrp="1"/>
          </p:cNvSpPr>
          <p:nvPr>
            <p:ph type="sldNum" sz="quarter" idx="12"/>
          </p:nvPr>
        </p:nvSpPr>
        <p:spPr/>
        <p:txBody>
          <a:bodyPr/>
          <a:lstStyle/>
          <a:p>
            <a:fld id="{5800F992-A578-4DB6-A670-2EF156A1E2F9}" type="slidenum">
              <a:rPr lang="pt-BR" smtClean="0"/>
              <a:pPr/>
              <a:t>‹nº›</a:t>
            </a:fld>
            <a:endParaRPr lang="pt-BR"/>
          </a:p>
        </p:txBody>
      </p:sp>
    </p:spTree>
    <p:extLst>
      <p:ext uri="{BB962C8B-B14F-4D97-AF65-F5344CB8AC3E}">
        <p14:creationId xmlns:p14="http://schemas.microsoft.com/office/powerpoint/2010/main" val="4037082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324E20-3DF2-A849-D1CC-B1460A27C477}"/>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A74D1EF5-F10A-DDFB-F77C-0514672D1D5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BB983C4-B42A-66F5-52BC-F9C2C803A43C}"/>
              </a:ext>
            </a:extLst>
          </p:cNvPr>
          <p:cNvSpPr>
            <a:spLocks noGrp="1"/>
          </p:cNvSpPr>
          <p:nvPr>
            <p:ph type="dt" sz="half" idx="10"/>
          </p:nvPr>
        </p:nvSpPr>
        <p:spPr/>
        <p:txBody>
          <a:bodyPr/>
          <a:lstStyle/>
          <a:p>
            <a:fld id="{2A9214F7-3416-4C33-AA5C-12F5F81CE288}" type="datetimeFigureOut">
              <a:rPr lang="pt-BR" smtClean="0"/>
              <a:pPr/>
              <a:t>22/04/2024</a:t>
            </a:fld>
            <a:endParaRPr lang="pt-BR"/>
          </a:p>
        </p:txBody>
      </p:sp>
      <p:sp>
        <p:nvSpPr>
          <p:cNvPr id="5" name="Espaço Reservado para Rodapé 4">
            <a:extLst>
              <a:ext uri="{FF2B5EF4-FFF2-40B4-BE49-F238E27FC236}">
                <a16:creationId xmlns:a16="http://schemas.microsoft.com/office/drawing/2014/main" id="{F7D47B6A-7236-2452-BCFC-47C9E7090CB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F0C51BA-121E-3E67-64A2-57B455607262}"/>
              </a:ext>
            </a:extLst>
          </p:cNvPr>
          <p:cNvSpPr>
            <a:spLocks noGrp="1"/>
          </p:cNvSpPr>
          <p:nvPr>
            <p:ph type="sldNum" sz="quarter" idx="12"/>
          </p:nvPr>
        </p:nvSpPr>
        <p:spPr/>
        <p:txBody>
          <a:bodyPr/>
          <a:lstStyle/>
          <a:p>
            <a:fld id="{5800F992-A578-4DB6-A670-2EF156A1E2F9}" type="slidenum">
              <a:rPr lang="pt-BR" smtClean="0"/>
              <a:pPr/>
              <a:t>‹nº›</a:t>
            </a:fld>
            <a:endParaRPr lang="pt-BR"/>
          </a:p>
        </p:txBody>
      </p:sp>
    </p:spTree>
    <p:extLst>
      <p:ext uri="{BB962C8B-B14F-4D97-AF65-F5344CB8AC3E}">
        <p14:creationId xmlns:p14="http://schemas.microsoft.com/office/powerpoint/2010/main" val="3367680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1F16A0A-8018-7247-02D5-8C663D7D29FE}"/>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8229593B-D978-E050-1D16-AC526292791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809BC39-F738-2F34-4B42-D227FAF68BA3}"/>
              </a:ext>
            </a:extLst>
          </p:cNvPr>
          <p:cNvSpPr>
            <a:spLocks noGrp="1"/>
          </p:cNvSpPr>
          <p:nvPr>
            <p:ph type="dt" sz="half" idx="10"/>
          </p:nvPr>
        </p:nvSpPr>
        <p:spPr/>
        <p:txBody>
          <a:bodyPr/>
          <a:lstStyle/>
          <a:p>
            <a:fld id="{2A9214F7-3416-4C33-AA5C-12F5F81CE288}" type="datetimeFigureOut">
              <a:rPr lang="pt-BR" smtClean="0"/>
              <a:pPr/>
              <a:t>22/04/2024</a:t>
            </a:fld>
            <a:endParaRPr lang="pt-BR"/>
          </a:p>
        </p:txBody>
      </p:sp>
      <p:sp>
        <p:nvSpPr>
          <p:cNvPr id="5" name="Espaço Reservado para Rodapé 4">
            <a:extLst>
              <a:ext uri="{FF2B5EF4-FFF2-40B4-BE49-F238E27FC236}">
                <a16:creationId xmlns:a16="http://schemas.microsoft.com/office/drawing/2014/main" id="{4F91E1EF-AABE-980E-0FEF-E37093EC6CB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FB0714C-533D-B0F4-B6D5-EB454FC67BDA}"/>
              </a:ext>
            </a:extLst>
          </p:cNvPr>
          <p:cNvSpPr>
            <a:spLocks noGrp="1"/>
          </p:cNvSpPr>
          <p:nvPr>
            <p:ph type="sldNum" sz="quarter" idx="12"/>
          </p:nvPr>
        </p:nvSpPr>
        <p:spPr/>
        <p:txBody>
          <a:bodyPr/>
          <a:lstStyle/>
          <a:p>
            <a:fld id="{5800F992-A578-4DB6-A670-2EF156A1E2F9}" type="slidenum">
              <a:rPr lang="pt-BR" smtClean="0"/>
              <a:pPr/>
              <a:t>‹nº›</a:t>
            </a:fld>
            <a:endParaRPr lang="pt-BR"/>
          </a:p>
        </p:txBody>
      </p:sp>
    </p:spTree>
    <p:extLst>
      <p:ext uri="{BB962C8B-B14F-4D97-AF65-F5344CB8AC3E}">
        <p14:creationId xmlns:p14="http://schemas.microsoft.com/office/powerpoint/2010/main" val="1640308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smtClean="0"/>
            </a:lvl1pPr>
          </a:lstStyle>
          <a:p>
            <a:pPr>
              <a:defRPr/>
            </a:pPr>
            <a:fld id="{A43F23B0-A479-486C-8980-C3F881D8CCC2}" type="slidenum">
              <a:rPr lang="pt-BR"/>
              <a:pPr>
                <a:defRPr/>
              </a:pPr>
              <a:t>‹nº›</a:t>
            </a:fld>
            <a:endParaRPr lang="pt-BR"/>
          </a:p>
        </p:txBody>
      </p:sp>
    </p:spTree>
    <p:extLst>
      <p:ext uri="{BB962C8B-B14F-4D97-AF65-F5344CB8AC3E}">
        <p14:creationId xmlns:p14="http://schemas.microsoft.com/office/powerpoint/2010/main" val="2802218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ítulo e conteúdo">
    <p:spTree>
      <p:nvGrpSpPr>
        <p:cNvPr id="1" name=""/>
        <p:cNvGrpSpPr/>
        <p:nvPr/>
      </p:nvGrpSpPr>
      <p:grpSpPr>
        <a:xfrm>
          <a:off x="0" y="0"/>
          <a:ext cx="0" cy="0"/>
          <a:chOff x="0" y="0"/>
          <a:chExt cx="0" cy="0"/>
        </a:xfrm>
      </p:grpSpPr>
      <p:sp>
        <p:nvSpPr>
          <p:cNvPr id="4" name="Espaço Reservado para Data 3"/>
          <p:cNvSpPr>
            <a:spLocks noGrp="1"/>
          </p:cNvSpPr>
          <p:nvPr>
            <p:ph type="dt" sz="half" idx="10"/>
          </p:nvPr>
        </p:nvSpPr>
        <p:spPr>
          <a:xfrm>
            <a:off x="-48683" y="6520260"/>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pt-BR"/>
          </a:p>
        </p:txBody>
      </p:sp>
      <p:sp>
        <p:nvSpPr>
          <p:cNvPr id="6" name="Espaço Reservado para Número de Slide 5"/>
          <p:cNvSpPr>
            <a:spLocks noGrp="1"/>
          </p:cNvSpPr>
          <p:nvPr>
            <p:ph type="sldNum" sz="quarter" idx="12"/>
          </p:nvPr>
        </p:nvSpPr>
        <p:spPr>
          <a:xfrm>
            <a:off x="0" y="6453337"/>
            <a:ext cx="12192000" cy="402332"/>
          </a:xfrm>
        </p:spPr>
        <p:txBody>
          <a:bodyPr/>
          <a:lstStyle>
            <a:lvl1pPr algn="ctr">
              <a:defRPr/>
            </a:lvl1pPr>
          </a:lstStyle>
          <a:p>
            <a:fld id="{11580C95-E7AE-4143-AE2D-E14D98663070}" type="slidenum">
              <a:rPr lang="pt-BR" smtClean="0"/>
              <a:pPr/>
              <a:t>‹nº›</a:t>
            </a:fld>
            <a:endParaRPr lang="pt-BR" dirty="0"/>
          </a:p>
        </p:txBody>
      </p:sp>
    </p:spTree>
    <p:extLst>
      <p:ext uri="{BB962C8B-B14F-4D97-AF65-F5344CB8AC3E}">
        <p14:creationId xmlns:p14="http://schemas.microsoft.com/office/powerpoint/2010/main" val="2374582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a:prstGeom prst="rect">
            <a:avLst/>
          </a:prstGeom>
        </p:spPr>
        <p:txBody>
          <a:bodyPr/>
          <a:lstStyle/>
          <a:p>
            <a:r>
              <a:rPr lang="pt-BR"/>
              <a:t>Clique para editar o estilo do título mestre</a:t>
            </a:r>
          </a:p>
        </p:txBody>
      </p:sp>
      <p:sp>
        <p:nvSpPr>
          <p:cNvPr id="3" name="Espaço Reservado para Conteúdo 2"/>
          <p:cNvSpPr>
            <a:spLocks noGrp="1"/>
          </p:cNvSpPr>
          <p:nvPr>
            <p:ph idx="1"/>
          </p:nvPr>
        </p:nvSpPr>
        <p:spPr>
          <a:xfrm>
            <a:off x="609600" y="1600201"/>
            <a:ext cx="10972800" cy="4525963"/>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endParaRPr lang="pt-BR"/>
          </a:p>
        </p:txBody>
      </p:sp>
      <p:sp>
        <p:nvSpPr>
          <p:cNvPr id="5" name="Espaço Reservado para Rodapé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CC367C8B-690A-4385-A6B9-7F8116BF0B81}" type="slidenum">
              <a:rPr lang="pt-BR"/>
              <a:pPr>
                <a:defRPr/>
              </a:pPr>
              <a:t>‹nº›</a:t>
            </a:fld>
            <a:endParaRPr lang="pt-BR"/>
          </a:p>
        </p:txBody>
      </p:sp>
    </p:spTree>
    <p:extLst>
      <p:ext uri="{BB962C8B-B14F-4D97-AF65-F5344CB8AC3E}">
        <p14:creationId xmlns:p14="http://schemas.microsoft.com/office/powerpoint/2010/main" val="2389496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60462A41-EBB7-421B-9E2B-88B694E54BC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63034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3E8D64-06EB-17EC-1CC7-917903D3FD36}"/>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7BC6F30-5832-04E7-5D02-DA9ED5412964}"/>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98D60BF-50BE-6C11-8D6F-9B48128147B7}"/>
              </a:ext>
            </a:extLst>
          </p:cNvPr>
          <p:cNvSpPr>
            <a:spLocks noGrp="1"/>
          </p:cNvSpPr>
          <p:nvPr>
            <p:ph type="dt" sz="half" idx="10"/>
          </p:nvPr>
        </p:nvSpPr>
        <p:spPr/>
        <p:txBody>
          <a:bodyPr/>
          <a:lstStyle/>
          <a:p>
            <a:fld id="{2A9214F7-3416-4C33-AA5C-12F5F81CE288}" type="datetimeFigureOut">
              <a:rPr lang="pt-BR" smtClean="0"/>
              <a:pPr/>
              <a:t>22/04/2024</a:t>
            </a:fld>
            <a:endParaRPr lang="pt-BR"/>
          </a:p>
        </p:txBody>
      </p:sp>
      <p:sp>
        <p:nvSpPr>
          <p:cNvPr id="5" name="Espaço Reservado para Rodapé 4">
            <a:extLst>
              <a:ext uri="{FF2B5EF4-FFF2-40B4-BE49-F238E27FC236}">
                <a16:creationId xmlns:a16="http://schemas.microsoft.com/office/drawing/2014/main" id="{D8D35EDF-1BA7-1177-8DB9-604E2522210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C332828-4276-4C10-DF1C-2D210663F054}"/>
              </a:ext>
            </a:extLst>
          </p:cNvPr>
          <p:cNvSpPr>
            <a:spLocks noGrp="1"/>
          </p:cNvSpPr>
          <p:nvPr>
            <p:ph type="sldNum" sz="quarter" idx="12"/>
          </p:nvPr>
        </p:nvSpPr>
        <p:spPr/>
        <p:txBody>
          <a:bodyPr/>
          <a:lstStyle/>
          <a:p>
            <a:fld id="{5800F992-A578-4DB6-A670-2EF156A1E2F9}" type="slidenum">
              <a:rPr lang="pt-BR" smtClean="0"/>
              <a:pPr/>
              <a:t>‹nº›</a:t>
            </a:fld>
            <a:endParaRPr lang="pt-BR"/>
          </a:p>
        </p:txBody>
      </p:sp>
    </p:spTree>
    <p:extLst>
      <p:ext uri="{BB962C8B-B14F-4D97-AF65-F5344CB8AC3E}">
        <p14:creationId xmlns:p14="http://schemas.microsoft.com/office/powerpoint/2010/main" val="2808826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B4621B-A01D-5777-A315-5257EE386622}"/>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3AA06D24-8135-916D-B0A7-7C57BEE056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9D6F2629-FC86-4AC0-5CF9-6D3579731093}"/>
              </a:ext>
            </a:extLst>
          </p:cNvPr>
          <p:cNvSpPr>
            <a:spLocks noGrp="1"/>
          </p:cNvSpPr>
          <p:nvPr>
            <p:ph type="dt" sz="half" idx="10"/>
          </p:nvPr>
        </p:nvSpPr>
        <p:spPr/>
        <p:txBody>
          <a:bodyPr/>
          <a:lstStyle/>
          <a:p>
            <a:fld id="{2A9214F7-3416-4C33-AA5C-12F5F81CE288}" type="datetimeFigureOut">
              <a:rPr lang="pt-BR" smtClean="0"/>
              <a:pPr/>
              <a:t>22/04/2024</a:t>
            </a:fld>
            <a:endParaRPr lang="pt-BR"/>
          </a:p>
        </p:txBody>
      </p:sp>
      <p:sp>
        <p:nvSpPr>
          <p:cNvPr id="5" name="Espaço Reservado para Rodapé 4">
            <a:extLst>
              <a:ext uri="{FF2B5EF4-FFF2-40B4-BE49-F238E27FC236}">
                <a16:creationId xmlns:a16="http://schemas.microsoft.com/office/drawing/2014/main" id="{7FDB8268-2AA7-43E2-251C-CD855D2F2E7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1FE5F8E-264A-606F-3176-941DAE2A9C7A}"/>
              </a:ext>
            </a:extLst>
          </p:cNvPr>
          <p:cNvSpPr>
            <a:spLocks noGrp="1"/>
          </p:cNvSpPr>
          <p:nvPr>
            <p:ph type="sldNum" sz="quarter" idx="12"/>
          </p:nvPr>
        </p:nvSpPr>
        <p:spPr/>
        <p:txBody>
          <a:bodyPr/>
          <a:lstStyle/>
          <a:p>
            <a:fld id="{5800F992-A578-4DB6-A670-2EF156A1E2F9}" type="slidenum">
              <a:rPr lang="pt-BR" smtClean="0"/>
              <a:pPr/>
              <a:t>‹nº›</a:t>
            </a:fld>
            <a:endParaRPr lang="pt-BR"/>
          </a:p>
        </p:txBody>
      </p:sp>
    </p:spTree>
    <p:extLst>
      <p:ext uri="{BB962C8B-B14F-4D97-AF65-F5344CB8AC3E}">
        <p14:creationId xmlns:p14="http://schemas.microsoft.com/office/powerpoint/2010/main" val="1190419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93B639-DD87-730D-BAD5-5C0B2BB41CA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C7B4E4C-0628-BADF-86CF-CAF4CC56645D}"/>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686C1C32-CDB3-9E72-038A-29DA343ACA7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37E79862-FCA7-FC28-F77A-EFB6FED9B3F6}"/>
              </a:ext>
            </a:extLst>
          </p:cNvPr>
          <p:cNvSpPr>
            <a:spLocks noGrp="1"/>
          </p:cNvSpPr>
          <p:nvPr>
            <p:ph type="dt" sz="half" idx="10"/>
          </p:nvPr>
        </p:nvSpPr>
        <p:spPr/>
        <p:txBody>
          <a:bodyPr/>
          <a:lstStyle/>
          <a:p>
            <a:fld id="{2A9214F7-3416-4C33-AA5C-12F5F81CE288}" type="datetimeFigureOut">
              <a:rPr lang="pt-BR" smtClean="0"/>
              <a:pPr/>
              <a:t>22/04/2024</a:t>
            </a:fld>
            <a:endParaRPr lang="pt-BR"/>
          </a:p>
        </p:txBody>
      </p:sp>
      <p:sp>
        <p:nvSpPr>
          <p:cNvPr id="6" name="Espaço Reservado para Rodapé 5">
            <a:extLst>
              <a:ext uri="{FF2B5EF4-FFF2-40B4-BE49-F238E27FC236}">
                <a16:creationId xmlns:a16="http://schemas.microsoft.com/office/drawing/2014/main" id="{0C2E5CE3-9931-E778-66D2-C4EF4C8B68C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2427171-9F54-2BD7-3DBC-2ABC6F8FA500}"/>
              </a:ext>
            </a:extLst>
          </p:cNvPr>
          <p:cNvSpPr>
            <a:spLocks noGrp="1"/>
          </p:cNvSpPr>
          <p:nvPr>
            <p:ph type="sldNum" sz="quarter" idx="12"/>
          </p:nvPr>
        </p:nvSpPr>
        <p:spPr/>
        <p:txBody>
          <a:bodyPr/>
          <a:lstStyle/>
          <a:p>
            <a:fld id="{5800F992-A578-4DB6-A670-2EF156A1E2F9}" type="slidenum">
              <a:rPr lang="pt-BR" smtClean="0"/>
              <a:pPr/>
              <a:t>‹nº›</a:t>
            </a:fld>
            <a:endParaRPr lang="pt-BR"/>
          </a:p>
        </p:txBody>
      </p:sp>
    </p:spTree>
    <p:extLst>
      <p:ext uri="{BB962C8B-B14F-4D97-AF65-F5344CB8AC3E}">
        <p14:creationId xmlns:p14="http://schemas.microsoft.com/office/powerpoint/2010/main" val="90166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07E9C1-30B3-4DF2-7116-A4D33522188E}"/>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F2C785D7-099D-0949-B170-B0659CCBBC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B12438D3-0FB2-B8B7-6C2D-D8C939B3480D}"/>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0395647-48C8-EAD0-5CEA-BCCB474FDC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AAB95616-0966-78EC-5709-44E78D0A064F}"/>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290918E6-B467-0F38-D74F-928BD8F1CF50}"/>
              </a:ext>
            </a:extLst>
          </p:cNvPr>
          <p:cNvSpPr>
            <a:spLocks noGrp="1"/>
          </p:cNvSpPr>
          <p:nvPr>
            <p:ph type="dt" sz="half" idx="10"/>
          </p:nvPr>
        </p:nvSpPr>
        <p:spPr/>
        <p:txBody>
          <a:bodyPr/>
          <a:lstStyle/>
          <a:p>
            <a:fld id="{2A9214F7-3416-4C33-AA5C-12F5F81CE288}" type="datetimeFigureOut">
              <a:rPr lang="pt-BR" smtClean="0"/>
              <a:pPr/>
              <a:t>22/04/2024</a:t>
            </a:fld>
            <a:endParaRPr lang="pt-BR"/>
          </a:p>
        </p:txBody>
      </p:sp>
      <p:sp>
        <p:nvSpPr>
          <p:cNvPr id="8" name="Espaço Reservado para Rodapé 7">
            <a:extLst>
              <a:ext uri="{FF2B5EF4-FFF2-40B4-BE49-F238E27FC236}">
                <a16:creationId xmlns:a16="http://schemas.microsoft.com/office/drawing/2014/main" id="{34B80B81-28D8-FDA1-3FA1-F90CC5928323}"/>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ECCBB133-D02D-57F4-734C-5478FC7EF309}"/>
              </a:ext>
            </a:extLst>
          </p:cNvPr>
          <p:cNvSpPr>
            <a:spLocks noGrp="1"/>
          </p:cNvSpPr>
          <p:nvPr>
            <p:ph type="sldNum" sz="quarter" idx="12"/>
          </p:nvPr>
        </p:nvSpPr>
        <p:spPr/>
        <p:txBody>
          <a:bodyPr/>
          <a:lstStyle/>
          <a:p>
            <a:fld id="{5800F992-A578-4DB6-A670-2EF156A1E2F9}" type="slidenum">
              <a:rPr lang="pt-BR" smtClean="0"/>
              <a:pPr/>
              <a:t>‹nº›</a:t>
            </a:fld>
            <a:endParaRPr lang="pt-BR"/>
          </a:p>
        </p:txBody>
      </p:sp>
    </p:spTree>
    <p:extLst>
      <p:ext uri="{BB962C8B-B14F-4D97-AF65-F5344CB8AC3E}">
        <p14:creationId xmlns:p14="http://schemas.microsoft.com/office/powerpoint/2010/main" val="3734627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DAC3C4-B8C6-F9A8-4550-63C394986321}"/>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0E39BCDF-698A-7154-12C6-706C9FA71A9B}"/>
              </a:ext>
            </a:extLst>
          </p:cNvPr>
          <p:cNvSpPr>
            <a:spLocks noGrp="1"/>
          </p:cNvSpPr>
          <p:nvPr>
            <p:ph type="dt" sz="half" idx="10"/>
          </p:nvPr>
        </p:nvSpPr>
        <p:spPr/>
        <p:txBody>
          <a:bodyPr/>
          <a:lstStyle/>
          <a:p>
            <a:fld id="{2A9214F7-3416-4C33-AA5C-12F5F81CE288}" type="datetimeFigureOut">
              <a:rPr lang="pt-BR" smtClean="0"/>
              <a:pPr/>
              <a:t>22/04/2024</a:t>
            </a:fld>
            <a:endParaRPr lang="pt-BR"/>
          </a:p>
        </p:txBody>
      </p:sp>
      <p:sp>
        <p:nvSpPr>
          <p:cNvPr id="4" name="Espaço Reservado para Rodapé 3">
            <a:extLst>
              <a:ext uri="{FF2B5EF4-FFF2-40B4-BE49-F238E27FC236}">
                <a16:creationId xmlns:a16="http://schemas.microsoft.com/office/drawing/2014/main" id="{8F3A8995-AF57-92FA-F637-4899393E5F4D}"/>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5E53271A-AE44-AB47-AB84-CEF29023C7BD}"/>
              </a:ext>
            </a:extLst>
          </p:cNvPr>
          <p:cNvSpPr>
            <a:spLocks noGrp="1"/>
          </p:cNvSpPr>
          <p:nvPr>
            <p:ph type="sldNum" sz="quarter" idx="12"/>
          </p:nvPr>
        </p:nvSpPr>
        <p:spPr/>
        <p:txBody>
          <a:bodyPr/>
          <a:lstStyle/>
          <a:p>
            <a:fld id="{5800F992-A578-4DB6-A670-2EF156A1E2F9}" type="slidenum">
              <a:rPr lang="pt-BR" smtClean="0"/>
              <a:pPr/>
              <a:t>‹nº›</a:t>
            </a:fld>
            <a:endParaRPr lang="pt-BR"/>
          </a:p>
        </p:txBody>
      </p:sp>
    </p:spTree>
    <p:extLst>
      <p:ext uri="{BB962C8B-B14F-4D97-AF65-F5344CB8AC3E}">
        <p14:creationId xmlns:p14="http://schemas.microsoft.com/office/powerpoint/2010/main" val="373685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D17EC915-61A7-C60D-E355-2B26CDE21F9C}"/>
              </a:ext>
            </a:extLst>
          </p:cNvPr>
          <p:cNvSpPr>
            <a:spLocks noGrp="1"/>
          </p:cNvSpPr>
          <p:nvPr>
            <p:ph type="dt" sz="half" idx="10"/>
          </p:nvPr>
        </p:nvSpPr>
        <p:spPr/>
        <p:txBody>
          <a:bodyPr/>
          <a:lstStyle/>
          <a:p>
            <a:fld id="{2A9214F7-3416-4C33-AA5C-12F5F81CE288}" type="datetimeFigureOut">
              <a:rPr lang="pt-BR" smtClean="0"/>
              <a:pPr/>
              <a:t>22/04/2024</a:t>
            </a:fld>
            <a:endParaRPr lang="pt-BR"/>
          </a:p>
        </p:txBody>
      </p:sp>
      <p:sp>
        <p:nvSpPr>
          <p:cNvPr id="3" name="Espaço Reservado para Rodapé 2">
            <a:extLst>
              <a:ext uri="{FF2B5EF4-FFF2-40B4-BE49-F238E27FC236}">
                <a16:creationId xmlns:a16="http://schemas.microsoft.com/office/drawing/2014/main" id="{8DBABAFB-EC47-CEAF-9D03-9190323803EF}"/>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DF8C5DF-5DFA-9AC5-B756-940B639FBB7B}"/>
              </a:ext>
            </a:extLst>
          </p:cNvPr>
          <p:cNvSpPr>
            <a:spLocks noGrp="1"/>
          </p:cNvSpPr>
          <p:nvPr>
            <p:ph type="sldNum" sz="quarter" idx="12"/>
          </p:nvPr>
        </p:nvSpPr>
        <p:spPr/>
        <p:txBody>
          <a:bodyPr/>
          <a:lstStyle/>
          <a:p>
            <a:fld id="{5800F992-A578-4DB6-A670-2EF156A1E2F9}" type="slidenum">
              <a:rPr lang="pt-BR" smtClean="0"/>
              <a:pPr/>
              <a:t>‹nº›</a:t>
            </a:fld>
            <a:endParaRPr lang="pt-BR"/>
          </a:p>
        </p:txBody>
      </p:sp>
    </p:spTree>
    <p:extLst>
      <p:ext uri="{BB962C8B-B14F-4D97-AF65-F5344CB8AC3E}">
        <p14:creationId xmlns:p14="http://schemas.microsoft.com/office/powerpoint/2010/main" val="3082113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3E8961-599E-9705-062F-073B1AC926A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D8C8D6AE-49DC-DBA6-BB0A-E3E1705521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BAF88941-E851-819A-3E3A-CA6EC59838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BF02E38-60AF-0D28-7FE3-BEDC167AE332}"/>
              </a:ext>
            </a:extLst>
          </p:cNvPr>
          <p:cNvSpPr>
            <a:spLocks noGrp="1"/>
          </p:cNvSpPr>
          <p:nvPr>
            <p:ph type="dt" sz="half" idx="10"/>
          </p:nvPr>
        </p:nvSpPr>
        <p:spPr/>
        <p:txBody>
          <a:bodyPr/>
          <a:lstStyle/>
          <a:p>
            <a:fld id="{2A9214F7-3416-4C33-AA5C-12F5F81CE288}" type="datetimeFigureOut">
              <a:rPr lang="pt-BR" smtClean="0"/>
              <a:pPr/>
              <a:t>22/04/2024</a:t>
            </a:fld>
            <a:endParaRPr lang="pt-BR"/>
          </a:p>
        </p:txBody>
      </p:sp>
      <p:sp>
        <p:nvSpPr>
          <p:cNvPr id="6" name="Espaço Reservado para Rodapé 5">
            <a:extLst>
              <a:ext uri="{FF2B5EF4-FFF2-40B4-BE49-F238E27FC236}">
                <a16:creationId xmlns:a16="http://schemas.microsoft.com/office/drawing/2014/main" id="{20D644F2-50C6-B072-961F-60691B4949E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9A1E90C-B68F-7511-895C-9DEC4F9DA26B}"/>
              </a:ext>
            </a:extLst>
          </p:cNvPr>
          <p:cNvSpPr>
            <a:spLocks noGrp="1"/>
          </p:cNvSpPr>
          <p:nvPr>
            <p:ph type="sldNum" sz="quarter" idx="12"/>
          </p:nvPr>
        </p:nvSpPr>
        <p:spPr/>
        <p:txBody>
          <a:bodyPr/>
          <a:lstStyle/>
          <a:p>
            <a:fld id="{5800F992-A578-4DB6-A670-2EF156A1E2F9}" type="slidenum">
              <a:rPr lang="pt-BR" smtClean="0"/>
              <a:pPr/>
              <a:t>‹nº›</a:t>
            </a:fld>
            <a:endParaRPr lang="pt-BR"/>
          </a:p>
        </p:txBody>
      </p:sp>
    </p:spTree>
    <p:extLst>
      <p:ext uri="{BB962C8B-B14F-4D97-AF65-F5344CB8AC3E}">
        <p14:creationId xmlns:p14="http://schemas.microsoft.com/office/powerpoint/2010/main" val="231118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83A04C-2D6F-0AE9-795D-57BC3ADFB41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383457E-682E-2489-9322-367AA95994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897EF32E-BAD6-014C-436D-60BDDFC01D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77980E7-2B82-CD86-AF8B-3AC61EEBAC5A}"/>
              </a:ext>
            </a:extLst>
          </p:cNvPr>
          <p:cNvSpPr>
            <a:spLocks noGrp="1"/>
          </p:cNvSpPr>
          <p:nvPr>
            <p:ph type="dt" sz="half" idx="10"/>
          </p:nvPr>
        </p:nvSpPr>
        <p:spPr/>
        <p:txBody>
          <a:bodyPr/>
          <a:lstStyle/>
          <a:p>
            <a:fld id="{2A9214F7-3416-4C33-AA5C-12F5F81CE288}" type="datetimeFigureOut">
              <a:rPr lang="pt-BR" smtClean="0"/>
              <a:pPr/>
              <a:t>22/04/2024</a:t>
            </a:fld>
            <a:endParaRPr lang="pt-BR"/>
          </a:p>
        </p:txBody>
      </p:sp>
      <p:sp>
        <p:nvSpPr>
          <p:cNvPr id="6" name="Espaço Reservado para Rodapé 5">
            <a:extLst>
              <a:ext uri="{FF2B5EF4-FFF2-40B4-BE49-F238E27FC236}">
                <a16:creationId xmlns:a16="http://schemas.microsoft.com/office/drawing/2014/main" id="{AF4B5D9B-ED4B-B67D-6E76-4D803777BF4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E84F2BB-0888-E4BA-9D68-A29A8CB3E58B}"/>
              </a:ext>
            </a:extLst>
          </p:cNvPr>
          <p:cNvSpPr>
            <a:spLocks noGrp="1"/>
          </p:cNvSpPr>
          <p:nvPr>
            <p:ph type="sldNum" sz="quarter" idx="12"/>
          </p:nvPr>
        </p:nvSpPr>
        <p:spPr/>
        <p:txBody>
          <a:bodyPr/>
          <a:lstStyle/>
          <a:p>
            <a:fld id="{5800F992-A578-4DB6-A670-2EF156A1E2F9}" type="slidenum">
              <a:rPr lang="pt-BR" smtClean="0"/>
              <a:pPr/>
              <a:t>‹nº›</a:t>
            </a:fld>
            <a:endParaRPr lang="pt-BR"/>
          </a:p>
        </p:txBody>
      </p:sp>
    </p:spTree>
    <p:extLst>
      <p:ext uri="{BB962C8B-B14F-4D97-AF65-F5344CB8AC3E}">
        <p14:creationId xmlns:p14="http://schemas.microsoft.com/office/powerpoint/2010/main" val="1844784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C1C1FAF-E9CD-3FC9-A001-02D7B9E7AF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2686578F-5FFE-70DE-5708-3FCFF2FC6B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F8003D1-D13A-159D-BA85-AC569E5276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214F7-3416-4C33-AA5C-12F5F81CE288}" type="datetimeFigureOut">
              <a:rPr lang="pt-BR" smtClean="0"/>
              <a:pPr/>
              <a:t>22/04/2024</a:t>
            </a:fld>
            <a:endParaRPr lang="pt-BR"/>
          </a:p>
        </p:txBody>
      </p:sp>
      <p:sp>
        <p:nvSpPr>
          <p:cNvPr id="5" name="Espaço Reservado para Rodapé 4">
            <a:extLst>
              <a:ext uri="{FF2B5EF4-FFF2-40B4-BE49-F238E27FC236}">
                <a16:creationId xmlns:a16="http://schemas.microsoft.com/office/drawing/2014/main" id="{96FA575D-CE66-154B-F07F-6C2B96A860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BA010C0C-09AF-01B1-D85F-62B84F523C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0F992-A578-4DB6-A670-2EF156A1E2F9}" type="slidenum">
              <a:rPr lang="pt-BR" smtClean="0"/>
              <a:pPr/>
              <a:t>‹nº›</a:t>
            </a:fld>
            <a:endParaRPr lang="pt-BR"/>
          </a:p>
        </p:txBody>
      </p:sp>
    </p:spTree>
    <p:extLst>
      <p:ext uri="{BB962C8B-B14F-4D97-AF65-F5344CB8AC3E}">
        <p14:creationId xmlns:p14="http://schemas.microsoft.com/office/powerpoint/2010/main" val="2019084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4" name="Espaço Reservado para Data 3"/>
          <p:cNvSpPr>
            <a:spLocks noGrp="1"/>
          </p:cNvSpPr>
          <p:nvPr>
            <p:ph type="dt" sz="half" idx="2"/>
          </p:nvPr>
        </p:nvSpPr>
        <p:spPr>
          <a:xfrm>
            <a:off x="-13163" y="6520260"/>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pt-BR"/>
          </a:p>
        </p:txBody>
      </p:sp>
      <p:sp>
        <p:nvSpPr>
          <p:cNvPr id="5" name="Espaço Reservado para Rodapé 4"/>
          <p:cNvSpPr>
            <a:spLocks noGrp="1"/>
          </p:cNvSpPr>
          <p:nvPr>
            <p:ph type="ftr" sz="quarter" idx="3"/>
          </p:nvPr>
        </p:nvSpPr>
        <p:spPr>
          <a:xfrm>
            <a:off x="4635467" y="6520260"/>
            <a:ext cx="3860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11568608" y="6093297"/>
            <a:ext cx="637971" cy="365125"/>
          </a:xfrm>
          <a:prstGeom prst="rect">
            <a:avLst/>
          </a:prstGeom>
        </p:spPr>
        <p:txBody>
          <a:bodyPr vert="horz" lIns="91440" tIns="45720" rIns="91440" bIns="45720" rtlCol="0" anchor="ctr"/>
          <a:lstStyle>
            <a:lvl1pPr algn="r" fontAlgn="auto">
              <a:spcBef>
                <a:spcPts val="0"/>
              </a:spcBef>
              <a:spcAft>
                <a:spcPts val="0"/>
              </a:spcAft>
              <a:defRPr sz="1200" dirty="0">
                <a:solidFill>
                  <a:schemeClr val="tx1">
                    <a:tint val="75000"/>
                  </a:schemeClr>
                </a:solidFill>
                <a:latin typeface="+mn-lt"/>
                <a:cs typeface="+mn-cs"/>
              </a:defRPr>
            </a:lvl1pPr>
          </a:lstStyle>
          <a:p>
            <a:pPr>
              <a:defRPr/>
            </a:pPr>
            <a:endParaRPr lang="pt-BR" dirty="0"/>
          </a:p>
        </p:txBody>
      </p:sp>
      <p:pic>
        <p:nvPicPr>
          <p:cNvPr id="86017" name="Picture 1"/>
          <p:cNvPicPr>
            <a:picLocks noChangeAspect="1" noChangeArrowheads="1"/>
          </p:cNvPicPr>
          <p:nvPr userDrawn="1"/>
        </p:nvPicPr>
        <p:blipFill>
          <a:blip r:embed="rId7" cstate="print"/>
          <a:srcRect l="14109" t="2579" r="13945" b="2923"/>
          <a:stretch>
            <a:fillRect/>
          </a:stretch>
        </p:blipFill>
        <p:spPr bwMode="auto">
          <a:xfrm>
            <a:off x="1" y="0"/>
            <a:ext cx="12192000" cy="6858000"/>
          </a:xfrm>
          <a:prstGeom prst="rect">
            <a:avLst/>
          </a:prstGeom>
          <a:noFill/>
          <a:ln w="9525">
            <a:noFill/>
            <a:miter lim="800000"/>
            <a:headEnd/>
            <a:tailEnd/>
          </a:ln>
        </p:spPr>
      </p:pic>
    </p:spTree>
    <p:extLst>
      <p:ext uri="{BB962C8B-B14F-4D97-AF65-F5344CB8AC3E}">
        <p14:creationId xmlns:p14="http://schemas.microsoft.com/office/powerpoint/2010/main" val="3778444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9.jpeg"/><Relationship Id="rId7" Type="http://schemas.openxmlformats.org/officeDocument/2006/relationships/diagramQuickStyle" Target="../diagrams/quickStyle3.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s://margaritatortosamartinezcienciacierta.blogspot.com/2015/09/" TargetMode="External"/><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hyperlink" Target="https://pixabay.com/pt/gr%C3%A1fico-ascendente-gr%C3%A1ficos-de-barras-1173935/"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hyperlink" Target="https://www.planalto.gov.br/ccivil_03/_ato2019-2022/2021/lei/l14133.htm" TargetMode="External"/><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2.xml"/><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8.xml"/><Relationship Id="rId1" Type="http://schemas.openxmlformats.org/officeDocument/2006/relationships/slideLayout" Target="../slideLayouts/slideLayout1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9.xml"/><Relationship Id="rId1" Type="http://schemas.openxmlformats.org/officeDocument/2006/relationships/slideLayout" Target="../slideLayouts/slideLayout14.xml"/><Relationship Id="rId5" Type="http://schemas.openxmlformats.org/officeDocument/2006/relationships/image" Target="../media/image24.jpeg"/><Relationship Id="rId4" Type="http://schemas.openxmlformats.org/officeDocument/2006/relationships/image" Target="../media/image23.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0.xml"/><Relationship Id="rId1" Type="http://schemas.openxmlformats.org/officeDocument/2006/relationships/slideLayout" Target="../slideLayouts/slideLayout14.xml"/><Relationship Id="rId4" Type="http://schemas.openxmlformats.org/officeDocument/2006/relationships/image" Target="../media/image32.sv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4.xml"/><Relationship Id="rId1" Type="http://schemas.openxmlformats.org/officeDocument/2006/relationships/slideLayout" Target="../slideLayouts/slideLayout14.xml"/><Relationship Id="rId4" Type="http://schemas.openxmlformats.org/officeDocument/2006/relationships/image" Target="../media/image32.svg"/></Relationships>
</file>

<file path=ppt/slides/_rels/slide9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5.xml"/><Relationship Id="rId1" Type="http://schemas.openxmlformats.org/officeDocument/2006/relationships/slideLayout" Target="../slideLayouts/slideLayout14.xml"/><Relationship Id="rId4" Type="http://schemas.openxmlformats.org/officeDocument/2006/relationships/image" Target="../media/image32.sv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7.xml"/><Relationship Id="rId1" Type="http://schemas.openxmlformats.org/officeDocument/2006/relationships/slideLayout" Target="../slideLayouts/slideLayout14.xml"/><Relationship Id="rId4"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1C7A960-46AC-CDE4-75AE-FBA9C73EE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9"/>
            <a:ext cx="12192000" cy="6858000"/>
          </a:xfrm>
          <a:prstGeom prst="rect">
            <a:avLst/>
          </a:prstGeom>
        </p:spPr>
      </p:pic>
      <p:sp>
        <p:nvSpPr>
          <p:cNvPr id="8" name="CaixaDeTexto 7">
            <a:extLst>
              <a:ext uri="{FF2B5EF4-FFF2-40B4-BE49-F238E27FC236}">
                <a16:creationId xmlns:a16="http://schemas.microsoft.com/office/drawing/2014/main" id="{5F684103-EB3E-E6B6-4241-D6077B249B02}"/>
              </a:ext>
            </a:extLst>
          </p:cNvPr>
          <p:cNvSpPr txBox="1"/>
          <p:nvPr/>
        </p:nvSpPr>
        <p:spPr>
          <a:xfrm>
            <a:off x="619017" y="3017905"/>
            <a:ext cx="10953965" cy="1754326"/>
          </a:xfrm>
          <a:prstGeom prst="rect">
            <a:avLst/>
          </a:prstGeom>
          <a:noFill/>
        </p:spPr>
        <p:txBody>
          <a:bodyPr wrap="square" rtlCol="0">
            <a:spAutoFit/>
          </a:bodyPr>
          <a:lstStyle/>
          <a:p>
            <a:pPr algn="ctr"/>
            <a:r>
              <a:rPr lang="pt-BR" sz="3600" b="1" dirty="0">
                <a:solidFill>
                  <a:srgbClr val="E46C0A"/>
                </a:solidFill>
                <a:latin typeface="+mj-lt"/>
              </a:rPr>
              <a:t>ELABORAÇÃO DE ESTUDO TÉCNICO PRELIMINAR E TERMO DE REFERÊNCIA COM</a:t>
            </a:r>
            <a:endParaRPr lang="pt-BR" sz="3600" b="1" dirty="0">
              <a:solidFill>
                <a:schemeClr val="accent2"/>
              </a:solidFill>
              <a:latin typeface="+mj-lt"/>
            </a:endParaRPr>
          </a:p>
          <a:p>
            <a:pPr algn="ctr"/>
            <a:r>
              <a:rPr lang="pt-BR" sz="3600" b="1" dirty="0">
                <a:solidFill>
                  <a:schemeClr val="accent2"/>
                </a:solidFill>
                <a:latin typeface="+mj-lt"/>
              </a:rPr>
              <a:t>ÊNFASE NA LEI Nº 14.133/21</a:t>
            </a:r>
          </a:p>
        </p:txBody>
      </p:sp>
      <p:sp>
        <p:nvSpPr>
          <p:cNvPr id="10" name="CaixaDeTexto 9">
            <a:extLst>
              <a:ext uri="{FF2B5EF4-FFF2-40B4-BE49-F238E27FC236}">
                <a16:creationId xmlns:a16="http://schemas.microsoft.com/office/drawing/2014/main" id="{6B86E81D-EB30-032A-316B-B6CED1098BDE}"/>
              </a:ext>
            </a:extLst>
          </p:cNvPr>
          <p:cNvSpPr txBox="1"/>
          <p:nvPr/>
        </p:nvSpPr>
        <p:spPr>
          <a:xfrm>
            <a:off x="252665" y="1940073"/>
            <a:ext cx="3521670" cy="461665"/>
          </a:xfrm>
          <a:prstGeom prst="rect">
            <a:avLst/>
          </a:prstGeom>
          <a:noFill/>
        </p:spPr>
        <p:txBody>
          <a:bodyPr wrap="none" rtlCol="0">
            <a:spAutoFit/>
          </a:bodyPr>
          <a:lstStyle/>
          <a:p>
            <a:pPr fontAlgn="base">
              <a:spcBef>
                <a:spcPct val="0"/>
              </a:spcBef>
              <a:spcAft>
                <a:spcPct val="0"/>
              </a:spcAft>
            </a:pPr>
            <a:r>
              <a:rPr lang="pt-BR" sz="2400" b="1" dirty="0">
                <a:solidFill>
                  <a:prstClr val="black">
                    <a:lumMod val="50000"/>
                    <a:lumOff val="50000"/>
                  </a:prstClr>
                </a:solidFill>
                <a:cs typeface="Arial" charset="0"/>
              </a:rPr>
              <a:t>Eixo: Compras e Contratos</a:t>
            </a:r>
          </a:p>
        </p:txBody>
      </p:sp>
      <p:sp>
        <p:nvSpPr>
          <p:cNvPr id="12" name="CaixaDeTexto 11">
            <a:extLst>
              <a:ext uri="{FF2B5EF4-FFF2-40B4-BE49-F238E27FC236}">
                <a16:creationId xmlns:a16="http://schemas.microsoft.com/office/drawing/2014/main" id="{BE776081-4D7D-533C-4E52-A04E10B6D806}"/>
              </a:ext>
            </a:extLst>
          </p:cNvPr>
          <p:cNvSpPr txBox="1"/>
          <p:nvPr/>
        </p:nvSpPr>
        <p:spPr>
          <a:xfrm>
            <a:off x="10732721" y="4931265"/>
            <a:ext cx="806631" cy="461665"/>
          </a:xfrm>
          <a:prstGeom prst="rect">
            <a:avLst/>
          </a:prstGeom>
          <a:noFill/>
        </p:spPr>
        <p:txBody>
          <a:bodyPr wrap="none" rtlCol="0">
            <a:spAutoFit/>
          </a:bodyPr>
          <a:lstStyle/>
          <a:p>
            <a:pPr algn="r" fontAlgn="base">
              <a:spcBef>
                <a:spcPct val="0"/>
              </a:spcBef>
              <a:spcAft>
                <a:spcPct val="0"/>
              </a:spcAft>
            </a:pPr>
            <a:r>
              <a:rPr lang="pt-BR" sz="2400" b="1" dirty="0">
                <a:solidFill>
                  <a:prstClr val="black">
                    <a:lumMod val="50000"/>
                    <a:lumOff val="50000"/>
                  </a:prstClr>
                </a:solidFill>
                <a:cs typeface="Arial" charset="0"/>
              </a:rPr>
              <a:t>2023</a:t>
            </a:r>
          </a:p>
        </p:txBody>
      </p:sp>
    </p:spTree>
    <p:extLst>
      <p:ext uri="{BB962C8B-B14F-4D97-AF65-F5344CB8AC3E}">
        <p14:creationId xmlns:p14="http://schemas.microsoft.com/office/powerpoint/2010/main" val="2294681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6" y="404664"/>
            <a:ext cx="9762160"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1. INTRODUÇÃO</a:t>
            </a:r>
          </a:p>
        </p:txBody>
      </p:sp>
      <p:sp>
        <p:nvSpPr>
          <p:cNvPr id="2" name="CaixaDeTexto 1">
            <a:extLst>
              <a:ext uri="{FF2B5EF4-FFF2-40B4-BE49-F238E27FC236}">
                <a16:creationId xmlns:a16="http://schemas.microsoft.com/office/drawing/2014/main" id="{4060148C-704C-9474-D48A-9416BEFF9163}"/>
              </a:ext>
            </a:extLst>
          </p:cNvPr>
          <p:cNvSpPr txBox="1"/>
          <p:nvPr/>
        </p:nvSpPr>
        <p:spPr>
          <a:xfrm>
            <a:off x="179512" y="1412776"/>
            <a:ext cx="11388906" cy="6955750"/>
          </a:xfrm>
          <a:prstGeom prst="rect">
            <a:avLst/>
          </a:prstGeom>
          <a:noFill/>
        </p:spPr>
        <p:txBody>
          <a:bodyPr wrap="square" rtlCol="0">
            <a:spAutoFit/>
          </a:bodyPr>
          <a:lstStyle/>
          <a:p>
            <a:pPr algn="just"/>
            <a:r>
              <a:rPr lang="pt-BR" sz="2800" b="1" i="0" dirty="0">
                <a:solidFill>
                  <a:schemeClr val="accent6">
                    <a:lumMod val="75000"/>
                  </a:schemeClr>
                </a:solidFill>
                <a:effectLst/>
                <a:latin typeface="+mj-lt"/>
              </a:rPr>
              <a:t>Comissão de Contratação: </a:t>
            </a:r>
            <a:r>
              <a:rPr lang="pt-BR" sz="2800" b="0" i="0" dirty="0">
                <a:solidFill>
                  <a:srgbClr val="000000"/>
                </a:solidFill>
                <a:effectLst/>
                <a:latin typeface="+mj-lt"/>
              </a:rPr>
              <a:t>conjunto de agentes públicos indicados pela Administração, em caráter permanente ou especial, com a função de receber, examinar e julgar documentos relativos às licitações.</a:t>
            </a:r>
          </a:p>
          <a:p>
            <a:pPr algn="just"/>
            <a:endParaRPr lang="pt-BR" sz="2800" dirty="0">
              <a:solidFill>
                <a:srgbClr val="000000"/>
              </a:solidFill>
              <a:latin typeface="+mj-lt"/>
            </a:endParaRPr>
          </a:p>
          <a:p>
            <a:pPr algn="just"/>
            <a:r>
              <a:rPr lang="pt-BR" sz="2800" b="1" i="0" dirty="0">
                <a:solidFill>
                  <a:schemeClr val="accent6">
                    <a:lumMod val="75000"/>
                  </a:schemeClr>
                </a:solidFill>
                <a:effectLst/>
                <a:latin typeface="+mj-lt"/>
              </a:rPr>
              <a:t>Agente de Contratação, </a:t>
            </a:r>
            <a:r>
              <a:rPr lang="pt-BR" sz="2800" b="0" i="0" dirty="0">
                <a:solidFill>
                  <a:srgbClr val="000000"/>
                </a:solidFill>
                <a:effectLst/>
                <a:latin typeface="+mj-lt"/>
              </a:rPr>
              <a:t>pessoa designada, entre servidores efetivos ou empregados públicos dos quadros permanentes da Administração Pública, para tomar decisões, acompanhar o trâmite da licitação, dar impulso ao procedimento licitatório e executar quaisquer outras atividades necessárias ao bom andamento do certame até a homologação.</a:t>
            </a:r>
          </a:p>
          <a:p>
            <a:pPr algn="just"/>
            <a:endParaRPr lang="pt-BR" sz="2800" dirty="0">
              <a:solidFill>
                <a:srgbClr val="000000"/>
              </a:solidFill>
              <a:latin typeface="+mj-lt"/>
            </a:endParaRPr>
          </a:p>
          <a:p>
            <a:pPr algn="just"/>
            <a:r>
              <a:rPr lang="pt-BR" sz="2800" b="0" i="0" dirty="0">
                <a:solidFill>
                  <a:srgbClr val="000000"/>
                </a:solidFill>
                <a:effectLst/>
                <a:latin typeface="+mj-lt"/>
              </a:rPr>
              <a:t>Em licitação na modalidade pregão, o agente responsável pela condução do certame será designado </a:t>
            </a:r>
            <a:r>
              <a:rPr lang="pt-BR" sz="2800" b="1" i="0" dirty="0">
                <a:solidFill>
                  <a:schemeClr val="accent6">
                    <a:lumMod val="75000"/>
                  </a:schemeClr>
                </a:solidFill>
                <a:effectLst/>
                <a:latin typeface="+mj-lt"/>
              </a:rPr>
              <a:t>Pregoeiro</a:t>
            </a:r>
            <a:r>
              <a:rPr lang="pt-BR" sz="2800" b="0" i="0" dirty="0">
                <a:solidFill>
                  <a:srgbClr val="000000"/>
                </a:solidFill>
                <a:effectLst/>
                <a:latin typeface="+mj-lt"/>
              </a:rPr>
              <a:t>.</a:t>
            </a:r>
            <a:endParaRPr lang="pt-BR" sz="2800" dirty="0">
              <a:solidFill>
                <a:srgbClr val="000000"/>
              </a:solidFill>
              <a:latin typeface="+mj-lt"/>
            </a:endParaRPr>
          </a:p>
          <a:p>
            <a:pPr algn="just"/>
            <a:endParaRPr lang="pt-BR" sz="2800" b="0" i="0" dirty="0">
              <a:solidFill>
                <a:srgbClr val="000000"/>
              </a:solidFill>
              <a:effectLst/>
              <a:latin typeface="+mj-lt"/>
            </a:endParaRPr>
          </a:p>
          <a:p>
            <a:pPr algn="just"/>
            <a:endParaRPr lang="pt-BR" sz="2800" b="0" i="0" dirty="0">
              <a:solidFill>
                <a:srgbClr val="000000"/>
              </a:solidFill>
              <a:effectLst/>
              <a:latin typeface="+mj-lt"/>
            </a:endParaRPr>
          </a:p>
          <a:p>
            <a:pPr algn="just"/>
            <a:endParaRPr lang="pt-BR" dirty="0">
              <a:solidFill>
                <a:srgbClr val="000000"/>
              </a:solidFill>
              <a:latin typeface="+mj-lt"/>
            </a:endParaRPr>
          </a:p>
          <a:p>
            <a:pPr algn="just"/>
            <a:endParaRPr lang="pt-BR" b="0" i="0" dirty="0">
              <a:solidFill>
                <a:srgbClr val="000000"/>
              </a:solidFill>
              <a:effectLst/>
              <a:latin typeface="Arial" panose="020B0604020202020204" pitchFamily="34" charset="0"/>
            </a:endParaRPr>
          </a:p>
          <a:p>
            <a:pPr algn="just"/>
            <a:endParaRPr lang="pt-BR" dirty="0"/>
          </a:p>
        </p:txBody>
      </p:sp>
    </p:spTree>
    <p:extLst>
      <p:ext uri="{BB962C8B-B14F-4D97-AF65-F5344CB8AC3E}">
        <p14:creationId xmlns:p14="http://schemas.microsoft.com/office/powerpoint/2010/main" val="3583865469"/>
      </p:ext>
    </p:extLst>
  </p:cSld>
  <p:clrMapOvr>
    <a:masterClrMapping/>
  </p:clrMapOvr>
  <p:transition spd="slow">
    <p:cut/>
  </p:transition>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5. PROCEDIMENTOS QUE IMPACTAM NO TERMO DE REFERÊNCIA -TR</a:t>
            </a:r>
          </a:p>
        </p:txBody>
      </p:sp>
      <p:sp>
        <p:nvSpPr>
          <p:cNvPr id="3" name="Retângulo 2">
            <a:extLst>
              <a:ext uri="{FF2B5EF4-FFF2-40B4-BE49-F238E27FC236}">
                <a16:creationId xmlns:a16="http://schemas.microsoft.com/office/drawing/2014/main"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 name="CaixaDeTexto 4">
            <a:extLst>
              <a:ext uri="{FF2B5EF4-FFF2-40B4-BE49-F238E27FC236}">
                <a16:creationId xmlns:a16="http://schemas.microsoft.com/office/drawing/2014/main" id="{E0DF414C-FBD3-204E-A1D6-701FC1EEC625}"/>
              </a:ext>
            </a:extLst>
          </p:cNvPr>
          <p:cNvSpPr txBox="1"/>
          <p:nvPr/>
        </p:nvSpPr>
        <p:spPr>
          <a:xfrm>
            <a:off x="248742" y="1190357"/>
            <a:ext cx="11370010" cy="378565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Art. 49. Não se aplica o disposto nos </a:t>
            </a:r>
            <a:r>
              <a:rPr kumimoji="0" lang="pt-BR" sz="2400" b="0" i="0" u="none" strike="noStrike" kern="1200" cap="none" spc="0" normalizeH="0" baseline="0" noProof="0" dirty="0" err="1">
                <a:ln>
                  <a:noFill/>
                </a:ln>
                <a:solidFill>
                  <a:srgbClr val="000000"/>
                </a:solidFill>
                <a:effectLst/>
                <a:uLnTx/>
                <a:uFillTx/>
                <a:latin typeface="Calibri"/>
                <a:ea typeface="+mn-ea"/>
                <a:cs typeface="+mn-cs"/>
              </a:rPr>
              <a:t>arts</a:t>
            </a:r>
            <a:r>
              <a:rPr kumimoji="0" lang="pt-BR" sz="2400" b="0" i="0" u="none" strike="noStrike" kern="1200" cap="none" spc="0" normalizeH="0" baseline="0" noProof="0" dirty="0">
                <a:ln>
                  <a:noFill/>
                </a:ln>
                <a:solidFill>
                  <a:srgbClr val="000000"/>
                </a:solidFill>
                <a:effectLst/>
                <a:uLnTx/>
                <a:uFillTx/>
                <a:latin typeface="Calibri"/>
                <a:ea typeface="+mn-ea"/>
                <a:cs typeface="+mn-cs"/>
              </a:rPr>
              <a:t>. 47 e 48 desta Lei Complementar quando: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II -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não houver um mínimo de 3 (três) fornecedores competitivos enquadrados </a:t>
            </a:r>
            <a:r>
              <a:rPr kumimoji="0" lang="pt-BR" sz="2400" b="0" i="0" u="none" strike="noStrike" kern="1200" cap="none" spc="0" normalizeH="0" baseline="0" noProof="0" dirty="0">
                <a:ln>
                  <a:noFill/>
                </a:ln>
                <a:solidFill>
                  <a:srgbClr val="000000"/>
                </a:solidFill>
                <a:effectLst/>
                <a:uLnTx/>
                <a:uFillTx/>
                <a:latin typeface="Calibri"/>
                <a:ea typeface="+mn-ea"/>
                <a:cs typeface="+mn-cs"/>
              </a:rPr>
              <a:t>como microempresas ou empresas de pequeno porte sediados local ou regionalmente e capazes de cumprir as exigências estabelecidas no instrumento convocatório;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III - o tratamento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diferenciado e simplificado para as microempresas e empresas de pequeno porte não for vantajoso para a Administração Pública </a:t>
            </a:r>
            <a:r>
              <a:rPr kumimoji="0" lang="pt-BR" sz="2400" b="0" i="0" u="none" strike="noStrike" kern="1200" cap="none" spc="0" normalizeH="0" baseline="0" noProof="0" dirty="0">
                <a:ln>
                  <a:noFill/>
                </a:ln>
                <a:solidFill>
                  <a:srgbClr val="000000"/>
                </a:solidFill>
                <a:effectLst/>
                <a:uLnTx/>
                <a:uFillTx/>
                <a:latin typeface="Calibri"/>
                <a:ea typeface="+mn-ea"/>
                <a:cs typeface="+mn-cs"/>
              </a:rPr>
              <a:t>ou representar prejuízo ao conjunto ou complexo do objeto a ser contratado;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012337881"/>
      </p:ext>
    </p:extLst>
  </p:cSld>
  <p:clrMapOvr>
    <a:masterClrMapping/>
  </p:clrMapOvr>
  <p:transition spd="slow">
    <p:cut/>
  </p:transition>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CASO PRÁTICO</a:t>
            </a:r>
          </a:p>
        </p:txBody>
      </p:sp>
      <p:sp>
        <p:nvSpPr>
          <p:cNvPr id="3" name="Retângulo 2">
            <a:extLst>
              <a:ext uri="{FF2B5EF4-FFF2-40B4-BE49-F238E27FC236}">
                <a16:creationId xmlns:a16="http://schemas.microsoft.com/office/drawing/2014/main"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 name="CaixaDeTexto 4">
            <a:extLst>
              <a:ext uri="{FF2B5EF4-FFF2-40B4-BE49-F238E27FC236}">
                <a16:creationId xmlns:a16="http://schemas.microsoft.com/office/drawing/2014/main" id="{E0DF414C-FBD3-204E-A1D6-701FC1EEC625}"/>
              </a:ext>
            </a:extLst>
          </p:cNvPr>
          <p:cNvSpPr txBox="1"/>
          <p:nvPr/>
        </p:nvSpPr>
        <p:spPr>
          <a:xfrm>
            <a:off x="513806" y="2036450"/>
            <a:ext cx="10853277" cy="1947328"/>
          </a:xfrm>
          <a:prstGeom prst="rect">
            <a:avLst/>
          </a:prstGeom>
          <a:noFill/>
        </p:spPr>
        <p:txBody>
          <a:bodyPr wrap="square">
            <a:spAutoFit/>
          </a:bodyPr>
          <a:lstStyle/>
          <a:p>
            <a:pPr algn="just">
              <a:lnSpc>
                <a:spcPct val="107000"/>
              </a:lnSpc>
              <a:spcAft>
                <a:spcPts val="800"/>
              </a:spcAft>
            </a:pPr>
            <a:r>
              <a:rPr lang="pt-BR" sz="2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Diante da melhor solução identificada na atividade de elaboração do Estudo Técnico Preliminar – ETP, </a:t>
            </a:r>
            <a:r>
              <a:rPr lang="pt-BR" sz="2800" b="1" kern="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elabore o Termo de Referência </a:t>
            </a:r>
            <a:r>
              <a:rPr lang="pt-BR" sz="2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visando a realização de licitação, na modalidade Pregão Eletrônico.</a:t>
            </a:r>
            <a:endParaRPr lang="pt-BR"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139105499"/>
      </p:ext>
    </p:extLst>
  </p:cSld>
  <p:clrMapOvr>
    <a:masterClrMapping/>
  </p:clrMapOvr>
  <p:transition spd="slow">
    <p:cut/>
  </p:transition>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102</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4. PROCEDIMENTOS QUE IMPACTAM NO TERMO DE REFERÊNCIA -TR</a:t>
            </a:r>
          </a:p>
        </p:txBody>
      </p:sp>
      <p:sp>
        <p:nvSpPr>
          <p:cNvPr id="3" name="Retângulo 2">
            <a:extLst>
              <a:ext uri="{FF2B5EF4-FFF2-40B4-BE49-F238E27FC236}">
                <a16:creationId xmlns:a16="http://schemas.microsoft.com/office/drawing/2014/main"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 name="CaixaDeTexto 4">
            <a:extLst>
              <a:ext uri="{FF2B5EF4-FFF2-40B4-BE49-F238E27FC236}">
                <a16:creationId xmlns:a16="http://schemas.microsoft.com/office/drawing/2014/main" id="{E0DF414C-FBD3-204E-A1D6-701FC1EEC625}"/>
              </a:ext>
            </a:extLst>
          </p:cNvPr>
          <p:cNvSpPr txBox="1"/>
          <p:nvPr/>
        </p:nvSpPr>
        <p:spPr>
          <a:xfrm>
            <a:off x="352925" y="3119825"/>
            <a:ext cx="11370010" cy="8925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chemeClr val="accent6">
                    <a:lumMod val="75000"/>
                  </a:schemeClr>
                </a:solidFill>
                <a:effectLst/>
                <a:uLnTx/>
                <a:uFillTx/>
                <a:latin typeface="Calibri"/>
                <a:ea typeface="+mn-ea"/>
                <a:cs typeface="+mn-cs"/>
              </a:rPr>
              <a:t>Agradecemos sua participação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04052351"/>
      </p:ext>
    </p:extLst>
  </p:cSld>
  <p:clrMapOvr>
    <a:masterClrMapping/>
  </p:clrMapOvr>
  <p:transition spd="slow">
    <p:cut/>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1" name="Picture 3"/>
          <p:cNvPicPr>
            <a:picLocks noChangeAspect="1" noChangeArrowheads="1"/>
          </p:cNvPicPr>
          <p:nvPr/>
        </p:nvPicPr>
        <p:blipFill>
          <a:blip r:embed="rId2" cstate="print"/>
          <a:srcRect l="14027" t="2953" r="14027" b="15719"/>
          <a:stretch>
            <a:fillRect/>
          </a:stretch>
        </p:blipFill>
        <p:spPr bwMode="auto">
          <a:xfrm>
            <a:off x="1524000" y="260649"/>
            <a:ext cx="9144000" cy="581134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6" y="404664"/>
            <a:ext cx="9762160"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dirty="0">
                <a:effectLst>
                  <a:outerShdw blurRad="38100" dist="38100" dir="2700000" algn="tl">
                    <a:srgbClr val="000000">
                      <a:alpha val="43137"/>
                    </a:srgbClr>
                  </a:outerShdw>
                </a:effectLst>
              </a:rPr>
              <a:t>1 - Introdução</a:t>
            </a:r>
            <a:endParaRPr lang="pt-BR" sz="3600" b="1" dirty="0">
              <a:solidFill>
                <a:schemeClr val="bg1"/>
              </a:solidFill>
              <a:effectLst>
                <a:outerShdw blurRad="38100" dist="38100" dir="2700000" algn="tl">
                  <a:srgbClr val="000000">
                    <a:alpha val="43137"/>
                  </a:srgbClr>
                </a:outerShdw>
              </a:effectLst>
              <a:ea typeface="Calibri"/>
              <a:cs typeface="Calibri"/>
              <a:sym typeface="Calibri"/>
            </a:endParaRPr>
          </a:p>
        </p:txBody>
      </p:sp>
      <p:pic>
        <p:nvPicPr>
          <p:cNvPr id="2" name="Imagem 1" descr="importante.jpg">
            <a:extLst>
              <a:ext uri="{FF2B5EF4-FFF2-40B4-BE49-F238E27FC236}">
                <a16:creationId xmlns:a16="http://schemas.microsoft.com/office/drawing/2014/main" id="{300A02B7-1CBD-5C56-3F7F-698DD26EAA7E}"/>
              </a:ext>
            </a:extLst>
          </p:cNvPr>
          <p:cNvPicPr>
            <a:picLocks noChangeAspect="1"/>
          </p:cNvPicPr>
          <p:nvPr/>
        </p:nvPicPr>
        <p:blipFill>
          <a:blip r:embed="rId3"/>
          <a:stretch>
            <a:fillRect/>
          </a:stretch>
        </p:blipFill>
        <p:spPr>
          <a:xfrm>
            <a:off x="146056" y="1231475"/>
            <a:ext cx="1876455" cy="1283164"/>
          </a:xfrm>
          <a:prstGeom prst="rect">
            <a:avLst/>
          </a:prstGeom>
        </p:spPr>
      </p:pic>
      <p:sp>
        <p:nvSpPr>
          <p:cNvPr id="5" name="CaixaDeTexto 4">
            <a:extLst>
              <a:ext uri="{FF2B5EF4-FFF2-40B4-BE49-F238E27FC236}">
                <a16:creationId xmlns:a16="http://schemas.microsoft.com/office/drawing/2014/main" id="{FDB9A221-AAEA-D134-D48B-B205498CD875}"/>
              </a:ext>
            </a:extLst>
          </p:cNvPr>
          <p:cNvSpPr txBox="1"/>
          <p:nvPr/>
        </p:nvSpPr>
        <p:spPr>
          <a:xfrm>
            <a:off x="2415321" y="1167352"/>
            <a:ext cx="69544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F79646">
                    <a:lumMod val="75000"/>
                  </a:srgbClr>
                </a:solidFill>
                <a:effectLst/>
                <a:uLnTx/>
                <a:uFillTx/>
                <a:latin typeface="Calibri"/>
                <a:ea typeface="+mn-ea"/>
                <a:cs typeface="+mn-cs"/>
              </a:rPr>
              <a:t>Novos conceitos trazidos na Lei 14.133/21</a:t>
            </a:r>
          </a:p>
        </p:txBody>
      </p:sp>
      <p:sp>
        <p:nvSpPr>
          <p:cNvPr id="12" name="Retângulo: Cantos Arredondados 11">
            <a:extLst>
              <a:ext uri="{FF2B5EF4-FFF2-40B4-BE49-F238E27FC236}">
                <a16:creationId xmlns:a16="http://schemas.microsoft.com/office/drawing/2014/main" id="{ED7836DC-D796-7CB8-4063-5DEB3EBF615B}"/>
              </a:ext>
            </a:extLst>
          </p:cNvPr>
          <p:cNvSpPr/>
          <p:nvPr/>
        </p:nvSpPr>
        <p:spPr>
          <a:xfrm>
            <a:off x="2415321" y="4085991"/>
            <a:ext cx="4714024" cy="2202025"/>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white"/>
              </a:solidFill>
              <a:effectLst/>
              <a:uLnTx/>
              <a:uFillTx/>
              <a:latin typeface="Calibri corpo"/>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corpo"/>
                <a:ea typeface="+mn-ea"/>
                <a:cs typeface="+mn-cs"/>
              </a:rPr>
              <a:t>A </a:t>
            </a:r>
            <a:r>
              <a:rPr kumimoji="0" lang="pt-BR" sz="1800" b="1" i="0" u="sng" strike="noStrike" kern="1200" cap="none" spc="0" normalizeH="0" baseline="0" noProof="0" dirty="0">
                <a:ln>
                  <a:noFill/>
                </a:ln>
                <a:solidFill>
                  <a:prstClr val="black"/>
                </a:solidFill>
                <a:effectLst/>
                <a:uLnTx/>
                <a:uFillTx/>
                <a:latin typeface="Calibri corpo"/>
                <a:ea typeface="+mn-ea"/>
                <a:cs typeface="+mn-cs"/>
              </a:rPr>
              <a:t>Central de Compras </a:t>
            </a:r>
            <a:r>
              <a:rPr kumimoji="0" lang="pt-BR" sz="1800" b="0" i="0" u="none" strike="noStrike" kern="1200" cap="none" spc="0" normalizeH="0" baseline="0" noProof="0" dirty="0">
                <a:ln>
                  <a:noFill/>
                </a:ln>
                <a:solidFill>
                  <a:prstClr val="black"/>
                </a:solidFill>
                <a:effectLst/>
                <a:uLnTx/>
                <a:uFillTx/>
                <a:latin typeface="Calibri corpo"/>
                <a:ea typeface="+mn-ea"/>
                <a:cs typeface="+mn-cs"/>
              </a:rPr>
              <a:t>é uma unidade integrante de algum Órgão.  É responsável pelo desenvolvimento, proposição e implementação de modelos, mecanismos, processos e procedimentos para aquisição, contratação, alienação e gestão centralizadas de bens e serviços de uso em comum pelos órgãos.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tângulo: Cantos Arredondados 13">
            <a:extLst>
              <a:ext uri="{FF2B5EF4-FFF2-40B4-BE49-F238E27FC236}">
                <a16:creationId xmlns:a16="http://schemas.microsoft.com/office/drawing/2014/main" id="{5D45BC67-7140-7CA0-5A40-B1AFF10B98DA}"/>
              </a:ext>
            </a:extLst>
          </p:cNvPr>
          <p:cNvSpPr/>
          <p:nvPr/>
        </p:nvSpPr>
        <p:spPr>
          <a:xfrm>
            <a:off x="7836463" y="3199955"/>
            <a:ext cx="3415005" cy="179147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1800" b="1" i="0" u="sng" strike="noStrike" kern="1200" cap="none" spc="0" normalizeH="0" baseline="0" noProof="0" dirty="0">
                <a:ln>
                  <a:noFill/>
                </a:ln>
                <a:solidFill>
                  <a:prstClr val="black"/>
                </a:solidFill>
                <a:effectLst/>
                <a:uLnTx/>
                <a:uFillTx/>
                <a:latin typeface="Calibri corpo"/>
                <a:ea typeface="+mn-ea"/>
                <a:cs typeface="+mn-cs"/>
              </a:rPr>
              <a:t>Portal Nacional de Contratações Públicas – PNCP, </a:t>
            </a:r>
            <a:r>
              <a:rPr kumimoji="0" lang="pt-BR" sz="1800" b="0" i="0" u="none" strike="noStrike" kern="1200" cap="none" spc="0" normalizeH="0" baseline="0" noProof="0" dirty="0">
                <a:ln>
                  <a:noFill/>
                </a:ln>
                <a:solidFill>
                  <a:prstClr val="black"/>
                </a:solidFill>
                <a:effectLst/>
                <a:uLnTx/>
                <a:uFillTx/>
                <a:latin typeface="Calibri corpo"/>
                <a:ea typeface="+mn-ea"/>
                <a:cs typeface="+mn-cs"/>
              </a:rPr>
              <a:t>é o  sítio eletrônico oficial destinado à divulgação centralizada e obrigatória dos atos exigidos pela nova Lei.</a:t>
            </a:r>
          </a:p>
        </p:txBody>
      </p:sp>
      <p:sp>
        <p:nvSpPr>
          <p:cNvPr id="22" name="Retângulo: Cantos Arredondados 21">
            <a:extLst>
              <a:ext uri="{FF2B5EF4-FFF2-40B4-BE49-F238E27FC236}">
                <a16:creationId xmlns:a16="http://schemas.microsoft.com/office/drawing/2014/main" id="{78CCF093-0631-788A-CFBD-B4894F8146C2}"/>
              </a:ext>
            </a:extLst>
          </p:cNvPr>
          <p:cNvSpPr/>
          <p:nvPr/>
        </p:nvSpPr>
        <p:spPr>
          <a:xfrm>
            <a:off x="2555457" y="1873057"/>
            <a:ext cx="4340095" cy="196889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1800" b="1" i="0" u="sng" strike="noStrike" kern="1200" cap="none" spc="0" normalizeH="0" baseline="0" noProof="0" dirty="0">
                <a:ln>
                  <a:noFill/>
                </a:ln>
                <a:solidFill>
                  <a:prstClr val="black"/>
                </a:solidFill>
                <a:effectLst/>
                <a:uLnTx/>
                <a:uFillTx/>
                <a:latin typeface="Calibri corpo"/>
                <a:ea typeface="+mn-ea"/>
                <a:cs typeface="+mn-cs"/>
              </a:rPr>
              <a:t>Plano contratação Anual - PCA</a:t>
            </a:r>
            <a:r>
              <a:rPr kumimoji="0" lang="pt-BR" sz="1400" b="1" i="0" u="sng" strike="noStrike" kern="1200" cap="none" spc="0" normalizeH="0" baseline="0" noProof="0" dirty="0">
                <a:ln>
                  <a:noFill/>
                </a:ln>
                <a:solidFill>
                  <a:prstClr val="black"/>
                </a:solidFill>
                <a:effectLst/>
                <a:uLnTx/>
                <a:uFillTx/>
                <a:latin typeface="Calibri corpo"/>
                <a:ea typeface="+mn-ea"/>
                <a:cs typeface="+mn-cs"/>
              </a:rPr>
              <a:t>, </a:t>
            </a:r>
            <a:r>
              <a:rPr kumimoji="0" lang="pt-BR" sz="1800" b="0" i="0" u="none" strike="noStrike" kern="1200" cap="none" spc="0" normalizeH="0" baseline="0" noProof="0" dirty="0">
                <a:ln>
                  <a:noFill/>
                </a:ln>
                <a:solidFill>
                  <a:prstClr val="black"/>
                </a:solidFill>
                <a:effectLst/>
                <a:uLnTx/>
                <a:uFillTx/>
                <a:latin typeface="Calibri"/>
                <a:ea typeface="+mn-ea"/>
                <a:cs typeface="+mn-cs"/>
              </a:rPr>
              <a:t>é 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instrumento de governança, elaborado anualmente pelos órgãos e entidades, contendo todas as contratações que se pretende realizar ou prorrogar no exercício subsequente ao de sua elaboração.</a:t>
            </a:r>
          </a:p>
        </p:txBody>
      </p:sp>
    </p:spTree>
    <p:extLst>
      <p:ext uri="{BB962C8B-B14F-4D97-AF65-F5344CB8AC3E}">
        <p14:creationId xmlns:p14="http://schemas.microsoft.com/office/powerpoint/2010/main" val="1721091177"/>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6" y="404664"/>
            <a:ext cx="9762160"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dirty="0">
                <a:effectLst>
                  <a:outerShdw blurRad="38100" dist="38100" dir="2700000" algn="tl">
                    <a:srgbClr val="000000">
                      <a:alpha val="43137"/>
                    </a:srgbClr>
                  </a:outerShdw>
                </a:effectLst>
              </a:rPr>
              <a:t>1 - Introdução</a:t>
            </a:r>
            <a:endParaRPr lang="pt-BR" sz="3600" b="1" dirty="0">
              <a:solidFill>
                <a:schemeClr val="bg1"/>
              </a:solidFill>
              <a:effectLst>
                <a:outerShdw blurRad="38100" dist="38100" dir="2700000" algn="tl">
                  <a:srgbClr val="000000">
                    <a:alpha val="43137"/>
                  </a:srgbClr>
                </a:outerShdw>
              </a:effectLst>
              <a:ea typeface="Calibri"/>
              <a:cs typeface="Calibri"/>
              <a:sym typeface="Calibri"/>
            </a:endParaRPr>
          </a:p>
        </p:txBody>
      </p:sp>
      <p:pic>
        <p:nvPicPr>
          <p:cNvPr id="2" name="Imagem 1" descr="importante.jpg">
            <a:extLst>
              <a:ext uri="{FF2B5EF4-FFF2-40B4-BE49-F238E27FC236}">
                <a16:creationId xmlns:a16="http://schemas.microsoft.com/office/drawing/2014/main" id="{300A02B7-1CBD-5C56-3F7F-698DD26EAA7E}"/>
              </a:ext>
            </a:extLst>
          </p:cNvPr>
          <p:cNvPicPr>
            <a:picLocks noChangeAspect="1"/>
          </p:cNvPicPr>
          <p:nvPr/>
        </p:nvPicPr>
        <p:blipFill>
          <a:blip r:embed="rId3"/>
          <a:stretch>
            <a:fillRect/>
          </a:stretch>
        </p:blipFill>
        <p:spPr>
          <a:xfrm>
            <a:off x="9387211" y="1173842"/>
            <a:ext cx="1876455" cy="1283164"/>
          </a:xfrm>
          <a:prstGeom prst="rect">
            <a:avLst/>
          </a:prstGeom>
        </p:spPr>
      </p:pic>
      <p:sp>
        <p:nvSpPr>
          <p:cNvPr id="5" name="CaixaDeTexto 4">
            <a:extLst>
              <a:ext uri="{FF2B5EF4-FFF2-40B4-BE49-F238E27FC236}">
                <a16:creationId xmlns:a16="http://schemas.microsoft.com/office/drawing/2014/main" id="{FDB9A221-AAEA-D134-D48B-B205498CD875}"/>
              </a:ext>
            </a:extLst>
          </p:cNvPr>
          <p:cNvSpPr txBox="1"/>
          <p:nvPr/>
        </p:nvSpPr>
        <p:spPr>
          <a:xfrm>
            <a:off x="2415321" y="1167352"/>
            <a:ext cx="69544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F79646">
                    <a:lumMod val="75000"/>
                  </a:srgbClr>
                </a:solidFill>
                <a:effectLst/>
                <a:uLnTx/>
                <a:uFillTx/>
                <a:latin typeface="Calibri"/>
                <a:ea typeface="+mn-ea"/>
                <a:cs typeface="+mn-cs"/>
              </a:rPr>
              <a:t>Novos conceitos trazidos na Lei 14.133/21</a:t>
            </a:r>
          </a:p>
        </p:txBody>
      </p:sp>
      <p:sp>
        <p:nvSpPr>
          <p:cNvPr id="12" name="Retângulo: Cantos Arredondados 11">
            <a:extLst>
              <a:ext uri="{FF2B5EF4-FFF2-40B4-BE49-F238E27FC236}">
                <a16:creationId xmlns:a16="http://schemas.microsoft.com/office/drawing/2014/main" id="{ED7836DC-D796-7CB8-4063-5DEB3EBF615B}"/>
              </a:ext>
            </a:extLst>
          </p:cNvPr>
          <p:cNvSpPr/>
          <p:nvPr/>
        </p:nvSpPr>
        <p:spPr>
          <a:xfrm>
            <a:off x="928333" y="1554481"/>
            <a:ext cx="5164893" cy="241263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white"/>
              </a:solidFill>
              <a:effectLst/>
              <a:uLnTx/>
              <a:uFillTx/>
              <a:latin typeface="Calibri corpo"/>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1800" b="1" i="0" u="sng" strike="noStrike" kern="1200" cap="none" spc="0" normalizeH="0" baseline="0" noProof="0" dirty="0">
                <a:ln>
                  <a:noFill/>
                </a:ln>
                <a:solidFill>
                  <a:prstClr val="black"/>
                </a:solidFill>
                <a:effectLst/>
                <a:uLnTx/>
                <a:uFillTx/>
                <a:latin typeface="Calibri corpo"/>
                <a:ea typeface="+mn-ea"/>
                <a:cs typeface="+mn-cs"/>
              </a:rPr>
              <a:t>Bens de Luxo </a:t>
            </a:r>
            <a:r>
              <a:rPr kumimoji="0" lang="pt-BR" sz="1800" i="0" strike="noStrike" kern="1200" cap="none" spc="0" normalizeH="0" baseline="0" noProof="0" dirty="0">
                <a:ln>
                  <a:noFill/>
                </a:ln>
                <a:solidFill>
                  <a:prstClr val="black"/>
                </a:solidFill>
                <a:effectLst/>
                <a:uLnTx/>
                <a:uFillTx/>
                <a:latin typeface="Calibri corpo"/>
                <a:ea typeface="+mn-ea"/>
                <a:cs typeface="+mn-cs"/>
              </a:rPr>
              <a:t>aquele de consumo ou permanente, cujas características e qualidade são superiores ao estritamente suficiente e </a:t>
            </a:r>
            <a:r>
              <a:rPr lang="pt-BR" dirty="0">
                <a:solidFill>
                  <a:prstClr val="black"/>
                </a:solidFill>
                <a:latin typeface="Calibri corpo"/>
              </a:rPr>
              <a:t>necessário para o atendimento do interesse público, possuindo caráter de ostentação, forte apelo estético ou de afirmação de posição social, e preço superior ao bem de categoria comum da mesma natureza.</a:t>
            </a:r>
            <a:endParaRPr kumimoji="0" lang="pt-BR" sz="1800" i="0" strike="noStrike" kern="1200" cap="none" spc="0" normalizeH="0" baseline="0" noProof="0" dirty="0">
              <a:ln>
                <a:noFill/>
              </a:ln>
              <a:solidFill>
                <a:prstClr val="black"/>
              </a:solidFill>
              <a:effectLst/>
              <a:uLnTx/>
              <a:uFillTx/>
              <a:latin typeface="Calibri corp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tângulo: Cantos Arredondados 13">
            <a:extLst>
              <a:ext uri="{FF2B5EF4-FFF2-40B4-BE49-F238E27FC236}">
                <a16:creationId xmlns:a16="http://schemas.microsoft.com/office/drawing/2014/main" id="{5D45BC67-7140-7CA0-5A40-B1AFF10B98DA}"/>
              </a:ext>
            </a:extLst>
          </p:cNvPr>
          <p:cNvSpPr/>
          <p:nvPr/>
        </p:nvSpPr>
        <p:spPr>
          <a:xfrm>
            <a:off x="6549644" y="2621281"/>
            <a:ext cx="5157796" cy="256699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1800" b="1" i="0" u="sng" strike="noStrike" kern="1200" cap="none" spc="0" normalizeH="0" baseline="0" noProof="0" dirty="0">
                <a:ln>
                  <a:noFill/>
                </a:ln>
                <a:solidFill>
                  <a:prstClr val="black"/>
                </a:solidFill>
                <a:effectLst/>
                <a:uLnTx/>
                <a:uFillTx/>
                <a:latin typeface="Calibri corpo"/>
                <a:ea typeface="+mn-ea"/>
                <a:cs typeface="+mn-cs"/>
              </a:rPr>
              <a:t>Governança das contratações públicas, </a:t>
            </a:r>
            <a:r>
              <a:rPr kumimoji="0" lang="pt-BR" sz="1800" i="0" strike="noStrike" kern="1200" cap="none" spc="0" normalizeH="0" baseline="0" noProof="0" dirty="0">
                <a:ln>
                  <a:noFill/>
                </a:ln>
                <a:solidFill>
                  <a:prstClr val="black"/>
                </a:solidFill>
                <a:effectLst/>
                <a:uLnTx/>
                <a:uFillTx/>
                <a:latin typeface="Calibri corpo"/>
                <a:ea typeface="+mn-ea"/>
                <a:cs typeface="+mn-cs"/>
              </a:rPr>
              <a:t>conjunto de mecanismos de liderança, estratégia e controle de postos em prática para avaliar, direcionar e monitorar a atualização das contratações públicas, visando a agregar valor ao negócio do órgão ou entidade, e contribuir para o alcance de seus objetivos, com riscos gerenciáveis. </a:t>
            </a:r>
          </a:p>
        </p:txBody>
      </p:sp>
      <p:sp>
        <p:nvSpPr>
          <p:cNvPr id="7" name="Retângulo: Cantos Arredondados 6">
            <a:extLst>
              <a:ext uri="{FF2B5EF4-FFF2-40B4-BE49-F238E27FC236}">
                <a16:creationId xmlns:a16="http://schemas.microsoft.com/office/drawing/2014/main" id="{33FAC1A6-DA6F-5FF8-D2DD-8D6A78DA9D1A}"/>
              </a:ext>
            </a:extLst>
          </p:cNvPr>
          <p:cNvSpPr/>
          <p:nvPr/>
        </p:nvSpPr>
        <p:spPr>
          <a:xfrm>
            <a:off x="889843" y="4234444"/>
            <a:ext cx="4814271" cy="221889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1800" b="1" i="0" u="sng" strike="noStrike" kern="1200" cap="none" spc="0" normalizeH="0" baseline="0" noProof="0" dirty="0">
                <a:ln>
                  <a:noFill/>
                </a:ln>
                <a:solidFill>
                  <a:prstClr val="black"/>
                </a:solidFill>
                <a:effectLst/>
                <a:uLnTx/>
                <a:uFillTx/>
                <a:latin typeface="Calibri"/>
                <a:ea typeface="+mn-ea"/>
                <a:cs typeface="+mn-cs"/>
              </a:rPr>
              <a:t>Princípio da Segregação de Funções</a:t>
            </a:r>
            <a:r>
              <a:rPr kumimoji="0" lang="pt-BR" sz="1800" b="0" i="0" u="none" strike="noStrike" kern="1200" cap="none" spc="0" normalizeH="0" baseline="0" noProof="0" dirty="0">
                <a:ln>
                  <a:noFill/>
                </a:ln>
                <a:solidFill>
                  <a:prstClr val="black"/>
                </a:solidFill>
                <a:effectLst/>
                <a:uLnTx/>
                <a:uFillTx/>
                <a:latin typeface="Calibri"/>
                <a:ea typeface="+mn-ea"/>
                <a:cs typeface="+mn-cs"/>
              </a:rPr>
              <a:t>, </a:t>
            </a:r>
            <a:r>
              <a:rPr kumimoji="0" lang="pt-BR" sz="1800" b="0" i="0" u="none" strike="noStrike" kern="1200" cap="none" spc="0" normalizeH="0" baseline="0" noProof="0" dirty="0">
                <a:ln>
                  <a:noFill/>
                </a:ln>
                <a:solidFill>
                  <a:prstClr val="black"/>
                </a:solidFill>
                <a:effectLst/>
                <a:uLnTx/>
                <a:uFillTx/>
                <a:latin typeface="Google Sans"/>
                <a:ea typeface="+mn-ea"/>
                <a:cs typeface="+mn-cs"/>
              </a:rPr>
              <a:t>objetiva prevenir erros, omissões, fraudes e o uso irregular de recursos públicos por meio da repartição de funções essenciais para a formação e o desenvolvimento das contratações, impedindo que um mesmo agente público seja responsável por</a:t>
            </a:r>
            <a:r>
              <a:rPr kumimoji="0" lang="pt-BR" sz="1800" b="0" i="0" u="none" strike="noStrike" kern="1200" cap="none" spc="0" normalizeH="0" baseline="0" noProof="0" dirty="0">
                <a:ln>
                  <a:noFill/>
                </a:ln>
                <a:solidFill>
                  <a:prstClr val="black"/>
                </a:solidFill>
                <a:effectLst/>
                <a:uLnTx/>
                <a:uFillTx/>
                <a:latin typeface="Calibri"/>
                <a:ea typeface="+mn-ea"/>
                <a:cs typeface="+mn-cs"/>
              </a:rPr>
              <a:t> atividades incompatíveis.</a:t>
            </a:r>
          </a:p>
        </p:txBody>
      </p:sp>
    </p:spTree>
    <p:extLst>
      <p:ext uri="{BB962C8B-B14F-4D97-AF65-F5344CB8AC3E}">
        <p14:creationId xmlns:p14="http://schemas.microsoft.com/office/powerpoint/2010/main" val="3706530203"/>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6" y="404664"/>
            <a:ext cx="9762160"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1. INTRODUÇÃO</a:t>
            </a:r>
          </a:p>
        </p:txBody>
      </p:sp>
      <p:pic>
        <p:nvPicPr>
          <p:cNvPr id="32" name="Imagem 31">
            <a:extLst>
              <a:ext uri="{FF2B5EF4-FFF2-40B4-BE49-F238E27FC236}">
                <a16:creationId xmlns:a16="http://schemas.microsoft.com/office/drawing/2014/main" id="{BF1D7808-4569-E702-90B2-42B190EF60D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4475" y="1487317"/>
            <a:ext cx="4394200" cy="4394200"/>
          </a:xfrm>
          <a:prstGeom prst="rect">
            <a:avLst/>
          </a:prstGeom>
        </p:spPr>
      </p:pic>
      <p:graphicFrame>
        <p:nvGraphicFramePr>
          <p:cNvPr id="34" name="Diagrama 33">
            <a:extLst>
              <a:ext uri="{FF2B5EF4-FFF2-40B4-BE49-F238E27FC236}">
                <a16:creationId xmlns:a16="http://schemas.microsoft.com/office/drawing/2014/main" id="{E07C063E-F339-12C2-4019-C96A361F465E}"/>
              </a:ext>
            </a:extLst>
          </p:cNvPr>
          <p:cNvGraphicFramePr/>
          <p:nvPr>
            <p:extLst>
              <p:ext uri="{D42A27DB-BD31-4B8C-83A1-F6EECF244321}">
                <p14:modId xmlns:p14="http://schemas.microsoft.com/office/powerpoint/2010/main" val="934316912"/>
              </p:ext>
            </p:extLst>
          </p:nvPr>
        </p:nvGraphicFramePr>
        <p:xfrm>
          <a:off x="5603846" y="1426127"/>
          <a:ext cx="5419288" cy="47412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44791929"/>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6" y="404664"/>
            <a:ext cx="9762160"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1. INTRODUÇÃO</a:t>
            </a:r>
          </a:p>
        </p:txBody>
      </p:sp>
      <p:sp>
        <p:nvSpPr>
          <p:cNvPr id="3" name="CaixaDeTexto 2">
            <a:extLst>
              <a:ext uri="{FF2B5EF4-FFF2-40B4-BE49-F238E27FC236}">
                <a16:creationId xmlns:a16="http://schemas.microsoft.com/office/drawing/2014/main" id="{C4CFDEF5-B60D-C83A-68F3-00962D544B16}"/>
              </a:ext>
            </a:extLst>
          </p:cNvPr>
          <p:cNvSpPr txBox="1"/>
          <p:nvPr/>
        </p:nvSpPr>
        <p:spPr>
          <a:xfrm flipH="1">
            <a:off x="453001" y="2521059"/>
            <a:ext cx="7734653" cy="1815882"/>
          </a:xfrm>
          <a:prstGeom prst="rect">
            <a:avLst/>
          </a:prstGeom>
          <a:noFill/>
        </p:spPr>
        <p:txBody>
          <a:bodyPr wrap="square" rtlCol="0">
            <a:spAutoFit/>
          </a:bodyPr>
          <a:lstStyle/>
          <a:p>
            <a:pPr marL="457200" indent="-457200" algn="just">
              <a:buFont typeface="Wingdings" panose="05000000000000000000" pitchFamily="2" charset="2"/>
              <a:buChar char="Ø"/>
            </a:pPr>
            <a:r>
              <a:rPr lang="pt-BR" sz="2800" dirty="0"/>
              <a:t>Pode haver boas contratações sem planejamento?</a:t>
            </a:r>
          </a:p>
          <a:p>
            <a:pPr algn="just"/>
            <a:endParaRPr lang="pt-BR" sz="2800" dirty="0"/>
          </a:p>
          <a:p>
            <a:pPr marL="457200" indent="-457200" algn="just">
              <a:buFont typeface="Wingdings" panose="05000000000000000000" pitchFamily="2" charset="2"/>
              <a:buChar char="Ø"/>
            </a:pPr>
            <a:r>
              <a:rPr lang="pt-BR" sz="2800" dirty="0"/>
              <a:t>O que significa planejar uma contratação?</a:t>
            </a:r>
          </a:p>
        </p:txBody>
      </p:sp>
      <p:pic>
        <p:nvPicPr>
          <p:cNvPr id="5" name="Imagem 4">
            <a:extLst>
              <a:ext uri="{FF2B5EF4-FFF2-40B4-BE49-F238E27FC236}">
                <a16:creationId xmlns:a16="http://schemas.microsoft.com/office/drawing/2014/main" id="{4BA5E474-AE31-06B9-6BB1-0C99D9E26F64}"/>
              </a:ext>
            </a:extLst>
          </p:cNvPr>
          <p:cNvPicPr>
            <a:picLocks noChangeAspect="1"/>
          </p:cNvPicPr>
          <p:nvPr/>
        </p:nvPicPr>
        <p:blipFill>
          <a:blip r:embed="rId3"/>
          <a:stretch>
            <a:fillRect/>
          </a:stretch>
        </p:blipFill>
        <p:spPr>
          <a:xfrm>
            <a:off x="8641964" y="2230377"/>
            <a:ext cx="2810500" cy="2682472"/>
          </a:xfrm>
          <a:prstGeom prst="rect">
            <a:avLst/>
          </a:prstGeom>
        </p:spPr>
      </p:pic>
    </p:spTree>
    <p:extLst>
      <p:ext uri="{BB962C8B-B14F-4D97-AF65-F5344CB8AC3E}">
        <p14:creationId xmlns:p14="http://schemas.microsoft.com/office/powerpoint/2010/main" val="2921979818"/>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6" y="404664"/>
            <a:ext cx="9762160"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1. INTRODUÇÃO</a:t>
            </a:r>
          </a:p>
        </p:txBody>
      </p:sp>
      <p:pic>
        <p:nvPicPr>
          <p:cNvPr id="2" name="Espaço Reservado para Conteúdo 4">
            <a:extLst>
              <a:ext uri="{FF2B5EF4-FFF2-40B4-BE49-F238E27FC236}">
                <a16:creationId xmlns:a16="http://schemas.microsoft.com/office/drawing/2014/main" id="{8B91B119-821E-1AED-96BA-32B2035C018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20885" y="2068759"/>
            <a:ext cx="3284486" cy="3744876"/>
          </a:xfrm>
          <a:prstGeom prst="rect">
            <a:avLst/>
          </a:prstGeom>
        </p:spPr>
      </p:pic>
    </p:spTree>
    <p:extLst>
      <p:ext uri="{BB962C8B-B14F-4D97-AF65-F5344CB8AC3E}">
        <p14:creationId xmlns:p14="http://schemas.microsoft.com/office/powerpoint/2010/main" val="3731000090"/>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6" y="404664"/>
            <a:ext cx="9762160"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1. INTRODUÇÃO</a:t>
            </a:r>
          </a:p>
        </p:txBody>
      </p:sp>
      <p:sp>
        <p:nvSpPr>
          <p:cNvPr id="5" name="Espaço Reservado para Conteúdo 4">
            <a:extLst>
              <a:ext uri="{FF2B5EF4-FFF2-40B4-BE49-F238E27FC236}">
                <a16:creationId xmlns:a16="http://schemas.microsoft.com/office/drawing/2014/main" id="{0E2A2110-6772-3CDB-8255-0A7B5ADE62ED}"/>
              </a:ext>
            </a:extLst>
          </p:cNvPr>
          <p:cNvSpPr>
            <a:spLocks noGrp="1"/>
          </p:cNvSpPr>
          <p:nvPr>
            <p:ph idx="1"/>
          </p:nvPr>
        </p:nvSpPr>
        <p:spPr>
          <a:xfrm>
            <a:off x="562062" y="1268844"/>
            <a:ext cx="11081857" cy="5184492"/>
          </a:xfrm>
        </p:spPr>
        <p:txBody>
          <a:bodyPr/>
          <a:lstStyle/>
          <a:p>
            <a:pPr marL="12700" marR="0" lvl="0" indent="0" algn="just" defTabSz="914400" rtl="0" eaLnBrk="1" fontAlgn="auto" latinLnBrk="0" hangingPunct="1">
              <a:lnSpc>
                <a:spcPct val="100000"/>
              </a:lnSpc>
              <a:spcBef>
                <a:spcPts val="95"/>
              </a:spcBef>
              <a:spcAft>
                <a:spcPts val="0"/>
              </a:spcAft>
              <a:buClrTx/>
              <a:buSzTx/>
              <a:buFontTx/>
              <a:buNone/>
              <a:tabLst/>
              <a:defRPr/>
            </a:pPr>
            <a:r>
              <a:rPr kumimoji="0" lang="pt-BR" sz="2500" b="1" i="0" u="none" strike="noStrike" kern="1200" cap="none" spc="0" normalizeH="0" baseline="0" noProof="0" dirty="0">
                <a:ln>
                  <a:noFill/>
                </a:ln>
                <a:solidFill>
                  <a:schemeClr val="accent6">
                    <a:lumMod val="75000"/>
                  </a:schemeClr>
                </a:solidFill>
                <a:effectLst/>
                <a:uLnTx/>
                <a:uFillTx/>
                <a:cs typeface="Arial Black"/>
              </a:rPr>
              <a:t>Acórdão TCU nº 2.223/2019 - Primeira Câmara</a:t>
            </a:r>
          </a:p>
          <a:p>
            <a:pPr marL="12700" marR="0" lvl="0" indent="0" algn="just" defTabSz="914400" rtl="0" eaLnBrk="1" fontAlgn="auto" latinLnBrk="0" hangingPunct="1">
              <a:lnSpc>
                <a:spcPct val="100000"/>
              </a:lnSpc>
              <a:spcBef>
                <a:spcPts val="95"/>
              </a:spcBef>
              <a:spcAft>
                <a:spcPts val="0"/>
              </a:spcAft>
              <a:buClrTx/>
              <a:buSzTx/>
              <a:buFontTx/>
              <a:buNone/>
              <a:tabLst/>
              <a:defRPr/>
            </a:pPr>
            <a:r>
              <a:rPr kumimoji="0" lang="pt-BR" sz="2500" b="0" i="0" u="none" strike="noStrike" kern="1200" cap="none" spc="0" normalizeH="0" baseline="0" noProof="0" dirty="0">
                <a:ln>
                  <a:noFill/>
                </a:ln>
                <a:solidFill>
                  <a:prstClr val="black"/>
                </a:solidFill>
                <a:effectLst/>
                <a:uLnTx/>
                <a:uFillTx/>
                <a:cs typeface="Arial Black"/>
              </a:rPr>
              <a:t>(...) objeto do processo administrativo 2426/2012, não foi precedida do estudo adequado sobre a necessidade da contratação, deixando de ser analisadas possíveis Alternativas(...)</a:t>
            </a:r>
          </a:p>
          <a:p>
            <a:pPr marL="0" indent="0">
              <a:buNone/>
            </a:pPr>
            <a:endParaRPr lang="pt-BR" sz="2500" b="1" dirty="0"/>
          </a:p>
          <a:p>
            <a:pPr marL="12700" marR="0" lvl="0" indent="0" algn="just" defTabSz="914400" rtl="0" eaLnBrk="1" fontAlgn="auto" latinLnBrk="0" hangingPunct="1">
              <a:lnSpc>
                <a:spcPct val="100000"/>
              </a:lnSpc>
              <a:spcBef>
                <a:spcPts val="95"/>
              </a:spcBef>
              <a:spcAft>
                <a:spcPts val="0"/>
              </a:spcAft>
              <a:buClrTx/>
              <a:buSzTx/>
              <a:buFontTx/>
              <a:buNone/>
              <a:tabLst/>
              <a:defRPr/>
            </a:pPr>
            <a:r>
              <a:rPr kumimoji="0" lang="pt-BR" sz="2500" b="1" i="0" u="none" strike="noStrike" kern="1200" cap="none" spc="0" normalizeH="0" baseline="0" noProof="0" dirty="0">
                <a:ln>
                  <a:noFill/>
                </a:ln>
                <a:solidFill>
                  <a:schemeClr val="accent6">
                    <a:lumMod val="75000"/>
                  </a:schemeClr>
                </a:solidFill>
                <a:effectLst/>
                <a:uLnTx/>
                <a:uFillTx/>
                <a:cs typeface="Arial Black"/>
              </a:rPr>
              <a:t>Acórdão TCU nº 214/2020 – Plenário</a:t>
            </a:r>
          </a:p>
          <a:p>
            <a:pPr marL="12700" marR="0" lvl="0" indent="0" algn="just" defTabSz="914400" rtl="0" eaLnBrk="1" fontAlgn="auto" latinLnBrk="0" hangingPunct="1">
              <a:lnSpc>
                <a:spcPct val="100000"/>
              </a:lnSpc>
              <a:spcBef>
                <a:spcPts val="95"/>
              </a:spcBef>
              <a:spcAft>
                <a:spcPts val="0"/>
              </a:spcAft>
              <a:buClrTx/>
              <a:buSzTx/>
              <a:buFontTx/>
              <a:buNone/>
              <a:tabLst/>
              <a:defRPr/>
            </a:pPr>
            <a:r>
              <a:rPr kumimoji="0" lang="pt-BR" sz="2500" b="0" i="0" u="none" strike="noStrike" kern="1200" cap="none" spc="0" normalizeH="0" baseline="0" noProof="0" dirty="0">
                <a:ln>
                  <a:noFill/>
                </a:ln>
                <a:solidFill>
                  <a:prstClr val="black"/>
                </a:solidFill>
                <a:effectLst/>
                <a:uLnTx/>
                <a:uFillTx/>
                <a:cs typeface="Arial Black"/>
              </a:rPr>
              <a:t>Em licitações para aquisição de equipamentos, havendo no mercado diversos modelos que atendam às necessidades da Administração, deve o órgão licitante identificar  um  conjunto representativo desses modelos antes de elaborar as especificações técnicas e a cotação de preços, de modo a evitar o direcionamento do certame para marca ou modelo específicos e a caracterizar a realização de ampla pesquisa de mercado.</a:t>
            </a:r>
          </a:p>
          <a:p>
            <a:endParaRPr lang="pt-BR" dirty="0"/>
          </a:p>
        </p:txBody>
      </p:sp>
    </p:spTree>
    <p:extLst>
      <p:ext uri="{BB962C8B-B14F-4D97-AF65-F5344CB8AC3E}">
        <p14:creationId xmlns:p14="http://schemas.microsoft.com/office/powerpoint/2010/main" val="3405380653"/>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6" y="404664"/>
            <a:ext cx="9762160"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1. INTRODUÇÃO</a:t>
            </a:r>
          </a:p>
        </p:txBody>
      </p:sp>
      <p:graphicFrame>
        <p:nvGraphicFramePr>
          <p:cNvPr id="2" name="Espaço Reservado para Conteúdo 1">
            <a:extLst>
              <a:ext uri="{FF2B5EF4-FFF2-40B4-BE49-F238E27FC236}">
                <a16:creationId xmlns:a16="http://schemas.microsoft.com/office/drawing/2014/main" id="{380A9636-D2DA-4AC0-ADF7-4FF762CBAE60}"/>
              </a:ext>
            </a:extLst>
          </p:cNvPr>
          <p:cNvGraphicFramePr>
            <a:graphicFrameLocks noGrp="1"/>
          </p:cNvGraphicFramePr>
          <p:nvPr>
            <p:ph idx="1"/>
            <p:extLst>
              <p:ext uri="{D42A27DB-BD31-4B8C-83A1-F6EECF244321}">
                <p14:modId xmlns:p14="http://schemas.microsoft.com/office/powerpoint/2010/main" val="1989531974"/>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aixaDeTexto 2">
            <a:extLst>
              <a:ext uri="{FF2B5EF4-FFF2-40B4-BE49-F238E27FC236}">
                <a16:creationId xmlns:a16="http://schemas.microsoft.com/office/drawing/2014/main" id="{C7C7EFC2-DA76-0CF3-3291-FFA211D6DBD7}"/>
              </a:ext>
            </a:extLst>
          </p:cNvPr>
          <p:cNvSpPr txBox="1"/>
          <p:nvPr/>
        </p:nvSpPr>
        <p:spPr>
          <a:xfrm>
            <a:off x="1107347" y="1820195"/>
            <a:ext cx="5134062" cy="523220"/>
          </a:xfrm>
          <a:prstGeom prst="rect">
            <a:avLst/>
          </a:prstGeom>
          <a:noFill/>
        </p:spPr>
        <p:txBody>
          <a:bodyPr wrap="square" rtlCol="0">
            <a:spAutoFit/>
          </a:bodyPr>
          <a:lstStyle/>
          <a:p>
            <a:r>
              <a:rPr lang="pt-BR" sz="2800" u="sng" dirty="0">
                <a:solidFill>
                  <a:schemeClr val="accent6">
                    <a:lumMod val="75000"/>
                  </a:schemeClr>
                </a:solidFill>
              </a:rPr>
              <a:t>Lei 14.133/21</a:t>
            </a:r>
          </a:p>
        </p:txBody>
      </p:sp>
    </p:spTree>
    <p:extLst>
      <p:ext uri="{BB962C8B-B14F-4D97-AF65-F5344CB8AC3E}">
        <p14:creationId xmlns:p14="http://schemas.microsoft.com/office/powerpoint/2010/main" val="2469096531"/>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6" y="404664"/>
            <a:ext cx="9762160"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1. INTRODUÇÃO</a:t>
            </a:r>
          </a:p>
        </p:txBody>
      </p:sp>
      <p:graphicFrame>
        <p:nvGraphicFramePr>
          <p:cNvPr id="2" name="Diagrama 1">
            <a:extLst>
              <a:ext uri="{FF2B5EF4-FFF2-40B4-BE49-F238E27FC236}">
                <a16:creationId xmlns:a16="http://schemas.microsoft.com/office/drawing/2014/main" id="{3A8BF7DE-62DC-0AD9-904F-3F3D5BFB0086}"/>
              </a:ext>
            </a:extLst>
          </p:cNvPr>
          <p:cNvGraphicFramePr/>
          <p:nvPr>
            <p:extLst>
              <p:ext uri="{D42A27DB-BD31-4B8C-83A1-F6EECF244321}">
                <p14:modId xmlns:p14="http://schemas.microsoft.com/office/powerpoint/2010/main" val="3488587147"/>
              </p:ext>
            </p:extLst>
          </p:nvPr>
        </p:nvGraphicFramePr>
        <p:xfrm>
          <a:off x="569256" y="2148617"/>
          <a:ext cx="10890105" cy="3544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aixaDeTexto 2">
            <a:extLst>
              <a:ext uri="{FF2B5EF4-FFF2-40B4-BE49-F238E27FC236}">
                <a16:creationId xmlns:a16="http://schemas.microsoft.com/office/drawing/2014/main" id="{49B8ACDC-C5F0-FC95-8469-7167169CB574}"/>
              </a:ext>
            </a:extLst>
          </p:cNvPr>
          <p:cNvSpPr txBox="1"/>
          <p:nvPr/>
        </p:nvSpPr>
        <p:spPr>
          <a:xfrm>
            <a:off x="3723935" y="1502226"/>
            <a:ext cx="3960440" cy="523220"/>
          </a:xfrm>
          <a:prstGeom prst="rect">
            <a:avLst/>
          </a:prstGeom>
          <a:noFill/>
        </p:spPr>
        <p:txBody>
          <a:bodyPr wrap="square" rtlCol="0">
            <a:spAutoFit/>
          </a:bodyPr>
          <a:lstStyle/>
          <a:p>
            <a:pPr algn="ctr"/>
            <a:r>
              <a:rPr lang="pt-BR" sz="2800" b="1" dirty="0">
                <a:solidFill>
                  <a:schemeClr val="accent6">
                    <a:lumMod val="75000"/>
                  </a:schemeClr>
                </a:solidFill>
                <a:latin typeface="+mj-lt"/>
              </a:rPr>
              <a:t>Fase Preparatória</a:t>
            </a:r>
          </a:p>
        </p:txBody>
      </p:sp>
    </p:spTree>
    <p:extLst>
      <p:ext uri="{BB962C8B-B14F-4D97-AF65-F5344CB8AC3E}">
        <p14:creationId xmlns:p14="http://schemas.microsoft.com/office/powerpoint/2010/main" val="2395721617"/>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2. ESTUDO TÉCNICO PRELIMINAR - ETP</a:t>
            </a:r>
          </a:p>
        </p:txBody>
      </p:sp>
      <p:sp>
        <p:nvSpPr>
          <p:cNvPr id="5" name="Espaço Reservado para Conteúdo 4">
            <a:extLst>
              <a:ext uri="{FF2B5EF4-FFF2-40B4-BE49-F238E27FC236}">
                <a16:creationId xmlns:a16="http://schemas.microsoft.com/office/drawing/2014/main" id="{F077492D-19DB-524D-5007-9F0FF6F9EC87}"/>
              </a:ext>
            </a:extLst>
          </p:cNvPr>
          <p:cNvSpPr>
            <a:spLocks noGrp="1"/>
          </p:cNvSpPr>
          <p:nvPr>
            <p:ph idx="1"/>
          </p:nvPr>
        </p:nvSpPr>
        <p:spPr>
          <a:xfrm>
            <a:off x="218701" y="1242388"/>
            <a:ext cx="11567831" cy="5210948"/>
          </a:xfrm>
        </p:spPr>
        <p:txBody>
          <a:bodyPr/>
          <a:lstStyle/>
          <a:p>
            <a:pPr marL="0" indent="0" algn="just">
              <a:lnSpc>
                <a:spcPct val="107000"/>
              </a:lnSpc>
              <a:spcAft>
                <a:spcPts val="800"/>
              </a:spcAft>
              <a:buNone/>
            </a:pPr>
            <a:r>
              <a:rPr lang="pt-BR" sz="2500" dirty="0">
                <a:latin typeface="+mj-lt"/>
              </a:rPr>
              <a:t>D</a:t>
            </a:r>
            <a:r>
              <a:rPr lang="pt-BR" sz="2500" b="0" i="0" dirty="0">
                <a:effectLst/>
                <a:latin typeface="+mj-lt"/>
              </a:rPr>
              <a:t>ocumento constitutivo da primeira etapa do planejamento de uma contratação que caracteriza o interesse público envolvido e a sua melhor solução e dá base ao anteprojeto, ao termo de referência ou ao projeto básico a serem elaborados caso se conclua pela viabilidade da contratação.</a:t>
            </a:r>
            <a:endParaRPr lang="pt-BR" sz="2500" dirty="0">
              <a:latin typeface="+mj-lt"/>
            </a:endParaRPr>
          </a:p>
          <a:p>
            <a:pPr marL="0" indent="0">
              <a:lnSpc>
                <a:spcPct val="107000"/>
              </a:lnSpc>
              <a:spcAft>
                <a:spcPts val="800"/>
              </a:spcAft>
              <a:buNone/>
            </a:pPr>
            <a:r>
              <a:rPr lang="pt-BR" sz="2500" b="1" i="0" u="sng" strike="noStrike" baseline="0" dirty="0">
                <a:solidFill>
                  <a:schemeClr val="accent6">
                    <a:lumMod val="75000"/>
                  </a:schemeClr>
                </a:solidFill>
                <a:latin typeface="+mj-lt"/>
              </a:rPr>
              <a:t>Quem elabora o ETP?</a:t>
            </a:r>
            <a:endParaRPr lang="pt-BR" sz="2500" b="1" u="sng" kern="100" dirty="0">
              <a:solidFill>
                <a:schemeClr val="accent6">
                  <a:lumMod val="75000"/>
                </a:schemeClr>
              </a:solidFill>
              <a:effectLst/>
              <a:latin typeface="+mj-lt"/>
              <a:ea typeface="Calibri" panose="020F0502020204030204" pitchFamily="34" charset="0"/>
              <a:cs typeface="Calibri" panose="020F0502020204030204" pitchFamily="34" charset="0"/>
            </a:endParaRPr>
          </a:p>
          <a:p>
            <a:endParaRPr lang="pt-BR" dirty="0"/>
          </a:p>
        </p:txBody>
      </p:sp>
      <p:pic>
        <p:nvPicPr>
          <p:cNvPr id="7" name="Imagem 6">
            <a:extLst>
              <a:ext uri="{FF2B5EF4-FFF2-40B4-BE49-F238E27FC236}">
                <a16:creationId xmlns:a16="http://schemas.microsoft.com/office/drawing/2014/main" id="{D1FE4D3E-D734-E099-2B51-DA5558E5DCD8}"/>
              </a:ext>
            </a:extLst>
          </p:cNvPr>
          <p:cNvPicPr>
            <a:picLocks noChangeAspect="1"/>
          </p:cNvPicPr>
          <p:nvPr/>
        </p:nvPicPr>
        <p:blipFill>
          <a:blip r:embed="rId3"/>
          <a:stretch>
            <a:fillRect/>
          </a:stretch>
        </p:blipFill>
        <p:spPr>
          <a:xfrm>
            <a:off x="1524000" y="3610891"/>
            <a:ext cx="8169348" cy="2926334"/>
          </a:xfrm>
          <a:prstGeom prst="rect">
            <a:avLst/>
          </a:prstGeom>
        </p:spPr>
      </p:pic>
    </p:spTree>
    <p:extLst>
      <p:ext uri="{BB962C8B-B14F-4D97-AF65-F5344CB8AC3E}">
        <p14:creationId xmlns:p14="http://schemas.microsoft.com/office/powerpoint/2010/main" val="100491242"/>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F6F6280-A645-9303-8F46-9158E6240C8B}"/>
              </a:ext>
            </a:extLst>
          </p:cNvPr>
          <p:cNvPicPr>
            <a:picLocks noChangeAspect="1" noChangeArrowheads="1"/>
          </p:cNvPicPr>
          <p:nvPr/>
        </p:nvPicPr>
        <p:blipFill>
          <a:blip r:embed="rId2" cstate="print"/>
          <a:srcRect l="15216" t="2953" r="15052" b="2548"/>
          <a:stretch>
            <a:fillRect/>
          </a:stretch>
        </p:blipFill>
        <p:spPr bwMode="auto">
          <a:xfrm>
            <a:off x="0" y="-27384"/>
            <a:ext cx="12192000" cy="6912768"/>
          </a:xfrm>
          <a:prstGeom prst="rect">
            <a:avLst/>
          </a:prstGeom>
          <a:noFill/>
          <a:ln w="9525">
            <a:noFill/>
            <a:miter lim="800000"/>
            <a:headEnd/>
            <a:tailEnd/>
          </a:ln>
        </p:spPr>
      </p:pic>
    </p:spTree>
    <p:extLst>
      <p:ext uri="{BB962C8B-B14F-4D97-AF65-F5344CB8AC3E}">
        <p14:creationId xmlns:p14="http://schemas.microsoft.com/office/powerpoint/2010/main" val="1017249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6" y="404664"/>
            <a:ext cx="9762160"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1. INTRODUÇÃO</a:t>
            </a:r>
          </a:p>
        </p:txBody>
      </p:sp>
      <p:pic>
        <p:nvPicPr>
          <p:cNvPr id="5" name="Espaço Reservado para Conteúdo 3">
            <a:extLst>
              <a:ext uri="{FF2B5EF4-FFF2-40B4-BE49-F238E27FC236}">
                <a16:creationId xmlns:a16="http://schemas.microsoft.com/office/drawing/2014/main" id="{10EB3FC6-8859-85EE-FFD4-6309B8F00388}"/>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4488110" y="2616902"/>
            <a:ext cx="2451319" cy="3299539"/>
          </a:xfrm>
          <a:prstGeom prst="rect">
            <a:avLst/>
          </a:prstGeom>
        </p:spPr>
      </p:pic>
      <p:sp>
        <p:nvSpPr>
          <p:cNvPr id="6" name="CaixaDeTexto 5">
            <a:extLst>
              <a:ext uri="{FF2B5EF4-FFF2-40B4-BE49-F238E27FC236}">
                <a16:creationId xmlns:a16="http://schemas.microsoft.com/office/drawing/2014/main" id="{C4A9EF64-6D36-5D51-A863-7DDC183BBDD3}"/>
              </a:ext>
            </a:extLst>
          </p:cNvPr>
          <p:cNvSpPr txBox="1"/>
          <p:nvPr/>
        </p:nvSpPr>
        <p:spPr>
          <a:xfrm>
            <a:off x="1116041" y="1563625"/>
            <a:ext cx="9108386" cy="523220"/>
          </a:xfrm>
          <a:prstGeom prst="rect">
            <a:avLst/>
          </a:prstGeom>
          <a:noFill/>
        </p:spPr>
        <p:txBody>
          <a:bodyPr wrap="square" rtlCol="0">
            <a:spAutoFit/>
          </a:bodyPr>
          <a:lstStyle/>
          <a:p>
            <a:r>
              <a:rPr lang="pt-BR" sz="2800" dirty="0"/>
              <a:t>É obrigatória a Elaboração do ETP em todas as contratações?</a:t>
            </a:r>
          </a:p>
        </p:txBody>
      </p:sp>
    </p:spTree>
    <p:extLst>
      <p:ext uri="{BB962C8B-B14F-4D97-AF65-F5344CB8AC3E}">
        <p14:creationId xmlns:p14="http://schemas.microsoft.com/office/powerpoint/2010/main" val="93255217"/>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2. ESTUDO TÉCNICO PRELIMINAR - ETP</a:t>
            </a:r>
          </a:p>
        </p:txBody>
      </p:sp>
      <p:graphicFrame>
        <p:nvGraphicFramePr>
          <p:cNvPr id="3" name="Espaço Reservado para Conteúdo 2">
            <a:extLst>
              <a:ext uri="{FF2B5EF4-FFF2-40B4-BE49-F238E27FC236}">
                <a16:creationId xmlns:a16="http://schemas.microsoft.com/office/drawing/2014/main" id="{5422441E-AE39-2D34-5013-E2AB8EA56813}"/>
              </a:ext>
            </a:extLst>
          </p:cNvPr>
          <p:cNvGraphicFramePr>
            <a:graphicFrameLocks noGrp="1"/>
          </p:cNvGraphicFramePr>
          <p:nvPr>
            <p:ph idx="1"/>
            <p:extLst>
              <p:ext uri="{D42A27DB-BD31-4B8C-83A1-F6EECF244321}">
                <p14:modId xmlns:p14="http://schemas.microsoft.com/office/powerpoint/2010/main" val="2760357866"/>
              </p:ext>
            </p:extLst>
          </p:nvPr>
        </p:nvGraphicFramePr>
        <p:xfrm>
          <a:off x="232609" y="1317072"/>
          <a:ext cx="10972800" cy="513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m 5">
            <a:extLst>
              <a:ext uri="{FF2B5EF4-FFF2-40B4-BE49-F238E27FC236}">
                <a16:creationId xmlns:a16="http://schemas.microsoft.com/office/drawing/2014/main" id="{8D2CFA5D-94DB-654B-7B15-399A3E9834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35112" y="1052736"/>
            <a:ext cx="1336455" cy="1219370"/>
          </a:xfrm>
          <a:prstGeom prst="rect">
            <a:avLst/>
          </a:prstGeom>
        </p:spPr>
      </p:pic>
    </p:spTree>
    <p:extLst>
      <p:ext uri="{BB962C8B-B14F-4D97-AF65-F5344CB8AC3E}">
        <p14:creationId xmlns:p14="http://schemas.microsoft.com/office/powerpoint/2010/main" val="55630524"/>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2. ESTUDO TÉCNICO PRELIMINAR - ETP</a:t>
            </a:r>
          </a:p>
        </p:txBody>
      </p:sp>
      <p:graphicFrame>
        <p:nvGraphicFramePr>
          <p:cNvPr id="3" name="Espaço Reservado para Conteúdo 2">
            <a:extLst>
              <a:ext uri="{FF2B5EF4-FFF2-40B4-BE49-F238E27FC236}">
                <a16:creationId xmlns:a16="http://schemas.microsoft.com/office/drawing/2014/main" id="{5422441E-AE39-2D34-5013-E2AB8EA56813}"/>
              </a:ext>
            </a:extLst>
          </p:cNvPr>
          <p:cNvGraphicFramePr>
            <a:graphicFrameLocks noGrp="1"/>
          </p:cNvGraphicFramePr>
          <p:nvPr>
            <p:ph idx="1"/>
            <p:extLst>
              <p:ext uri="{D42A27DB-BD31-4B8C-83A1-F6EECF244321}">
                <p14:modId xmlns:p14="http://schemas.microsoft.com/office/powerpoint/2010/main" val="2364777329"/>
              </p:ext>
            </p:extLst>
          </p:nvPr>
        </p:nvGraphicFramePr>
        <p:xfrm>
          <a:off x="232609" y="1166018"/>
          <a:ext cx="10972800" cy="5287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m 1">
            <a:extLst>
              <a:ext uri="{FF2B5EF4-FFF2-40B4-BE49-F238E27FC236}">
                <a16:creationId xmlns:a16="http://schemas.microsoft.com/office/drawing/2014/main" id="{38CD456E-F25E-B8AB-1792-4628F42952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63743" y="1052735"/>
            <a:ext cx="1095648" cy="1086457"/>
          </a:xfrm>
          <a:prstGeom prst="rect">
            <a:avLst/>
          </a:prstGeom>
        </p:spPr>
      </p:pic>
    </p:spTree>
    <p:extLst>
      <p:ext uri="{BB962C8B-B14F-4D97-AF65-F5344CB8AC3E}">
        <p14:creationId xmlns:p14="http://schemas.microsoft.com/office/powerpoint/2010/main" val="2823899837"/>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2. ESTUDO TÉCNICO PRELIMINAR - ETP</a:t>
            </a:r>
          </a:p>
        </p:txBody>
      </p:sp>
      <p:sp>
        <p:nvSpPr>
          <p:cNvPr id="5" name="Espaço Reservado para Conteúdo 4">
            <a:extLst>
              <a:ext uri="{FF2B5EF4-FFF2-40B4-BE49-F238E27FC236}">
                <a16:creationId xmlns:a16="http://schemas.microsoft.com/office/drawing/2014/main" id="{D3052557-CF57-FADB-060C-F483325CB813}"/>
              </a:ext>
            </a:extLst>
          </p:cNvPr>
          <p:cNvSpPr>
            <a:spLocks noGrp="1"/>
          </p:cNvSpPr>
          <p:nvPr>
            <p:ph idx="1"/>
          </p:nvPr>
        </p:nvSpPr>
        <p:spPr>
          <a:xfrm>
            <a:off x="232609" y="1921079"/>
            <a:ext cx="7700900" cy="4305550"/>
          </a:xfrm>
        </p:spPr>
        <p:txBody>
          <a:bodyPr/>
          <a:lstStyle/>
          <a:p>
            <a:pPr marL="0" indent="0">
              <a:buNone/>
            </a:pPr>
            <a:endParaRPr lang="pt-BR" sz="2800" b="1" i="0" u="none" strike="noStrike" baseline="0" dirty="0">
              <a:solidFill>
                <a:schemeClr val="accent6">
                  <a:lumMod val="75000"/>
                </a:schemeClr>
              </a:solidFill>
              <a:latin typeface="+mj-lt"/>
            </a:endParaRPr>
          </a:p>
          <a:p>
            <a:pPr marL="0" indent="0" algn="just">
              <a:buNone/>
            </a:pPr>
            <a:r>
              <a:rPr lang="pt-BR" sz="2800" i="0" u="none" strike="noStrike" baseline="0" dirty="0">
                <a:latin typeface="+mj-lt"/>
              </a:rPr>
              <a:t>O </a:t>
            </a:r>
            <a:r>
              <a:rPr lang="pt-BR" sz="2800" b="1" i="0" u="none" strike="noStrike" baseline="0" dirty="0">
                <a:latin typeface="+mj-lt"/>
              </a:rPr>
              <a:t>estudo técnico preliminar – ETP </a:t>
            </a:r>
            <a:r>
              <a:rPr lang="pt-BR" sz="2800" i="0" u="none" strike="noStrike" baseline="0" dirty="0">
                <a:latin typeface="+mj-lt"/>
              </a:rPr>
              <a:t>a que se refere o §1º do Art.18 da Lei 14.133/21, </a:t>
            </a:r>
            <a:r>
              <a:rPr lang="pt-BR" sz="2800" b="1" i="0" u="none" strike="noStrike" baseline="0" dirty="0">
                <a:latin typeface="+mj-lt"/>
              </a:rPr>
              <a:t>deverá evidenciar o problema a ser resolvido e a sua melhor solução, de modo a permitir a avaliação da viabilidade técnica e econômica da contratação</a:t>
            </a:r>
            <a:r>
              <a:rPr lang="pt-BR" sz="2800" i="0" u="none" strike="noStrike" baseline="0" dirty="0">
                <a:latin typeface="+mj-lt"/>
              </a:rPr>
              <a:t>, e conterá os seguintes elementos:</a:t>
            </a:r>
          </a:p>
          <a:p>
            <a:pPr marL="0" indent="0">
              <a:buNone/>
            </a:pPr>
            <a:endParaRPr lang="pt-BR" sz="2800" b="1" i="0" u="none" strike="noStrike" baseline="0" dirty="0">
              <a:solidFill>
                <a:schemeClr val="accent6">
                  <a:lumMod val="75000"/>
                </a:schemeClr>
              </a:solidFill>
              <a:latin typeface="+mj-lt"/>
            </a:endParaRPr>
          </a:p>
          <a:p>
            <a:endParaRPr lang="pt-BR" dirty="0"/>
          </a:p>
        </p:txBody>
      </p:sp>
      <p:pic>
        <p:nvPicPr>
          <p:cNvPr id="2" name="Imagem 1">
            <a:extLst>
              <a:ext uri="{FF2B5EF4-FFF2-40B4-BE49-F238E27FC236}">
                <a16:creationId xmlns:a16="http://schemas.microsoft.com/office/drawing/2014/main" id="{FADB0A3E-4798-88A7-B3EA-B3D0A82B5045}"/>
              </a:ext>
            </a:extLst>
          </p:cNvPr>
          <p:cNvPicPr>
            <a:picLocks noChangeAspect="1"/>
          </p:cNvPicPr>
          <p:nvPr/>
        </p:nvPicPr>
        <p:blipFill>
          <a:blip r:embed="rId3"/>
          <a:stretch>
            <a:fillRect/>
          </a:stretch>
        </p:blipFill>
        <p:spPr>
          <a:xfrm>
            <a:off x="8026542" y="2561516"/>
            <a:ext cx="3401863" cy="2536156"/>
          </a:xfrm>
          <a:prstGeom prst="rect">
            <a:avLst/>
          </a:prstGeom>
        </p:spPr>
      </p:pic>
    </p:spTree>
    <p:extLst>
      <p:ext uri="{BB962C8B-B14F-4D97-AF65-F5344CB8AC3E}">
        <p14:creationId xmlns:p14="http://schemas.microsoft.com/office/powerpoint/2010/main" val="3698671701"/>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2. ESTUDO TÉCNICO PRELIMINAR - ETP</a:t>
            </a:r>
          </a:p>
        </p:txBody>
      </p:sp>
      <p:sp>
        <p:nvSpPr>
          <p:cNvPr id="5" name="Espaço Reservado para Conteúdo 4">
            <a:extLst>
              <a:ext uri="{FF2B5EF4-FFF2-40B4-BE49-F238E27FC236}">
                <a16:creationId xmlns:a16="http://schemas.microsoft.com/office/drawing/2014/main" id="{D3052557-CF57-FADB-060C-F483325CB813}"/>
              </a:ext>
            </a:extLst>
          </p:cNvPr>
          <p:cNvSpPr>
            <a:spLocks noGrp="1"/>
          </p:cNvSpPr>
          <p:nvPr>
            <p:ph idx="1"/>
          </p:nvPr>
        </p:nvSpPr>
        <p:spPr>
          <a:xfrm>
            <a:off x="232609" y="1166018"/>
            <a:ext cx="10972800" cy="5287318"/>
          </a:xfrm>
        </p:spPr>
        <p:txBody>
          <a:bodyPr/>
          <a:lstStyle/>
          <a:p>
            <a:pPr marL="0" indent="0" algn="just">
              <a:buNone/>
            </a:pPr>
            <a:endParaRPr lang="pt-BR" sz="2800" b="0" i="0" dirty="0">
              <a:solidFill>
                <a:srgbClr val="000000"/>
              </a:solidFill>
              <a:effectLst/>
              <a:latin typeface="+mj-lt"/>
            </a:endParaRPr>
          </a:p>
          <a:p>
            <a:pPr marL="0" indent="0" algn="just">
              <a:buNone/>
            </a:pPr>
            <a:endParaRPr lang="pt-BR" sz="2800" b="0" i="0" dirty="0">
              <a:solidFill>
                <a:srgbClr val="000000"/>
              </a:solidFill>
              <a:effectLst/>
              <a:latin typeface="+mj-lt"/>
            </a:endParaRPr>
          </a:p>
          <a:p>
            <a:pPr marL="0" indent="0" algn="just">
              <a:buNone/>
            </a:pPr>
            <a:r>
              <a:rPr lang="pt-BR" sz="2800" b="0" i="0" dirty="0">
                <a:solidFill>
                  <a:srgbClr val="000000"/>
                </a:solidFill>
                <a:effectLst/>
                <a:latin typeface="+mj-lt"/>
              </a:rPr>
              <a:t>I - </a:t>
            </a:r>
            <a:r>
              <a:rPr lang="pt-BR" sz="2800" b="1" i="0" dirty="0">
                <a:solidFill>
                  <a:srgbClr val="000000"/>
                </a:solidFill>
                <a:effectLst/>
                <a:latin typeface="+mj-lt"/>
              </a:rPr>
              <a:t>descrição da necessidade da contratação</a:t>
            </a:r>
            <a:r>
              <a:rPr lang="pt-BR" sz="2800" b="0" i="0" dirty="0">
                <a:solidFill>
                  <a:srgbClr val="000000"/>
                </a:solidFill>
                <a:effectLst/>
                <a:latin typeface="+mj-lt"/>
              </a:rPr>
              <a:t>, considerado o problema a ser resolvido sob a perspectiva do interesse público;</a:t>
            </a:r>
          </a:p>
          <a:p>
            <a:pPr marL="0" indent="0">
              <a:buNone/>
            </a:pPr>
            <a:endParaRPr lang="pt-BR" sz="2800" b="1" i="0" u="none" strike="noStrike" baseline="0" dirty="0">
              <a:solidFill>
                <a:schemeClr val="accent6">
                  <a:lumMod val="75000"/>
                </a:schemeClr>
              </a:solidFill>
              <a:latin typeface="+mj-lt"/>
            </a:endParaRPr>
          </a:p>
          <a:p>
            <a:pPr marL="0" indent="0" algn="just">
              <a:buNone/>
            </a:pPr>
            <a:r>
              <a:rPr lang="pt-BR" sz="2800" i="0" u="none" strike="noStrike" baseline="0" dirty="0">
                <a:solidFill>
                  <a:schemeClr val="accent6">
                    <a:lumMod val="75000"/>
                  </a:schemeClr>
                </a:solidFill>
                <a:latin typeface="+mj-lt"/>
              </a:rPr>
              <a:t>Aqui entra a fundamentação da contratação</a:t>
            </a:r>
          </a:p>
          <a:p>
            <a:pPr marL="0" indent="0" algn="just">
              <a:buNone/>
            </a:pPr>
            <a:r>
              <a:rPr lang="pt-BR" sz="2800" dirty="0">
                <a:solidFill>
                  <a:schemeClr val="accent6">
                    <a:lumMod val="75000"/>
                  </a:schemeClr>
                </a:solidFill>
                <a:latin typeface="+mj-lt"/>
              </a:rPr>
              <a:t>Justificar a demanda que precisa ser atendida ou solucionada (mérito)</a:t>
            </a:r>
          </a:p>
          <a:p>
            <a:pPr marL="0" indent="0" algn="just">
              <a:buNone/>
            </a:pPr>
            <a:r>
              <a:rPr lang="pt-BR" sz="2800" dirty="0">
                <a:solidFill>
                  <a:schemeClr val="accent6">
                    <a:lumMod val="75000"/>
                  </a:schemeClr>
                </a:solidFill>
                <a:latin typeface="+mj-lt"/>
              </a:rPr>
              <a:t>Demonstrar a situação/problema diante do interesse público e explicar os motivos que justificam a contratação.</a:t>
            </a:r>
          </a:p>
          <a:p>
            <a:pPr marL="0" indent="0">
              <a:buNone/>
            </a:pPr>
            <a:endParaRPr lang="pt-BR" sz="2800" b="1" i="0" u="none" strike="noStrike" baseline="0" dirty="0">
              <a:solidFill>
                <a:schemeClr val="accent6">
                  <a:lumMod val="75000"/>
                </a:schemeClr>
              </a:solidFill>
              <a:latin typeface="+mj-lt"/>
            </a:endParaRPr>
          </a:p>
          <a:p>
            <a:pPr marL="0" indent="0">
              <a:buNone/>
            </a:pPr>
            <a:endParaRPr lang="pt-BR" sz="2800" b="1" i="0" u="none" strike="noStrike" baseline="0" dirty="0">
              <a:solidFill>
                <a:schemeClr val="accent6">
                  <a:lumMod val="75000"/>
                </a:schemeClr>
              </a:solidFill>
              <a:latin typeface="+mj-lt"/>
            </a:endParaRPr>
          </a:p>
          <a:p>
            <a:endParaRPr lang="pt-BR" dirty="0"/>
          </a:p>
        </p:txBody>
      </p:sp>
      <p:pic>
        <p:nvPicPr>
          <p:cNvPr id="8" name="Imagem 7">
            <a:extLst>
              <a:ext uri="{FF2B5EF4-FFF2-40B4-BE49-F238E27FC236}">
                <a16:creationId xmlns:a16="http://schemas.microsoft.com/office/drawing/2014/main" id="{4AFC53BC-6273-19F3-3E1A-B5178A139B76}"/>
              </a:ext>
            </a:extLst>
          </p:cNvPr>
          <p:cNvPicPr>
            <a:picLocks noChangeAspect="1"/>
          </p:cNvPicPr>
          <p:nvPr/>
        </p:nvPicPr>
        <p:blipFill>
          <a:blip r:embed="rId3"/>
          <a:stretch>
            <a:fillRect/>
          </a:stretch>
        </p:blipFill>
        <p:spPr>
          <a:xfrm rot="716515">
            <a:off x="10006149" y="1166018"/>
            <a:ext cx="1621128" cy="1028700"/>
          </a:xfrm>
          <a:prstGeom prst="rect">
            <a:avLst/>
          </a:prstGeom>
        </p:spPr>
      </p:pic>
    </p:spTree>
    <p:extLst>
      <p:ext uri="{BB962C8B-B14F-4D97-AF65-F5344CB8AC3E}">
        <p14:creationId xmlns:p14="http://schemas.microsoft.com/office/powerpoint/2010/main" val="3171997994"/>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2. ESTUDO TÉCNICO PRELIMINAR - ETP</a:t>
            </a:r>
          </a:p>
        </p:txBody>
      </p:sp>
      <p:sp>
        <p:nvSpPr>
          <p:cNvPr id="3" name="CaixaDeTexto 2">
            <a:extLst>
              <a:ext uri="{FF2B5EF4-FFF2-40B4-BE49-F238E27FC236}">
                <a16:creationId xmlns:a16="http://schemas.microsoft.com/office/drawing/2014/main" id="{5B5A57F3-389F-4136-BDC4-174F9DF0AFD2}"/>
              </a:ext>
            </a:extLst>
          </p:cNvPr>
          <p:cNvSpPr txBox="1"/>
          <p:nvPr/>
        </p:nvSpPr>
        <p:spPr>
          <a:xfrm>
            <a:off x="252549" y="1812033"/>
            <a:ext cx="11686902" cy="3108543"/>
          </a:xfrm>
          <a:prstGeom prst="rect">
            <a:avLst/>
          </a:prstGeom>
          <a:noFill/>
        </p:spPr>
        <p:txBody>
          <a:bodyPr wrap="square">
            <a:spAutoFit/>
          </a:bodyPr>
          <a:lstStyle/>
          <a:p>
            <a:pPr algn="just"/>
            <a:r>
              <a:rPr lang="pt-BR" sz="2800" b="1" dirty="0"/>
              <a:t>II- </a:t>
            </a:r>
            <a:r>
              <a:rPr lang="pt-BR" sz="2800" b="1" dirty="0">
                <a:effectLst/>
                <a:ea typeface="MS Gothic" panose="020B0609070205080204" pitchFamily="49" charset="-128"/>
              </a:rPr>
              <a:t>demonstração da previsão da contratação no plano de contratações anual, sempre que elaborado, de modo a indicar o seu alinhamento com o planejamento da Administração;</a:t>
            </a:r>
          </a:p>
          <a:p>
            <a:pPr algn="just"/>
            <a:endParaRPr lang="pt-BR" sz="2800" dirty="0">
              <a:solidFill>
                <a:schemeClr val="accent6">
                  <a:lumMod val="75000"/>
                </a:schemeClr>
              </a:solidFill>
              <a:effectLst/>
              <a:ea typeface="MS Gothic" panose="020B0609070205080204" pitchFamily="49" charset="-128"/>
            </a:endParaRPr>
          </a:p>
          <a:p>
            <a:pPr algn="just"/>
            <a:r>
              <a:rPr lang="pt-BR" sz="2800" dirty="0">
                <a:solidFill>
                  <a:schemeClr val="accent6">
                    <a:lumMod val="75000"/>
                  </a:schemeClr>
                </a:solidFill>
                <a:ea typeface="MS Gothic" panose="020B0609070205080204" pitchFamily="49" charset="-128"/>
              </a:rPr>
              <a:t>Demonstrar que a contratação consta</a:t>
            </a:r>
            <a:r>
              <a:rPr lang="pt-BR" sz="2800" dirty="0">
                <a:solidFill>
                  <a:schemeClr val="accent6">
                    <a:lumMod val="75000"/>
                  </a:schemeClr>
                </a:solidFill>
                <a:effectLst/>
                <a:ea typeface="MS Gothic" panose="020B0609070205080204" pitchFamily="49" charset="-128"/>
              </a:rPr>
              <a:t> no Plano de contratação anual – PCA da instituição e que está alinhada com o planejamento estratégico da instituição.</a:t>
            </a:r>
          </a:p>
          <a:p>
            <a:pPr algn="just"/>
            <a:endParaRPr lang="pt-BR" sz="2800" b="1" i="0" dirty="0">
              <a:effectLst/>
              <a:latin typeface="+mj-lt"/>
            </a:endParaRPr>
          </a:p>
        </p:txBody>
      </p:sp>
    </p:spTree>
    <p:extLst>
      <p:ext uri="{BB962C8B-B14F-4D97-AF65-F5344CB8AC3E}">
        <p14:creationId xmlns:p14="http://schemas.microsoft.com/office/powerpoint/2010/main" val="646713991"/>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2. ESTUDO TÉCNICO PRELIMINAR - ETP</a:t>
            </a:r>
          </a:p>
        </p:txBody>
      </p:sp>
      <p:sp>
        <p:nvSpPr>
          <p:cNvPr id="3" name="CaixaDeTexto 2">
            <a:extLst>
              <a:ext uri="{FF2B5EF4-FFF2-40B4-BE49-F238E27FC236}">
                <a16:creationId xmlns:a16="http://schemas.microsoft.com/office/drawing/2014/main" id="{C460A503-7E8B-1A37-06BA-BFDECFE33A24}"/>
              </a:ext>
            </a:extLst>
          </p:cNvPr>
          <p:cNvSpPr txBox="1"/>
          <p:nvPr/>
        </p:nvSpPr>
        <p:spPr>
          <a:xfrm>
            <a:off x="470603" y="1392901"/>
            <a:ext cx="6094602" cy="523220"/>
          </a:xfrm>
          <a:prstGeom prst="rect">
            <a:avLst/>
          </a:prstGeom>
          <a:noFill/>
        </p:spPr>
        <p:txBody>
          <a:bodyPr wrap="square">
            <a:spAutoFit/>
          </a:bodyPr>
          <a:lstStyle/>
          <a:p>
            <a:pPr algn="just"/>
            <a:r>
              <a:rPr lang="pt-BR" sz="2800" b="1" dirty="0">
                <a:latin typeface="+mj-lt"/>
              </a:rPr>
              <a:t>III - requisitos da contratação</a:t>
            </a:r>
            <a:endParaRPr lang="pt-BR" sz="2800" b="1" i="0" dirty="0">
              <a:effectLst/>
              <a:latin typeface="+mj-lt"/>
            </a:endParaRPr>
          </a:p>
        </p:txBody>
      </p:sp>
      <p:sp>
        <p:nvSpPr>
          <p:cNvPr id="5" name="CaixaDeTexto 4">
            <a:extLst>
              <a:ext uri="{FF2B5EF4-FFF2-40B4-BE49-F238E27FC236}">
                <a16:creationId xmlns:a16="http://schemas.microsoft.com/office/drawing/2014/main" id="{08536476-8781-18AF-874E-C96017BA0640}"/>
              </a:ext>
            </a:extLst>
          </p:cNvPr>
          <p:cNvSpPr txBox="1"/>
          <p:nvPr/>
        </p:nvSpPr>
        <p:spPr>
          <a:xfrm>
            <a:off x="352925" y="1960909"/>
            <a:ext cx="11391662" cy="4324261"/>
          </a:xfrm>
          <a:prstGeom prst="rect">
            <a:avLst/>
          </a:prstGeom>
          <a:noFill/>
        </p:spPr>
        <p:txBody>
          <a:bodyPr wrap="square">
            <a:spAutoFit/>
          </a:bodyPr>
          <a:lstStyle/>
          <a:p>
            <a:pPr algn="just"/>
            <a:r>
              <a:rPr lang="pt-BR" sz="2500" dirty="0">
                <a:solidFill>
                  <a:schemeClr val="accent6">
                    <a:lumMod val="75000"/>
                  </a:schemeClr>
                </a:solidFill>
                <a:effectLst/>
                <a:latin typeface="Calibri" panose="020F0502020204030204" pitchFamily="34" charset="0"/>
                <a:ea typeface="MS Mincho" panose="02020609040205080304" pitchFamily="49" charset="-128"/>
              </a:rPr>
              <a:t>Quais os requisitos necessários ao atendimento da necessidade? Quais os padrões mínimos de qualidade, de forma a permitir a seleção da proposta mais vantajosa? Esta contratação tem caráter continuado? Qual deverá será a duração inicial do contrato? </a:t>
            </a:r>
          </a:p>
          <a:p>
            <a:pPr algn="just"/>
            <a:endParaRPr lang="pt-BR" sz="2500" i="1" dirty="0">
              <a:solidFill>
                <a:schemeClr val="accent6">
                  <a:lumMod val="75000"/>
                </a:schemeClr>
              </a:solidFill>
              <a:latin typeface="Calibri" panose="020F0502020204030204" pitchFamily="34" charset="0"/>
              <a:ea typeface="MS Mincho" panose="02020609040205080304" pitchFamily="49" charset="-128"/>
            </a:endParaRPr>
          </a:p>
          <a:p>
            <a:pPr algn="just"/>
            <a:r>
              <a:rPr lang="pt-BR" sz="2500" kern="100" dirty="0">
                <a:effectLst/>
                <a:latin typeface="Calibri" panose="020F0502020204030204" pitchFamily="34" charset="0"/>
                <a:ea typeface="Calibri" panose="020F0502020204030204" pitchFamily="34" charset="0"/>
                <a:cs typeface="Times New Roman" panose="02020603050405020304" pitchFamily="18" charset="0"/>
              </a:rPr>
              <a:t>Sendo o caso, incluir também: </a:t>
            </a:r>
            <a:r>
              <a:rPr lang="pt-BR" sz="2500" kern="1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garantia de execução (Lei 14.133/2021, art. 96), amostra (Lei 14.133/2021, art. 17, §3º), certificações (Lei 14.133/2021, art. 17, §6º), utilização de mão de obra, materiais, tecnologias e matérias-primas existentes no local da execução (Lei 14.133/2021, art. 25, §2º), excepcional exigência da instalação de escritório em determinada localidade, garantias referentes à sustentabilidade ambiental da contratação (Lei 14.133/2021, art. 11, IV), procedimentos relacionados à proteção de dados pessoais, dentre outros temas.</a:t>
            </a:r>
            <a:endParaRPr lang="pt-BR" sz="2500" dirty="0"/>
          </a:p>
        </p:txBody>
      </p:sp>
    </p:spTree>
    <p:extLst>
      <p:ext uri="{BB962C8B-B14F-4D97-AF65-F5344CB8AC3E}">
        <p14:creationId xmlns:p14="http://schemas.microsoft.com/office/powerpoint/2010/main" val="1337931112"/>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2. ESTUDO TÉCNICO PRELIMINAR - ETP</a:t>
            </a:r>
          </a:p>
        </p:txBody>
      </p:sp>
      <p:sp>
        <p:nvSpPr>
          <p:cNvPr id="3" name="CaixaDeTexto 2">
            <a:extLst>
              <a:ext uri="{FF2B5EF4-FFF2-40B4-BE49-F238E27FC236}">
                <a16:creationId xmlns:a16="http://schemas.microsoft.com/office/drawing/2014/main" id="{C460A503-7E8B-1A37-06BA-BFDECFE33A24}"/>
              </a:ext>
            </a:extLst>
          </p:cNvPr>
          <p:cNvSpPr txBox="1"/>
          <p:nvPr/>
        </p:nvSpPr>
        <p:spPr>
          <a:xfrm>
            <a:off x="181963" y="1830771"/>
            <a:ext cx="10903131" cy="1815882"/>
          </a:xfrm>
          <a:prstGeom prst="rect">
            <a:avLst/>
          </a:prstGeom>
          <a:noFill/>
        </p:spPr>
        <p:txBody>
          <a:bodyPr wrap="square">
            <a:spAutoFit/>
          </a:bodyPr>
          <a:lstStyle/>
          <a:p>
            <a:pPr algn="just"/>
            <a:r>
              <a:rPr lang="pt-BR" sz="2800" b="1" dirty="0">
                <a:latin typeface="+mj-lt"/>
              </a:rPr>
              <a:t>IV - </a:t>
            </a:r>
            <a:r>
              <a:rPr lang="pt-BR" sz="2800" b="1" i="0" dirty="0">
                <a:effectLst/>
                <a:latin typeface="+mj-lt"/>
              </a:rPr>
              <a:t>Estimativas das quantidades para a contratação, </a:t>
            </a:r>
            <a:r>
              <a:rPr lang="pt-BR" sz="2800" i="0" dirty="0">
                <a:effectLst/>
                <a:latin typeface="+mj-lt"/>
              </a:rPr>
              <a:t>acompanhadas das memórias de cálculo e dos documentos que lhes dão suporte, que considerem interdependências com outras contratações, de modo a possibilitar economia de escala;</a:t>
            </a:r>
          </a:p>
        </p:txBody>
      </p:sp>
      <p:sp>
        <p:nvSpPr>
          <p:cNvPr id="7" name="CaixaDeTexto 6">
            <a:extLst>
              <a:ext uri="{FF2B5EF4-FFF2-40B4-BE49-F238E27FC236}">
                <a16:creationId xmlns:a16="http://schemas.microsoft.com/office/drawing/2014/main" id="{49EB1FCF-7A45-C991-B4E8-F6524A5DB253}"/>
              </a:ext>
            </a:extLst>
          </p:cNvPr>
          <p:cNvSpPr txBox="1"/>
          <p:nvPr/>
        </p:nvSpPr>
        <p:spPr>
          <a:xfrm>
            <a:off x="505098" y="3833291"/>
            <a:ext cx="10903131" cy="2354491"/>
          </a:xfrm>
          <a:prstGeom prst="rect">
            <a:avLst/>
          </a:prstGeom>
          <a:noFill/>
        </p:spPr>
        <p:txBody>
          <a:bodyPr wrap="square">
            <a:spAutoFit/>
          </a:bodyPr>
          <a:lstStyle/>
          <a:p>
            <a:pPr marL="342900" indent="-342900">
              <a:buFontTx/>
              <a:buChar char="-"/>
            </a:pPr>
            <a:r>
              <a:rPr lang="pt-BR" sz="2100" dirty="0">
                <a:solidFill>
                  <a:schemeClr val="accent6">
                    <a:lumMod val="75000"/>
                  </a:schemeClr>
                </a:solidFill>
              </a:rPr>
              <a:t>Definir e documentar o método utilizado para a estimativa das quantidades a serem adquiridas.</a:t>
            </a:r>
          </a:p>
          <a:p>
            <a:pPr marL="342900" indent="-342900">
              <a:buFontTx/>
              <a:buChar char="-"/>
            </a:pPr>
            <a:r>
              <a:rPr lang="pt-BR" sz="2100" dirty="0">
                <a:solidFill>
                  <a:schemeClr val="accent6">
                    <a:lumMod val="75000"/>
                  </a:schemeClr>
                </a:solidFill>
              </a:rPr>
              <a:t>Utilizar informações das aquisições anteriores (se for o caso).</a:t>
            </a:r>
          </a:p>
          <a:p>
            <a:pPr marL="342900" indent="-342900">
              <a:buFontTx/>
              <a:buChar char="-"/>
            </a:pPr>
            <a:r>
              <a:rPr lang="pt-BR" sz="2100" dirty="0">
                <a:solidFill>
                  <a:schemeClr val="accent6">
                    <a:lumMod val="75000"/>
                  </a:schemeClr>
                </a:solidFill>
              </a:rPr>
              <a:t>Considerar as ocorrências futuras que possam impactar os quantitativos apurados.</a:t>
            </a:r>
          </a:p>
          <a:p>
            <a:pPr marL="342900" indent="-342900">
              <a:buFontTx/>
              <a:buChar char="-"/>
            </a:pPr>
            <a:r>
              <a:rPr lang="pt-BR" sz="2100" dirty="0">
                <a:solidFill>
                  <a:schemeClr val="accent6">
                    <a:lumMod val="75000"/>
                  </a:schemeClr>
                </a:solidFill>
              </a:rPr>
              <a:t>Incluir nos autos as memórias de cálculo e os documentos que lhe dão suporte. </a:t>
            </a:r>
          </a:p>
          <a:p>
            <a:endParaRPr lang="pt-BR" sz="2100" dirty="0">
              <a:solidFill>
                <a:schemeClr val="accent6">
                  <a:lumMod val="75000"/>
                </a:schemeClr>
              </a:solidFill>
            </a:endParaRPr>
          </a:p>
          <a:p>
            <a:r>
              <a:rPr lang="pt-BR" sz="2100" dirty="0">
                <a:solidFill>
                  <a:schemeClr val="accent6">
                    <a:lumMod val="50000"/>
                  </a:schemeClr>
                </a:solidFill>
              </a:rPr>
              <a:t>Para os casos em que houver a necessidade de materiais específicos, cuja previsibilidade não se mostra possível antes da contratação, avaliar a inclusão de mecanismos para tratar essa questão.</a:t>
            </a:r>
          </a:p>
        </p:txBody>
      </p:sp>
      <p:pic>
        <p:nvPicPr>
          <p:cNvPr id="8" name="Imagem 7">
            <a:extLst>
              <a:ext uri="{FF2B5EF4-FFF2-40B4-BE49-F238E27FC236}">
                <a16:creationId xmlns:a16="http://schemas.microsoft.com/office/drawing/2014/main" id="{5430667F-99A3-9292-4232-BDA2041A416C}"/>
              </a:ext>
            </a:extLst>
          </p:cNvPr>
          <p:cNvPicPr>
            <a:picLocks noChangeAspect="1"/>
          </p:cNvPicPr>
          <p:nvPr/>
        </p:nvPicPr>
        <p:blipFill>
          <a:blip r:embed="rId3"/>
          <a:stretch>
            <a:fillRect/>
          </a:stretch>
        </p:blipFill>
        <p:spPr>
          <a:xfrm>
            <a:off x="10204862" y="862826"/>
            <a:ext cx="1621128" cy="1028700"/>
          </a:xfrm>
          <a:prstGeom prst="rect">
            <a:avLst/>
          </a:prstGeom>
        </p:spPr>
      </p:pic>
    </p:spTree>
    <p:extLst>
      <p:ext uri="{BB962C8B-B14F-4D97-AF65-F5344CB8AC3E}">
        <p14:creationId xmlns:p14="http://schemas.microsoft.com/office/powerpoint/2010/main" val="1428101007"/>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2. ESTUDO TÉCNICO PRELIMINAR - ETP</a:t>
            </a:r>
          </a:p>
        </p:txBody>
      </p:sp>
      <p:sp>
        <p:nvSpPr>
          <p:cNvPr id="3" name="CaixaDeTexto 2">
            <a:extLst>
              <a:ext uri="{FF2B5EF4-FFF2-40B4-BE49-F238E27FC236}">
                <a16:creationId xmlns:a16="http://schemas.microsoft.com/office/drawing/2014/main" id="{C430AA68-D0E7-F5DF-BAE4-738DFEDA0346}"/>
              </a:ext>
            </a:extLst>
          </p:cNvPr>
          <p:cNvSpPr txBox="1"/>
          <p:nvPr/>
        </p:nvSpPr>
        <p:spPr>
          <a:xfrm>
            <a:off x="533839" y="1430133"/>
            <a:ext cx="10935349" cy="1384995"/>
          </a:xfrm>
          <a:prstGeom prst="rect">
            <a:avLst/>
          </a:prstGeom>
          <a:noFill/>
        </p:spPr>
        <p:txBody>
          <a:bodyPr wrap="square">
            <a:spAutoFit/>
          </a:bodyPr>
          <a:lstStyle/>
          <a:p>
            <a:pPr algn="just"/>
            <a:r>
              <a:rPr lang="pt-BR" sz="2800" b="1" dirty="0">
                <a:latin typeface="+mj-lt"/>
              </a:rPr>
              <a:t>V - </a:t>
            </a:r>
            <a:r>
              <a:rPr lang="pt-BR" sz="2800" b="1" i="0" dirty="0">
                <a:effectLst/>
                <a:latin typeface="+mj-lt"/>
              </a:rPr>
              <a:t>Levantamento de mercado, </a:t>
            </a:r>
            <a:r>
              <a:rPr lang="pt-BR" sz="2800" i="0" dirty="0">
                <a:effectLst/>
                <a:latin typeface="+mj-lt"/>
              </a:rPr>
              <a:t>que consiste na análise das alternativas possíveis, e justificativa técnica e econômica da escolha do tipo de solução a contratar;</a:t>
            </a:r>
          </a:p>
        </p:txBody>
      </p:sp>
      <p:sp>
        <p:nvSpPr>
          <p:cNvPr id="9" name="CaixaDeTexto 8">
            <a:extLst>
              <a:ext uri="{FF2B5EF4-FFF2-40B4-BE49-F238E27FC236}">
                <a16:creationId xmlns:a16="http://schemas.microsoft.com/office/drawing/2014/main" id="{83E34EB3-7C5E-8B5E-D5A1-29A895034A35}"/>
              </a:ext>
            </a:extLst>
          </p:cNvPr>
          <p:cNvSpPr txBox="1"/>
          <p:nvPr/>
        </p:nvSpPr>
        <p:spPr>
          <a:xfrm>
            <a:off x="533839" y="2935247"/>
            <a:ext cx="10868298" cy="3647152"/>
          </a:xfrm>
          <a:prstGeom prst="rect">
            <a:avLst/>
          </a:prstGeom>
          <a:noFill/>
        </p:spPr>
        <p:txBody>
          <a:bodyPr wrap="square">
            <a:spAutoFit/>
          </a:bodyPr>
          <a:lstStyle/>
          <a:p>
            <a:pPr marL="285750" indent="-285750" algn="just">
              <a:buFontTx/>
              <a:buChar char="-"/>
            </a:pPr>
            <a:r>
              <a:rPr lang="pt-BR" sz="2100" dirty="0">
                <a:solidFill>
                  <a:schemeClr val="accent6">
                    <a:lumMod val="75000"/>
                  </a:schemeClr>
                </a:solidFill>
              </a:rPr>
              <a:t>Descrever quais as soluções disponíveis no mercado para o atendimento da necessidade (fornecedores, produtos, fabricantes, contratações de outros órgãos). Caso haja restrição de mercado, avaliar se os requisitos que possam limitar a participação são realmente indispensáveis.</a:t>
            </a:r>
          </a:p>
          <a:p>
            <a:pPr marL="285750" indent="-285750" algn="just">
              <a:buFontTx/>
              <a:buChar char="-"/>
            </a:pPr>
            <a:r>
              <a:rPr lang="pt-BR" sz="2100" dirty="0">
                <a:solidFill>
                  <a:schemeClr val="accent6">
                    <a:lumMod val="75000"/>
                  </a:schemeClr>
                </a:solidFill>
              </a:rPr>
              <a:t>Considerar contratações similares feitas por outros órgãos e entidades, com objetivo de identificar a existência de novas metodologias, tecnologias ou inovações que melhor atendam às necessidades da Administração.</a:t>
            </a:r>
          </a:p>
          <a:p>
            <a:pPr marL="285750" indent="-285750" algn="just">
              <a:buFontTx/>
              <a:buChar char="-"/>
            </a:pPr>
            <a:r>
              <a:rPr lang="pt-BR" sz="2100" dirty="0">
                <a:solidFill>
                  <a:schemeClr val="accent6">
                    <a:lumMod val="75000"/>
                  </a:schemeClr>
                </a:solidFill>
              </a:rPr>
              <a:t>Realizar uma avaliação crítica entre as diferentes soluções, considerando aspectos financeiros e qualitativos, justificando a inviabilidade daquelas consideradas inadequadas.</a:t>
            </a:r>
          </a:p>
          <a:p>
            <a:pPr marL="285750" indent="-285750" algn="just">
              <a:buFontTx/>
              <a:buChar char="-"/>
            </a:pPr>
            <a:r>
              <a:rPr lang="pt-BR" sz="2100" dirty="0">
                <a:solidFill>
                  <a:schemeClr val="accent6">
                    <a:lumMod val="75000"/>
                  </a:schemeClr>
                </a:solidFill>
              </a:rPr>
              <a:t>Caso necessário, realizar consulta, audiência pública ou diálogo transparente com potenciais contratadas, para coleta de contribuições.</a:t>
            </a:r>
          </a:p>
        </p:txBody>
      </p:sp>
    </p:spTree>
    <p:extLst>
      <p:ext uri="{BB962C8B-B14F-4D97-AF65-F5344CB8AC3E}">
        <p14:creationId xmlns:p14="http://schemas.microsoft.com/office/powerpoint/2010/main" val="3591395831"/>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2. ESTUDO TÉCNICO PRELIMINAR - ETP</a:t>
            </a:r>
          </a:p>
        </p:txBody>
      </p:sp>
      <p:sp>
        <p:nvSpPr>
          <p:cNvPr id="3" name="CaixaDeTexto 2">
            <a:extLst>
              <a:ext uri="{FF2B5EF4-FFF2-40B4-BE49-F238E27FC236}">
                <a16:creationId xmlns:a16="http://schemas.microsoft.com/office/drawing/2014/main" id="{C430AA68-D0E7-F5DF-BAE4-738DFEDA0346}"/>
              </a:ext>
            </a:extLst>
          </p:cNvPr>
          <p:cNvSpPr txBox="1"/>
          <p:nvPr/>
        </p:nvSpPr>
        <p:spPr>
          <a:xfrm>
            <a:off x="533840" y="1430133"/>
            <a:ext cx="10551254" cy="2246769"/>
          </a:xfrm>
          <a:prstGeom prst="rect">
            <a:avLst/>
          </a:prstGeom>
          <a:noFill/>
        </p:spPr>
        <p:txBody>
          <a:bodyPr wrap="square">
            <a:spAutoFit/>
          </a:bodyPr>
          <a:lstStyle/>
          <a:p>
            <a:pPr algn="just"/>
            <a:r>
              <a:rPr lang="pt-BR" sz="2800" b="1" dirty="0">
                <a:latin typeface="+mj-lt"/>
              </a:rPr>
              <a:t>VI - estimativa do valor da contratação, </a:t>
            </a:r>
            <a:r>
              <a:rPr lang="pt-BR" sz="2800" dirty="0">
                <a:latin typeface="+mj-lt"/>
              </a:rPr>
              <a:t>acompanhada dos preços unitários referenciais, das memórias de cálculo e dos documentos que lhe dão suporte, que poderão constar de anexo classificado, se a Administração optar por preservar o seu sigilo até a conclusão da licitação;</a:t>
            </a:r>
            <a:endParaRPr lang="pt-BR" sz="2800" i="0" dirty="0">
              <a:effectLst/>
              <a:latin typeface="+mj-lt"/>
            </a:endParaRPr>
          </a:p>
        </p:txBody>
      </p:sp>
      <p:sp>
        <p:nvSpPr>
          <p:cNvPr id="7" name="CaixaDeTexto 6">
            <a:extLst>
              <a:ext uri="{FF2B5EF4-FFF2-40B4-BE49-F238E27FC236}">
                <a16:creationId xmlns:a16="http://schemas.microsoft.com/office/drawing/2014/main" id="{1A361F98-B6E5-E176-AF52-EEE864CAF5E2}"/>
              </a:ext>
            </a:extLst>
          </p:cNvPr>
          <p:cNvSpPr txBox="1"/>
          <p:nvPr/>
        </p:nvSpPr>
        <p:spPr>
          <a:xfrm>
            <a:off x="533840" y="3676902"/>
            <a:ext cx="10830846" cy="2862322"/>
          </a:xfrm>
          <a:prstGeom prst="rect">
            <a:avLst/>
          </a:prstGeom>
          <a:noFill/>
        </p:spPr>
        <p:txBody>
          <a:bodyPr wrap="square">
            <a:spAutoFit/>
          </a:bodyPr>
          <a:lstStyle/>
          <a:p>
            <a:pPr marL="285750" indent="-285750" algn="just">
              <a:buFontTx/>
              <a:buChar char="-"/>
            </a:pPr>
            <a:r>
              <a:rPr lang="pt-BR" sz="2000" dirty="0">
                <a:solidFill>
                  <a:schemeClr val="accent6">
                    <a:lumMod val="75000"/>
                  </a:schemeClr>
                </a:solidFill>
              </a:rPr>
              <a:t>Apresentar os preços, registrando o método adotado para sua estimativa. </a:t>
            </a:r>
          </a:p>
          <a:p>
            <a:pPr marL="285750" indent="-285750" algn="just">
              <a:buFontTx/>
              <a:buChar char="-"/>
            </a:pPr>
            <a:r>
              <a:rPr lang="pt-BR" sz="2000" dirty="0">
                <a:solidFill>
                  <a:schemeClr val="accent6">
                    <a:lumMod val="75000"/>
                  </a:schemeClr>
                </a:solidFill>
              </a:rPr>
              <a:t>Incluir as memórias de cálculo da estimativa, os documentos que lhe dão suporte e, sempre que possível, as planilhas de custos. </a:t>
            </a:r>
          </a:p>
          <a:p>
            <a:pPr marL="285750" indent="-285750" algn="just">
              <a:buFontTx/>
              <a:buChar char="-"/>
            </a:pPr>
            <a:r>
              <a:rPr lang="pt-BR" sz="2000" dirty="0">
                <a:solidFill>
                  <a:schemeClr val="accent6">
                    <a:lumMod val="75000"/>
                  </a:schemeClr>
                </a:solidFill>
              </a:rPr>
              <a:t>Considerar os custos indiretos que envolvam a execução contratual, como manutenção, reposição de peças, consumo de energia e água, etc. </a:t>
            </a:r>
          </a:p>
          <a:p>
            <a:pPr marL="285750" indent="-285750" algn="just">
              <a:buFontTx/>
              <a:buChar char="-"/>
            </a:pPr>
            <a:r>
              <a:rPr lang="pt-BR" sz="2000" dirty="0">
                <a:solidFill>
                  <a:schemeClr val="accent6">
                    <a:lumMod val="75000"/>
                  </a:schemeClr>
                </a:solidFill>
              </a:rPr>
              <a:t>É possível atribuir sigilo a essa informação, mediante justificativa.</a:t>
            </a:r>
          </a:p>
          <a:p>
            <a:pPr algn="just"/>
            <a:endParaRPr lang="pt-BR" sz="2000" dirty="0">
              <a:solidFill>
                <a:schemeClr val="accent6">
                  <a:lumMod val="75000"/>
                </a:schemeClr>
              </a:solidFill>
            </a:endParaRPr>
          </a:p>
          <a:p>
            <a:pPr algn="just"/>
            <a:r>
              <a:rPr lang="pt-BR" sz="2000" b="1" dirty="0">
                <a:solidFill>
                  <a:schemeClr val="accent6">
                    <a:lumMod val="50000"/>
                  </a:schemeClr>
                </a:solidFill>
              </a:rPr>
              <a:t>Ressalta-se que esta estimativa de preços destina-se apenas à comparação entre as possíveis soluções e não requer o mesmo formalismo da pesquisa de preços para a efetiva contratação.</a:t>
            </a:r>
          </a:p>
        </p:txBody>
      </p:sp>
      <p:pic>
        <p:nvPicPr>
          <p:cNvPr id="8" name="Imagem 7">
            <a:extLst>
              <a:ext uri="{FF2B5EF4-FFF2-40B4-BE49-F238E27FC236}">
                <a16:creationId xmlns:a16="http://schemas.microsoft.com/office/drawing/2014/main" id="{7141344F-90A8-9DCA-21DC-E302FEA4F1C3}"/>
              </a:ext>
            </a:extLst>
          </p:cNvPr>
          <p:cNvPicPr>
            <a:picLocks noChangeAspect="1"/>
          </p:cNvPicPr>
          <p:nvPr/>
        </p:nvPicPr>
        <p:blipFill>
          <a:blip r:embed="rId3"/>
          <a:stretch>
            <a:fillRect/>
          </a:stretch>
        </p:blipFill>
        <p:spPr>
          <a:xfrm rot="716515">
            <a:off x="10274530" y="633941"/>
            <a:ext cx="1621128" cy="1028700"/>
          </a:xfrm>
          <a:prstGeom prst="rect">
            <a:avLst/>
          </a:prstGeom>
        </p:spPr>
      </p:pic>
    </p:spTree>
    <p:extLst>
      <p:ext uri="{BB962C8B-B14F-4D97-AF65-F5344CB8AC3E}">
        <p14:creationId xmlns:p14="http://schemas.microsoft.com/office/powerpoint/2010/main" val="772310596"/>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57725" y="404664"/>
            <a:ext cx="9457362" cy="648072"/>
          </a:xfrm>
          <a:prstGeom prst="rect">
            <a:avLst/>
          </a:prstGeom>
          <a:noFill/>
          <a:ln>
            <a:noFill/>
          </a:ln>
        </p:spPr>
        <p:txBody>
          <a:bodyPr lIns="91425" tIns="45700" rIns="91425" bIns="45700" anchor="b" anchorCtr="0">
            <a:noAutofit/>
          </a:bodyPr>
          <a:lstStyle/>
          <a:p>
            <a:pPr>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ROTEIRO</a:t>
            </a:r>
          </a:p>
        </p:txBody>
      </p:sp>
      <p:sp>
        <p:nvSpPr>
          <p:cNvPr id="4" name="Espaço Reservado para Número de Slide 1"/>
          <p:cNvSpPr>
            <a:spLocks noGrp="1"/>
          </p:cNvSpPr>
          <p:nvPr>
            <p:ph type="sldNum" sz="quarter" idx="12"/>
          </p:nvPr>
        </p:nvSpPr>
        <p:spPr>
          <a:xfrm>
            <a:off x="1524000" y="6453337"/>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2" name="Espaço Reservado para Conteúdo 11">
            <a:extLst>
              <a:ext uri="{FF2B5EF4-FFF2-40B4-BE49-F238E27FC236}">
                <a16:creationId xmlns:a16="http://schemas.microsoft.com/office/drawing/2014/main" id="{B6F648F5-2DBE-752F-C610-56725C6CDF9C}"/>
              </a:ext>
            </a:extLst>
          </p:cNvPr>
          <p:cNvGraphicFramePr>
            <a:graphicFrameLocks/>
          </p:cNvGraphicFramePr>
          <p:nvPr>
            <p:extLst>
              <p:ext uri="{D42A27DB-BD31-4B8C-83A1-F6EECF244321}">
                <p14:modId xmlns:p14="http://schemas.microsoft.com/office/powerpoint/2010/main" val="148344776"/>
              </p:ext>
            </p:extLst>
          </p:nvPr>
        </p:nvGraphicFramePr>
        <p:xfrm>
          <a:off x="906010" y="1879134"/>
          <a:ext cx="10528183" cy="3967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551709"/>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2. ESTUDO TÉCNICO PRELIMINAR - ETP</a:t>
            </a:r>
          </a:p>
        </p:txBody>
      </p:sp>
      <p:sp>
        <p:nvSpPr>
          <p:cNvPr id="3" name="CaixaDeTexto 2">
            <a:extLst>
              <a:ext uri="{FF2B5EF4-FFF2-40B4-BE49-F238E27FC236}">
                <a16:creationId xmlns:a16="http://schemas.microsoft.com/office/drawing/2014/main" id="{166AA50F-4DAE-D2B7-3071-1E43B63AC0AD}"/>
              </a:ext>
            </a:extLst>
          </p:cNvPr>
          <p:cNvSpPr txBox="1"/>
          <p:nvPr/>
        </p:nvSpPr>
        <p:spPr>
          <a:xfrm>
            <a:off x="485862" y="1341645"/>
            <a:ext cx="10998666" cy="954107"/>
          </a:xfrm>
          <a:prstGeom prst="rect">
            <a:avLst/>
          </a:prstGeom>
          <a:noFill/>
        </p:spPr>
        <p:txBody>
          <a:bodyPr wrap="square">
            <a:spAutoFit/>
          </a:bodyPr>
          <a:lstStyle/>
          <a:p>
            <a:pPr algn="just"/>
            <a:r>
              <a:rPr lang="pt-BR" sz="2800" b="1" i="0" dirty="0">
                <a:effectLst/>
                <a:latin typeface="+mj-lt"/>
              </a:rPr>
              <a:t>VII - descrição da solução como um todo, </a:t>
            </a:r>
            <a:r>
              <a:rPr lang="pt-BR" sz="2800" i="0" dirty="0">
                <a:effectLst/>
                <a:latin typeface="+mj-lt"/>
              </a:rPr>
              <a:t>inclusive das exigências relacionadas à manutenção e à assistência técnica, quando for o caso;</a:t>
            </a:r>
          </a:p>
        </p:txBody>
      </p:sp>
      <p:sp>
        <p:nvSpPr>
          <p:cNvPr id="9" name="CaixaDeTexto 8">
            <a:extLst>
              <a:ext uri="{FF2B5EF4-FFF2-40B4-BE49-F238E27FC236}">
                <a16:creationId xmlns:a16="http://schemas.microsoft.com/office/drawing/2014/main" id="{C4B583AA-792C-020A-3A12-DEB61BE7C4E2}"/>
              </a:ext>
            </a:extLst>
          </p:cNvPr>
          <p:cNvSpPr txBox="1"/>
          <p:nvPr/>
        </p:nvSpPr>
        <p:spPr>
          <a:xfrm>
            <a:off x="567414" y="2584661"/>
            <a:ext cx="10917114" cy="3447098"/>
          </a:xfrm>
          <a:prstGeom prst="rect">
            <a:avLst/>
          </a:prstGeom>
          <a:noFill/>
        </p:spPr>
        <p:txBody>
          <a:bodyPr wrap="square">
            <a:spAutoFit/>
          </a:bodyPr>
          <a:lstStyle/>
          <a:p>
            <a:pPr marL="285750" indent="-285750" algn="just">
              <a:buFontTx/>
              <a:buChar char="-"/>
            </a:pPr>
            <a:r>
              <a:rPr lang="pt-BR" sz="2800" dirty="0">
                <a:solidFill>
                  <a:schemeClr val="accent6">
                    <a:lumMod val="75000"/>
                  </a:schemeClr>
                </a:solidFill>
              </a:rPr>
              <a:t>Descrever os aspectos gerais da contratação, bem como as exigências relacionadas à manutenção, assistência técnica e garantia, quando for o caso, e adequação a normativos, acompanhada das justificativas técnica e econômica da escolha do tipo de solução. </a:t>
            </a:r>
          </a:p>
          <a:p>
            <a:pPr marL="285750" indent="-285750" algn="just">
              <a:buFontTx/>
              <a:buChar char="-"/>
            </a:pPr>
            <a:r>
              <a:rPr lang="pt-BR" sz="2800" dirty="0">
                <a:solidFill>
                  <a:schemeClr val="accent6">
                    <a:lumMod val="75000"/>
                  </a:schemeClr>
                </a:solidFill>
              </a:rPr>
              <a:t>Identificar possíveis cenários da solução para atender a demanda; </a:t>
            </a:r>
          </a:p>
          <a:p>
            <a:pPr marL="285750" indent="-285750" algn="just">
              <a:buFontTx/>
              <a:buChar char="-"/>
            </a:pPr>
            <a:r>
              <a:rPr lang="pt-BR" sz="2800" dirty="0">
                <a:solidFill>
                  <a:schemeClr val="accent6">
                    <a:lumMod val="75000"/>
                  </a:schemeClr>
                </a:solidFill>
              </a:rPr>
              <a:t>Avaliar os cenários quanto aos aspectos de eficiência, eficácia, economicidade, padronização e práticas de mercado. </a:t>
            </a:r>
          </a:p>
          <a:p>
            <a:pPr marL="285750" indent="-285750" algn="just">
              <a:buFontTx/>
              <a:buChar char="-"/>
            </a:pPr>
            <a:endParaRPr lang="pt-BR" sz="2200" dirty="0">
              <a:solidFill>
                <a:schemeClr val="accent6">
                  <a:lumMod val="75000"/>
                </a:schemeClr>
              </a:solidFill>
            </a:endParaRPr>
          </a:p>
        </p:txBody>
      </p:sp>
    </p:spTree>
    <p:extLst>
      <p:ext uri="{BB962C8B-B14F-4D97-AF65-F5344CB8AC3E}">
        <p14:creationId xmlns:p14="http://schemas.microsoft.com/office/powerpoint/2010/main" val="3194340034"/>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2. ESTUDO TÉCNICO PRELIMINAR - ETP</a:t>
            </a:r>
          </a:p>
        </p:txBody>
      </p:sp>
      <p:sp>
        <p:nvSpPr>
          <p:cNvPr id="3" name="CaixaDeTexto 2">
            <a:extLst>
              <a:ext uri="{FF2B5EF4-FFF2-40B4-BE49-F238E27FC236}">
                <a16:creationId xmlns:a16="http://schemas.microsoft.com/office/drawing/2014/main" id="{76513521-464E-FB64-1BAC-A4674E7C59CC}"/>
              </a:ext>
            </a:extLst>
          </p:cNvPr>
          <p:cNvSpPr txBox="1"/>
          <p:nvPr/>
        </p:nvSpPr>
        <p:spPr>
          <a:xfrm>
            <a:off x="547381" y="1430133"/>
            <a:ext cx="10819702" cy="523220"/>
          </a:xfrm>
          <a:prstGeom prst="rect">
            <a:avLst/>
          </a:prstGeom>
          <a:noFill/>
        </p:spPr>
        <p:txBody>
          <a:bodyPr wrap="square">
            <a:spAutoFit/>
          </a:bodyPr>
          <a:lstStyle/>
          <a:p>
            <a:pPr algn="just"/>
            <a:r>
              <a:rPr lang="pt-BR" sz="2800" b="1" i="0" dirty="0">
                <a:effectLst/>
                <a:latin typeface="+mj-lt"/>
              </a:rPr>
              <a:t>VIII - justificativas para o parcelamento ou não da contratação;</a:t>
            </a:r>
            <a:endParaRPr lang="pt-BR" sz="2800" b="1" dirty="0">
              <a:latin typeface="+mj-lt"/>
            </a:endParaRPr>
          </a:p>
        </p:txBody>
      </p:sp>
      <p:sp>
        <p:nvSpPr>
          <p:cNvPr id="7" name="CaixaDeTexto 6">
            <a:extLst>
              <a:ext uri="{FF2B5EF4-FFF2-40B4-BE49-F238E27FC236}">
                <a16:creationId xmlns:a16="http://schemas.microsoft.com/office/drawing/2014/main" id="{8F095262-D16E-9A40-2106-9428E0E7DDB8}"/>
              </a:ext>
            </a:extLst>
          </p:cNvPr>
          <p:cNvSpPr txBox="1"/>
          <p:nvPr/>
        </p:nvSpPr>
        <p:spPr>
          <a:xfrm>
            <a:off x="450152" y="2151870"/>
            <a:ext cx="10916931" cy="3693319"/>
          </a:xfrm>
          <a:prstGeom prst="rect">
            <a:avLst/>
          </a:prstGeom>
          <a:noFill/>
        </p:spPr>
        <p:txBody>
          <a:bodyPr wrap="square">
            <a:spAutoFit/>
          </a:bodyPr>
          <a:lstStyle/>
          <a:p>
            <a:pPr marL="285750" indent="-285750" algn="just">
              <a:buFontTx/>
              <a:buChar char="-"/>
            </a:pPr>
            <a:r>
              <a:rPr lang="pt-BR" sz="2600" dirty="0">
                <a:solidFill>
                  <a:schemeClr val="accent6">
                    <a:lumMod val="75000"/>
                  </a:schemeClr>
                </a:solidFill>
              </a:rPr>
              <a:t>Indicar se a solução da contratação deverá ser dividida em parcelas ou não.</a:t>
            </a:r>
          </a:p>
          <a:p>
            <a:pPr marL="285750" indent="-285750" algn="just">
              <a:buFontTx/>
              <a:buChar char="-"/>
            </a:pPr>
            <a:endParaRPr lang="pt-BR" sz="2600" dirty="0">
              <a:solidFill>
                <a:schemeClr val="accent6">
                  <a:lumMod val="75000"/>
                </a:schemeClr>
              </a:solidFill>
            </a:endParaRPr>
          </a:p>
          <a:p>
            <a:pPr algn="just"/>
            <a:r>
              <a:rPr lang="pt-BR" sz="2600" dirty="0">
                <a:solidFill>
                  <a:schemeClr val="accent6">
                    <a:lumMod val="75000"/>
                  </a:schemeClr>
                </a:solidFill>
              </a:rPr>
              <a:t>O parcelamento da solução é a regra devendo a contratação ser realizada por item, sempre que o objeto for divisível, desde que se verifique não haver prejuízo para o conjunto da solução ou perda de economia de escala, visando propiciar a ampla participação dos interessados. Os itens a serem adquiridos em lote devem ter as mesmas características e serem fornecidos pelo mesmo fornecedor, demandando que se justifique que a falta de um item do lote pode comprometer a execução das atividades.</a:t>
            </a:r>
          </a:p>
        </p:txBody>
      </p:sp>
      <p:pic>
        <p:nvPicPr>
          <p:cNvPr id="8" name="Imagem 7">
            <a:extLst>
              <a:ext uri="{FF2B5EF4-FFF2-40B4-BE49-F238E27FC236}">
                <a16:creationId xmlns:a16="http://schemas.microsoft.com/office/drawing/2014/main" id="{C5FE49E4-1F04-C58C-DB44-3EC17DB03F95}"/>
              </a:ext>
            </a:extLst>
          </p:cNvPr>
          <p:cNvPicPr>
            <a:picLocks noChangeAspect="1"/>
          </p:cNvPicPr>
          <p:nvPr/>
        </p:nvPicPr>
        <p:blipFill>
          <a:blip r:embed="rId3"/>
          <a:stretch>
            <a:fillRect/>
          </a:stretch>
        </p:blipFill>
        <p:spPr>
          <a:xfrm rot="716515">
            <a:off x="10056815" y="885290"/>
            <a:ext cx="1621128" cy="1028700"/>
          </a:xfrm>
          <a:prstGeom prst="rect">
            <a:avLst/>
          </a:prstGeom>
        </p:spPr>
      </p:pic>
    </p:spTree>
    <p:extLst>
      <p:ext uri="{BB962C8B-B14F-4D97-AF65-F5344CB8AC3E}">
        <p14:creationId xmlns:p14="http://schemas.microsoft.com/office/powerpoint/2010/main" val="2105117892"/>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2. ESTUDO TÉCNICO PRELIMINAR - ETP</a:t>
            </a:r>
          </a:p>
        </p:txBody>
      </p:sp>
      <p:sp>
        <p:nvSpPr>
          <p:cNvPr id="3" name="CaixaDeTexto 2">
            <a:extLst>
              <a:ext uri="{FF2B5EF4-FFF2-40B4-BE49-F238E27FC236}">
                <a16:creationId xmlns:a16="http://schemas.microsoft.com/office/drawing/2014/main" id="{3A210367-0D00-9BF5-998D-56CA9CF29679}"/>
              </a:ext>
            </a:extLst>
          </p:cNvPr>
          <p:cNvSpPr txBox="1"/>
          <p:nvPr/>
        </p:nvSpPr>
        <p:spPr>
          <a:xfrm>
            <a:off x="658794" y="1354633"/>
            <a:ext cx="10364340" cy="1384995"/>
          </a:xfrm>
          <a:prstGeom prst="rect">
            <a:avLst/>
          </a:prstGeom>
          <a:noFill/>
        </p:spPr>
        <p:txBody>
          <a:bodyPr wrap="square">
            <a:spAutoFit/>
          </a:bodyPr>
          <a:lstStyle/>
          <a:p>
            <a:pPr algn="just"/>
            <a:r>
              <a:rPr lang="pt-BR" sz="2800" b="1" i="0" dirty="0">
                <a:effectLst/>
                <a:latin typeface="+mj-lt"/>
              </a:rPr>
              <a:t>IX - demonstrativo dos resultados pretendidos em termos de economicidade e de melhor aproveitamento dos recursos humanos, materiais e financeiros disponíveis;</a:t>
            </a:r>
          </a:p>
        </p:txBody>
      </p:sp>
      <p:sp>
        <p:nvSpPr>
          <p:cNvPr id="5" name="CaixaDeTexto 4">
            <a:extLst>
              <a:ext uri="{FF2B5EF4-FFF2-40B4-BE49-F238E27FC236}">
                <a16:creationId xmlns:a16="http://schemas.microsoft.com/office/drawing/2014/main" id="{35F025B9-B1C0-B648-F2F4-25AC5B9C4D0C}"/>
              </a:ext>
            </a:extLst>
          </p:cNvPr>
          <p:cNvSpPr txBox="1"/>
          <p:nvPr/>
        </p:nvSpPr>
        <p:spPr>
          <a:xfrm>
            <a:off x="757646" y="3195043"/>
            <a:ext cx="10650583" cy="3108543"/>
          </a:xfrm>
          <a:prstGeom prst="rect">
            <a:avLst/>
          </a:prstGeom>
          <a:noFill/>
        </p:spPr>
        <p:txBody>
          <a:bodyPr wrap="square">
            <a:spAutoFit/>
          </a:bodyPr>
          <a:lstStyle/>
          <a:p>
            <a:pPr algn="just"/>
            <a:r>
              <a:rPr lang="pt-BR" sz="2800" dirty="0">
                <a:solidFill>
                  <a:schemeClr val="accent6">
                    <a:lumMod val="75000"/>
                  </a:schemeClr>
                </a:solidFill>
                <a:effectLst/>
                <a:latin typeface="Calibri" panose="020F0502020204030204" pitchFamily="34" charset="0"/>
                <a:ea typeface="MS Mincho" panose="02020609040205080304" pitchFamily="49" charset="-128"/>
              </a:rPr>
              <a:t>- Explanar os benefícios diretos e indiretos que se almeja com a aquisição, em termos de economicidade, eficácia, eficiência, de melhor aproveitamento dos recursos humanos, materiais e financeiros disponíveis, inclusive com respeito a impactos ambientais positivos (por exemplo, diminuição do consumo de papel ou de energia elétrica), bem como, se for o caso, de melhoria da qualidade de produtos ou serviços oferecidos à sociedade.</a:t>
            </a:r>
            <a:endParaRPr lang="pt-BR" sz="2800" dirty="0">
              <a:solidFill>
                <a:schemeClr val="accent6">
                  <a:lumMod val="75000"/>
                </a:schemeClr>
              </a:solidFill>
            </a:endParaRPr>
          </a:p>
        </p:txBody>
      </p:sp>
    </p:spTree>
    <p:extLst>
      <p:ext uri="{BB962C8B-B14F-4D97-AF65-F5344CB8AC3E}">
        <p14:creationId xmlns:p14="http://schemas.microsoft.com/office/powerpoint/2010/main" val="1005730209"/>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2. ESTUDO TÉCNICO PRELIMINAR - ETP</a:t>
            </a:r>
          </a:p>
        </p:txBody>
      </p:sp>
      <p:sp>
        <p:nvSpPr>
          <p:cNvPr id="3" name="CaixaDeTexto 2">
            <a:extLst>
              <a:ext uri="{FF2B5EF4-FFF2-40B4-BE49-F238E27FC236}">
                <a16:creationId xmlns:a16="http://schemas.microsoft.com/office/drawing/2014/main" id="{C50FB6BD-0058-8B54-833C-89AB6972DABD}"/>
              </a:ext>
            </a:extLst>
          </p:cNvPr>
          <p:cNvSpPr txBox="1"/>
          <p:nvPr/>
        </p:nvSpPr>
        <p:spPr>
          <a:xfrm>
            <a:off x="522215" y="1400528"/>
            <a:ext cx="10937146" cy="1384995"/>
          </a:xfrm>
          <a:prstGeom prst="rect">
            <a:avLst/>
          </a:prstGeom>
          <a:noFill/>
        </p:spPr>
        <p:txBody>
          <a:bodyPr wrap="square">
            <a:spAutoFit/>
          </a:bodyPr>
          <a:lstStyle/>
          <a:p>
            <a:pPr algn="just"/>
            <a:r>
              <a:rPr lang="pt-BR" sz="2800" b="1" i="0" dirty="0">
                <a:effectLst/>
                <a:latin typeface="+mj-lt"/>
              </a:rPr>
              <a:t>X - providências a serem adotadas pela Administração previamente à celebração do contrato, inclusive quanto à capacitação de servidores ou de empregados para fiscalização e gestão contratual;</a:t>
            </a:r>
          </a:p>
        </p:txBody>
      </p:sp>
      <p:sp>
        <p:nvSpPr>
          <p:cNvPr id="5" name="CaixaDeTexto 4">
            <a:extLst>
              <a:ext uri="{FF2B5EF4-FFF2-40B4-BE49-F238E27FC236}">
                <a16:creationId xmlns:a16="http://schemas.microsoft.com/office/drawing/2014/main" id="{5A7591F1-F865-8C7E-DC12-CA78BD00A45F}"/>
              </a:ext>
            </a:extLst>
          </p:cNvPr>
          <p:cNvSpPr txBox="1"/>
          <p:nvPr/>
        </p:nvSpPr>
        <p:spPr>
          <a:xfrm>
            <a:off x="740229" y="3193055"/>
            <a:ext cx="10554788" cy="2246769"/>
          </a:xfrm>
          <a:prstGeom prst="rect">
            <a:avLst/>
          </a:prstGeom>
          <a:noFill/>
        </p:spPr>
        <p:txBody>
          <a:bodyPr wrap="square">
            <a:spAutoFit/>
          </a:bodyPr>
          <a:lstStyle/>
          <a:p>
            <a:pPr algn="just"/>
            <a:r>
              <a:rPr lang="pt-BR" sz="2800" dirty="0">
                <a:solidFill>
                  <a:schemeClr val="accent6">
                    <a:lumMod val="75000"/>
                  </a:schemeClr>
                </a:solidFill>
                <a:effectLst/>
                <a:latin typeface="Calibri" panose="020F0502020204030204" pitchFamily="34" charset="0"/>
                <a:ea typeface="MS Mincho" panose="02020609040205080304" pitchFamily="49" charset="-128"/>
              </a:rPr>
              <a:t>- Indicar os ajustes que precisam ser feitos no ambiente do órgão para que a contratação atenda à necessidade de negócio, em função do impacto esperado dos trabalhos da contratada durante a construção, implantação e operação da solução junto ao órgão, bem como da solução após a sua implantação</a:t>
            </a:r>
            <a:r>
              <a:rPr lang="pt-BR" sz="2800" i="1" dirty="0">
                <a:solidFill>
                  <a:schemeClr val="accent6">
                    <a:lumMod val="75000"/>
                  </a:schemeClr>
                </a:solidFill>
                <a:effectLst/>
                <a:latin typeface="Calibri" panose="020F0502020204030204" pitchFamily="34" charset="0"/>
                <a:ea typeface="MS Mincho" panose="02020609040205080304" pitchFamily="49" charset="-128"/>
              </a:rPr>
              <a:t>.</a:t>
            </a:r>
            <a:endParaRPr lang="pt-BR" sz="2800" dirty="0">
              <a:solidFill>
                <a:schemeClr val="accent6">
                  <a:lumMod val="75000"/>
                </a:schemeClr>
              </a:solidFill>
            </a:endParaRPr>
          </a:p>
        </p:txBody>
      </p:sp>
    </p:spTree>
    <p:extLst>
      <p:ext uri="{BB962C8B-B14F-4D97-AF65-F5344CB8AC3E}">
        <p14:creationId xmlns:p14="http://schemas.microsoft.com/office/powerpoint/2010/main" val="3965054597"/>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2. ESTUDO TÉCNICO PRELIMINAR - ETP</a:t>
            </a:r>
          </a:p>
        </p:txBody>
      </p:sp>
      <p:sp>
        <p:nvSpPr>
          <p:cNvPr id="3" name="CaixaDeTexto 2">
            <a:extLst>
              <a:ext uri="{FF2B5EF4-FFF2-40B4-BE49-F238E27FC236}">
                <a16:creationId xmlns:a16="http://schemas.microsoft.com/office/drawing/2014/main" id="{7B0FA116-CE52-AF7B-2ED6-64384CC92955}"/>
              </a:ext>
            </a:extLst>
          </p:cNvPr>
          <p:cNvSpPr txBox="1"/>
          <p:nvPr/>
        </p:nvSpPr>
        <p:spPr>
          <a:xfrm>
            <a:off x="529326" y="1586370"/>
            <a:ext cx="9930468" cy="523220"/>
          </a:xfrm>
          <a:prstGeom prst="rect">
            <a:avLst/>
          </a:prstGeom>
          <a:noFill/>
        </p:spPr>
        <p:txBody>
          <a:bodyPr wrap="square">
            <a:spAutoFit/>
          </a:bodyPr>
          <a:lstStyle/>
          <a:p>
            <a:pPr algn="just"/>
            <a:r>
              <a:rPr lang="pt-BR" sz="2800" b="1" dirty="0">
                <a:latin typeface="+mj-lt"/>
              </a:rPr>
              <a:t>XI - contratações correlatas e/ou interdependentes;</a:t>
            </a:r>
            <a:endParaRPr lang="pt-BR" sz="2800" b="1" dirty="0"/>
          </a:p>
        </p:txBody>
      </p:sp>
      <p:sp>
        <p:nvSpPr>
          <p:cNvPr id="5" name="CaixaDeTexto 4">
            <a:extLst>
              <a:ext uri="{FF2B5EF4-FFF2-40B4-BE49-F238E27FC236}">
                <a16:creationId xmlns:a16="http://schemas.microsoft.com/office/drawing/2014/main" id="{AB3C15F2-51D3-21C3-DB50-085B9FA43694}"/>
              </a:ext>
            </a:extLst>
          </p:cNvPr>
          <p:cNvSpPr txBox="1"/>
          <p:nvPr/>
        </p:nvSpPr>
        <p:spPr>
          <a:xfrm>
            <a:off x="661851" y="2969512"/>
            <a:ext cx="10998926" cy="954107"/>
          </a:xfrm>
          <a:prstGeom prst="rect">
            <a:avLst/>
          </a:prstGeom>
          <a:noFill/>
        </p:spPr>
        <p:txBody>
          <a:bodyPr wrap="square">
            <a:spAutoFit/>
          </a:bodyPr>
          <a:lstStyle/>
          <a:p>
            <a:pPr algn="just"/>
            <a:r>
              <a:rPr lang="pt-BR" sz="2800" dirty="0">
                <a:solidFill>
                  <a:schemeClr val="accent6">
                    <a:lumMod val="75000"/>
                  </a:schemeClr>
                </a:solidFill>
                <a:effectLst/>
                <a:latin typeface="Calibri" panose="020F0502020204030204" pitchFamily="34" charset="0"/>
                <a:ea typeface="MS Mincho" panose="02020609040205080304" pitchFamily="49" charset="-128"/>
              </a:rPr>
              <a:t>- Indicar se existem contratações a serem realizadas juntamente com o objeto principal, para sua completa prestação.</a:t>
            </a:r>
            <a:endParaRPr lang="pt-BR" sz="2800" dirty="0">
              <a:solidFill>
                <a:schemeClr val="accent6">
                  <a:lumMod val="75000"/>
                </a:schemeClr>
              </a:solidFill>
            </a:endParaRPr>
          </a:p>
        </p:txBody>
      </p:sp>
    </p:spTree>
    <p:extLst>
      <p:ext uri="{BB962C8B-B14F-4D97-AF65-F5344CB8AC3E}">
        <p14:creationId xmlns:p14="http://schemas.microsoft.com/office/powerpoint/2010/main" val="661775687"/>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2. ESTUDO TÉCNICO PRELIMINAR - ETP</a:t>
            </a:r>
          </a:p>
        </p:txBody>
      </p:sp>
      <p:sp>
        <p:nvSpPr>
          <p:cNvPr id="3" name="CaixaDeTexto 2">
            <a:extLst>
              <a:ext uri="{FF2B5EF4-FFF2-40B4-BE49-F238E27FC236}">
                <a16:creationId xmlns:a16="http://schemas.microsoft.com/office/drawing/2014/main" id="{D3F619F4-E723-ABBC-03A6-BA888826A4F3}"/>
              </a:ext>
            </a:extLst>
          </p:cNvPr>
          <p:cNvSpPr txBox="1"/>
          <p:nvPr/>
        </p:nvSpPr>
        <p:spPr>
          <a:xfrm>
            <a:off x="505435" y="1522250"/>
            <a:ext cx="10732169" cy="1815882"/>
          </a:xfrm>
          <a:prstGeom prst="rect">
            <a:avLst/>
          </a:prstGeom>
          <a:noFill/>
        </p:spPr>
        <p:txBody>
          <a:bodyPr wrap="square">
            <a:spAutoFit/>
          </a:bodyPr>
          <a:lstStyle/>
          <a:p>
            <a:pPr algn="just"/>
            <a:r>
              <a:rPr lang="pt-BR" sz="2800" b="1" i="0" dirty="0">
                <a:effectLst/>
                <a:latin typeface="+mj-lt"/>
              </a:rPr>
              <a:t>XII - descrição de possíveis impactos ambientais e respectivas medidas mitigadoras, incluídos requisitos de baixo consumo de energia e de outros recursos, bem como logística reversa para desfazimento e reciclagem de bens e refugos, quando aplicável;</a:t>
            </a:r>
          </a:p>
        </p:txBody>
      </p:sp>
      <p:sp>
        <p:nvSpPr>
          <p:cNvPr id="5" name="CaixaDeTexto 4">
            <a:extLst>
              <a:ext uri="{FF2B5EF4-FFF2-40B4-BE49-F238E27FC236}">
                <a16:creationId xmlns:a16="http://schemas.microsoft.com/office/drawing/2014/main" id="{BFD41DB7-8BF5-9D68-B339-24C111C34D5C}"/>
              </a:ext>
            </a:extLst>
          </p:cNvPr>
          <p:cNvSpPr txBox="1"/>
          <p:nvPr/>
        </p:nvSpPr>
        <p:spPr>
          <a:xfrm>
            <a:off x="763831" y="4002477"/>
            <a:ext cx="10321263" cy="954107"/>
          </a:xfrm>
          <a:prstGeom prst="rect">
            <a:avLst/>
          </a:prstGeom>
          <a:noFill/>
        </p:spPr>
        <p:txBody>
          <a:bodyPr wrap="square">
            <a:spAutoFit/>
          </a:bodyPr>
          <a:lstStyle/>
          <a:p>
            <a:pPr algn="just"/>
            <a:r>
              <a:rPr lang="pt-BR" sz="2800" dirty="0">
                <a:solidFill>
                  <a:schemeClr val="accent6">
                    <a:lumMod val="75000"/>
                  </a:schemeClr>
                </a:solidFill>
                <a:effectLst/>
                <a:latin typeface="Calibri" panose="020F0502020204030204" pitchFamily="34" charset="0"/>
                <a:ea typeface="MS Mincho" panose="02020609040205080304" pitchFamily="49" charset="-128"/>
              </a:rPr>
              <a:t>- Indicar, se for o caso, os possíveis impactos ambientais provocados pela aquisição e as respectivas medidas de tratamento da questão.</a:t>
            </a:r>
            <a:endParaRPr lang="pt-BR" sz="2800" dirty="0">
              <a:solidFill>
                <a:schemeClr val="accent6">
                  <a:lumMod val="75000"/>
                </a:schemeClr>
              </a:solidFill>
            </a:endParaRPr>
          </a:p>
        </p:txBody>
      </p:sp>
    </p:spTree>
    <p:extLst>
      <p:ext uri="{BB962C8B-B14F-4D97-AF65-F5344CB8AC3E}">
        <p14:creationId xmlns:p14="http://schemas.microsoft.com/office/powerpoint/2010/main" val="711374688"/>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2. ESTUDO TÉCNICO PRELIMINAR - ETP</a:t>
            </a:r>
          </a:p>
        </p:txBody>
      </p:sp>
      <p:sp>
        <p:nvSpPr>
          <p:cNvPr id="3" name="CaixaDeTexto 2">
            <a:extLst>
              <a:ext uri="{FF2B5EF4-FFF2-40B4-BE49-F238E27FC236}">
                <a16:creationId xmlns:a16="http://schemas.microsoft.com/office/drawing/2014/main" id="{534E0344-7AE5-58C6-3E65-D3920535C8CC}"/>
              </a:ext>
            </a:extLst>
          </p:cNvPr>
          <p:cNvSpPr txBox="1"/>
          <p:nvPr/>
        </p:nvSpPr>
        <p:spPr>
          <a:xfrm>
            <a:off x="470921" y="2091000"/>
            <a:ext cx="10802923" cy="954107"/>
          </a:xfrm>
          <a:prstGeom prst="rect">
            <a:avLst/>
          </a:prstGeom>
          <a:noFill/>
        </p:spPr>
        <p:txBody>
          <a:bodyPr wrap="square">
            <a:spAutoFit/>
          </a:bodyPr>
          <a:lstStyle/>
          <a:p>
            <a:pPr algn="just"/>
            <a:r>
              <a:rPr lang="pt-BR" sz="2800" b="1" i="0" dirty="0">
                <a:effectLst/>
                <a:latin typeface="+mj-lt"/>
              </a:rPr>
              <a:t>XIII - posicionamento conclusivo </a:t>
            </a:r>
            <a:r>
              <a:rPr lang="pt-BR" sz="2800" i="0" dirty="0">
                <a:effectLst/>
                <a:latin typeface="+mj-lt"/>
              </a:rPr>
              <a:t>sobre a adequação da contratação para o atendimento da necessidade a que se destina.</a:t>
            </a:r>
          </a:p>
        </p:txBody>
      </p:sp>
      <p:sp>
        <p:nvSpPr>
          <p:cNvPr id="5" name="CaixaDeTexto 4">
            <a:extLst>
              <a:ext uri="{FF2B5EF4-FFF2-40B4-BE49-F238E27FC236}">
                <a16:creationId xmlns:a16="http://schemas.microsoft.com/office/drawing/2014/main" id="{805A91CC-9C9D-3C0E-C2EA-A2FFC8787A91}"/>
              </a:ext>
            </a:extLst>
          </p:cNvPr>
          <p:cNvSpPr txBox="1"/>
          <p:nvPr/>
        </p:nvSpPr>
        <p:spPr>
          <a:xfrm>
            <a:off x="261258" y="3429000"/>
            <a:ext cx="11012586" cy="954107"/>
          </a:xfrm>
          <a:prstGeom prst="rect">
            <a:avLst/>
          </a:prstGeom>
          <a:noFill/>
        </p:spPr>
        <p:txBody>
          <a:bodyPr wrap="square">
            <a:spAutoFit/>
          </a:bodyPr>
          <a:lstStyle/>
          <a:p>
            <a:pPr algn="just"/>
            <a:r>
              <a:rPr lang="pt-BR" sz="2800" dirty="0">
                <a:solidFill>
                  <a:schemeClr val="accent6">
                    <a:lumMod val="75000"/>
                  </a:schemeClr>
                </a:solidFill>
                <a:effectLst/>
                <a:latin typeface="Calibri" panose="020F0502020204030204" pitchFamily="34" charset="0"/>
                <a:ea typeface="MS Mincho" panose="02020609040205080304" pitchFamily="49" charset="-128"/>
              </a:rPr>
              <a:t>- Apresentar posicionamento conclusivo quanto a razoabilidade e viabilidade técnica, socioeconômica e ambiental da aquisição.</a:t>
            </a:r>
            <a:endParaRPr lang="pt-BR" sz="2800" dirty="0">
              <a:solidFill>
                <a:schemeClr val="accent6">
                  <a:lumMod val="75000"/>
                </a:schemeClr>
              </a:solidFill>
            </a:endParaRPr>
          </a:p>
        </p:txBody>
      </p:sp>
      <p:pic>
        <p:nvPicPr>
          <p:cNvPr id="6" name="Imagem 5">
            <a:extLst>
              <a:ext uri="{FF2B5EF4-FFF2-40B4-BE49-F238E27FC236}">
                <a16:creationId xmlns:a16="http://schemas.microsoft.com/office/drawing/2014/main" id="{01D83188-6882-B3C0-B176-91E88699C0FB}"/>
              </a:ext>
            </a:extLst>
          </p:cNvPr>
          <p:cNvPicPr>
            <a:picLocks noChangeAspect="1"/>
          </p:cNvPicPr>
          <p:nvPr/>
        </p:nvPicPr>
        <p:blipFill>
          <a:blip r:embed="rId3"/>
          <a:stretch>
            <a:fillRect/>
          </a:stretch>
        </p:blipFill>
        <p:spPr>
          <a:xfrm rot="716515">
            <a:off x="10060190" y="1174449"/>
            <a:ext cx="1621128" cy="1028700"/>
          </a:xfrm>
          <a:prstGeom prst="rect">
            <a:avLst/>
          </a:prstGeom>
        </p:spPr>
      </p:pic>
      <p:pic>
        <p:nvPicPr>
          <p:cNvPr id="7" name="Imagem 6" descr="importante.jpg">
            <a:extLst>
              <a:ext uri="{FF2B5EF4-FFF2-40B4-BE49-F238E27FC236}">
                <a16:creationId xmlns:a16="http://schemas.microsoft.com/office/drawing/2014/main" id="{84769F4A-60CD-65D5-1109-D139AE142FA2}"/>
              </a:ext>
            </a:extLst>
          </p:cNvPr>
          <p:cNvPicPr>
            <a:picLocks noChangeAspect="1"/>
          </p:cNvPicPr>
          <p:nvPr/>
        </p:nvPicPr>
        <p:blipFill>
          <a:blip r:embed="rId4"/>
          <a:stretch>
            <a:fillRect/>
          </a:stretch>
        </p:blipFill>
        <p:spPr>
          <a:xfrm rot="574408">
            <a:off x="9289849" y="4452708"/>
            <a:ext cx="1622811" cy="1109716"/>
          </a:xfrm>
          <a:prstGeom prst="rect">
            <a:avLst/>
          </a:prstGeom>
        </p:spPr>
      </p:pic>
      <p:sp>
        <p:nvSpPr>
          <p:cNvPr id="9" name="CaixaDeTexto 8">
            <a:extLst>
              <a:ext uri="{FF2B5EF4-FFF2-40B4-BE49-F238E27FC236}">
                <a16:creationId xmlns:a16="http://schemas.microsoft.com/office/drawing/2014/main" id="{CA160997-4722-692A-E1D1-39A7C96CE11E}"/>
              </a:ext>
            </a:extLst>
          </p:cNvPr>
          <p:cNvSpPr txBox="1"/>
          <p:nvPr/>
        </p:nvSpPr>
        <p:spPr>
          <a:xfrm>
            <a:off x="2090746" y="5202232"/>
            <a:ext cx="7209578" cy="124649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just"/>
            <a:r>
              <a:rPr lang="pt-BR" sz="2500" dirty="0"/>
              <a:t>Na ausência de um ou mais elementos que não são obrigatórios, deverá ser justificada a referida ausência.</a:t>
            </a:r>
          </a:p>
        </p:txBody>
      </p:sp>
    </p:spTree>
    <p:extLst>
      <p:ext uri="{BB962C8B-B14F-4D97-AF65-F5344CB8AC3E}">
        <p14:creationId xmlns:p14="http://schemas.microsoft.com/office/powerpoint/2010/main" val="3736193247"/>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2. ESTUDO TÉCNICO PRELIMINAR - ETP</a:t>
            </a:r>
          </a:p>
        </p:txBody>
      </p:sp>
      <p:sp>
        <p:nvSpPr>
          <p:cNvPr id="2" name="CaixaDeTexto 1">
            <a:extLst>
              <a:ext uri="{FF2B5EF4-FFF2-40B4-BE49-F238E27FC236}">
                <a16:creationId xmlns:a16="http://schemas.microsoft.com/office/drawing/2014/main" id="{9A0456EF-9873-DBA5-5B8A-A6CF2E380F95}"/>
              </a:ext>
            </a:extLst>
          </p:cNvPr>
          <p:cNvSpPr txBox="1"/>
          <p:nvPr/>
        </p:nvSpPr>
        <p:spPr>
          <a:xfrm>
            <a:off x="3699544" y="1387034"/>
            <a:ext cx="3724712" cy="523220"/>
          </a:xfrm>
          <a:prstGeom prst="rect">
            <a:avLst/>
          </a:prstGeom>
          <a:noFill/>
        </p:spPr>
        <p:txBody>
          <a:bodyPr wrap="square" rtlCol="0">
            <a:spAutoFit/>
          </a:bodyPr>
          <a:lstStyle/>
          <a:p>
            <a:pPr algn="ctr"/>
            <a:r>
              <a:rPr lang="pt-BR" sz="2800" b="1" dirty="0">
                <a:solidFill>
                  <a:schemeClr val="accent6">
                    <a:lumMod val="75000"/>
                  </a:schemeClr>
                </a:solidFill>
              </a:rPr>
              <a:t>Questões</a:t>
            </a:r>
          </a:p>
        </p:txBody>
      </p:sp>
      <p:pic>
        <p:nvPicPr>
          <p:cNvPr id="6" name="Espaço Reservado para Conteúdo 3">
            <a:extLst>
              <a:ext uri="{FF2B5EF4-FFF2-40B4-BE49-F238E27FC236}">
                <a16:creationId xmlns:a16="http://schemas.microsoft.com/office/drawing/2014/main" id="{1B27432F-5417-FB06-1145-366DCB46B6E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04752" y="2441196"/>
            <a:ext cx="1868676" cy="2793764"/>
          </a:xfrm>
          <a:prstGeom prst="rect">
            <a:avLst/>
          </a:prstGeom>
        </p:spPr>
      </p:pic>
      <p:sp>
        <p:nvSpPr>
          <p:cNvPr id="5" name="CaixaDeTexto 4">
            <a:extLst>
              <a:ext uri="{FF2B5EF4-FFF2-40B4-BE49-F238E27FC236}">
                <a16:creationId xmlns:a16="http://schemas.microsoft.com/office/drawing/2014/main" id="{7EFC2E7D-F0D6-DD7D-A21B-0B2481C0D945}"/>
              </a:ext>
            </a:extLst>
          </p:cNvPr>
          <p:cNvSpPr txBox="1"/>
          <p:nvPr/>
        </p:nvSpPr>
        <p:spPr>
          <a:xfrm>
            <a:off x="538992" y="2271112"/>
            <a:ext cx="8605007" cy="3662541"/>
          </a:xfrm>
          <a:prstGeom prst="rect">
            <a:avLst/>
          </a:prstGeom>
          <a:noFill/>
        </p:spPr>
        <p:txBody>
          <a:bodyPr wrap="square">
            <a:spAutoFit/>
          </a:bodyPr>
          <a:lstStyle/>
          <a:p>
            <a:pPr algn="just"/>
            <a:r>
              <a:rPr lang="pt-BR" sz="2800" b="0" i="0" dirty="0">
                <a:solidFill>
                  <a:srgbClr val="343A40"/>
                </a:solidFill>
                <a:effectLst/>
                <a:latin typeface="+mj-lt"/>
              </a:rPr>
              <a:t>1 - O estudo técnico preliminar deve ser realizado, obrigatoriamente, antes do termo de referência? Justifique.</a:t>
            </a:r>
          </a:p>
          <a:p>
            <a:pPr algn="just"/>
            <a:endParaRPr lang="pt-BR" sz="2800" dirty="0">
              <a:solidFill>
                <a:srgbClr val="343A40"/>
              </a:solidFill>
              <a:latin typeface="+mj-lt"/>
            </a:endParaRPr>
          </a:p>
          <a:p>
            <a:pPr algn="just"/>
            <a:r>
              <a:rPr lang="pt-BR" sz="2800" b="0" i="0" dirty="0">
                <a:solidFill>
                  <a:srgbClr val="343A40"/>
                </a:solidFill>
                <a:effectLst/>
                <a:latin typeface="+mj-lt"/>
              </a:rPr>
              <a:t>2 – O Termo de Referência deve seguir obrigatoriamente a indicação da solução do ETP? Justifique.</a:t>
            </a:r>
          </a:p>
          <a:p>
            <a:pPr algn="just"/>
            <a:endParaRPr lang="pt-BR" sz="2800" dirty="0">
              <a:solidFill>
                <a:srgbClr val="343A40"/>
              </a:solidFill>
              <a:latin typeface="+mj-lt"/>
            </a:endParaRPr>
          </a:p>
          <a:p>
            <a:pPr algn="just"/>
            <a:endParaRPr lang="pt-BR" dirty="0">
              <a:solidFill>
                <a:srgbClr val="343A40"/>
              </a:solidFill>
              <a:latin typeface="Open Sans" panose="020B0606030504020204" pitchFamily="34" charset="0"/>
            </a:endParaRPr>
          </a:p>
          <a:p>
            <a:pPr algn="just"/>
            <a:endParaRPr lang="pt-BR" dirty="0"/>
          </a:p>
        </p:txBody>
      </p:sp>
    </p:spTree>
    <p:extLst>
      <p:ext uri="{BB962C8B-B14F-4D97-AF65-F5344CB8AC3E}">
        <p14:creationId xmlns:p14="http://schemas.microsoft.com/office/powerpoint/2010/main" val="3892459313"/>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3. RISCOS</a:t>
            </a:r>
          </a:p>
        </p:txBody>
      </p:sp>
      <p:pic>
        <p:nvPicPr>
          <p:cNvPr id="2" name="Imagem 1" descr="importante.jpg">
            <a:extLst>
              <a:ext uri="{FF2B5EF4-FFF2-40B4-BE49-F238E27FC236}">
                <a16:creationId xmlns:a16="http://schemas.microsoft.com/office/drawing/2014/main" id="{F8612E8C-F214-94FE-22FC-B01604AB3F81}"/>
              </a:ext>
            </a:extLst>
          </p:cNvPr>
          <p:cNvPicPr>
            <a:picLocks noChangeAspect="1"/>
          </p:cNvPicPr>
          <p:nvPr/>
        </p:nvPicPr>
        <p:blipFill>
          <a:blip r:embed="rId3"/>
          <a:stretch>
            <a:fillRect/>
          </a:stretch>
        </p:blipFill>
        <p:spPr>
          <a:xfrm rot="1666969">
            <a:off x="9564091" y="1449077"/>
            <a:ext cx="1622811" cy="1109716"/>
          </a:xfrm>
          <a:prstGeom prst="rect">
            <a:avLst/>
          </a:prstGeom>
        </p:spPr>
      </p:pic>
      <p:sp>
        <p:nvSpPr>
          <p:cNvPr id="8" name="CaixaDeTexto 7">
            <a:extLst>
              <a:ext uri="{FF2B5EF4-FFF2-40B4-BE49-F238E27FC236}">
                <a16:creationId xmlns:a16="http://schemas.microsoft.com/office/drawing/2014/main" id="{13681E11-26C7-82B0-81B2-0D13E5F1C6F3}"/>
              </a:ext>
            </a:extLst>
          </p:cNvPr>
          <p:cNvSpPr txBox="1"/>
          <p:nvPr/>
        </p:nvSpPr>
        <p:spPr>
          <a:xfrm>
            <a:off x="1802673" y="2264228"/>
            <a:ext cx="7846423" cy="2677656"/>
          </a:xfrm>
          <a:prstGeom prst="rect">
            <a:avLst/>
          </a:prstGeom>
          <a:noFill/>
        </p:spPr>
        <p:txBody>
          <a:bodyPr wrap="square" rtlCol="0">
            <a:spAutoFit/>
          </a:bodyPr>
          <a:lstStyle/>
          <a:p>
            <a:r>
              <a:rPr lang="pt-BR" sz="2800" dirty="0"/>
              <a:t>O Decreto 5.352-R, no Art. 17 § 7 traz a </a:t>
            </a:r>
            <a:r>
              <a:rPr lang="pt-BR" sz="2800" b="1" dirty="0"/>
              <a:t>análise de riscos</a:t>
            </a:r>
            <a:r>
              <a:rPr lang="pt-BR" sz="2800" dirty="0"/>
              <a:t> da contratação como mais um elemento do ETP.</a:t>
            </a:r>
          </a:p>
          <a:p>
            <a:endParaRPr lang="pt-BR" sz="2800" dirty="0"/>
          </a:p>
          <a:p>
            <a:r>
              <a:rPr lang="pt-BR" sz="2800" dirty="0"/>
              <a:t>Nos casos de ausência do ETP a presente análise deverá constar no Termo de referência.</a:t>
            </a:r>
          </a:p>
        </p:txBody>
      </p:sp>
    </p:spTree>
    <p:extLst>
      <p:ext uri="{BB962C8B-B14F-4D97-AF65-F5344CB8AC3E}">
        <p14:creationId xmlns:p14="http://schemas.microsoft.com/office/powerpoint/2010/main" val="3096194182"/>
      </p:ext>
    </p:extLst>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3. RISCOS</a:t>
            </a:r>
          </a:p>
        </p:txBody>
      </p:sp>
      <p:sp>
        <p:nvSpPr>
          <p:cNvPr id="6" name="CaixaDeTexto 5">
            <a:extLst>
              <a:ext uri="{FF2B5EF4-FFF2-40B4-BE49-F238E27FC236}">
                <a16:creationId xmlns:a16="http://schemas.microsoft.com/office/drawing/2014/main" id="{109B1B38-5058-A100-E46A-F16F7B300342}"/>
              </a:ext>
            </a:extLst>
          </p:cNvPr>
          <p:cNvSpPr txBox="1"/>
          <p:nvPr/>
        </p:nvSpPr>
        <p:spPr>
          <a:xfrm>
            <a:off x="679508" y="1480305"/>
            <a:ext cx="11325138" cy="1815882"/>
          </a:xfrm>
          <a:prstGeom prst="rect">
            <a:avLst/>
          </a:prstGeom>
          <a:noFill/>
        </p:spPr>
        <p:txBody>
          <a:bodyPr wrap="square">
            <a:spAutoFit/>
          </a:bodyPr>
          <a:lstStyle/>
          <a:p>
            <a:r>
              <a:rPr lang="pt-BR" sz="2800" dirty="0">
                <a:solidFill>
                  <a:schemeClr val="accent6">
                    <a:lumMod val="75000"/>
                  </a:schemeClr>
                </a:solidFill>
              </a:rPr>
              <a:t>O que é risco?</a:t>
            </a:r>
          </a:p>
          <a:p>
            <a:r>
              <a:rPr lang="pt-BR" sz="2800" dirty="0"/>
              <a:t> </a:t>
            </a:r>
          </a:p>
          <a:p>
            <a:pPr algn="just"/>
            <a:r>
              <a:rPr lang="pt-BR" sz="2800" dirty="0"/>
              <a:t>É um evento futuro identificado, ao qual é possível associar uma probabilidade de ocorrência e um impacto (caso venha a ocorrer). </a:t>
            </a:r>
          </a:p>
        </p:txBody>
      </p:sp>
      <p:pic>
        <p:nvPicPr>
          <p:cNvPr id="8" name="Imagem 7">
            <a:extLst>
              <a:ext uri="{FF2B5EF4-FFF2-40B4-BE49-F238E27FC236}">
                <a16:creationId xmlns:a16="http://schemas.microsoft.com/office/drawing/2014/main" id="{0672EA58-82F8-1899-27BE-65415FD03EB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24000" y="3429000"/>
            <a:ext cx="8928683" cy="3048000"/>
          </a:xfrm>
          <a:prstGeom prst="rect">
            <a:avLst/>
          </a:prstGeom>
        </p:spPr>
      </p:pic>
    </p:spTree>
    <p:extLst>
      <p:ext uri="{BB962C8B-B14F-4D97-AF65-F5344CB8AC3E}">
        <p14:creationId xmlns:p14="http://schemas.microsoft.com/office/powerpoint/2010/main" val="3818323086"/>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7"/>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ítulo 8">
            <a:extLst>
              <a:ext uri="{FF2B5EF4-FFF2-40B4-BE49-F238E27FC236}">
                <a16:creationId xmlns:a16="http://schemas.microsoft.com/office/drawing/2014/main" id="{1811BFC7-7613-32E0-1757-0351CF092116}"/>
              </a:ext>
            </a:extLst>
          </p:cNvPr>
          <p:cNvSpPr>
            <a:spLocks noGrp="1"/>
          </p:cNvSpPr>
          <p:nvPr>
            <p:ph type="title"/>
          </p:nvPr>
        </p:nvSpPr>
        <p:spPr>
          <a:xfrm>
            <a:off x="645952" y="494308"/>
            <a:ext cx="10936448" cy="688539"/>
          </a:xfrm>
        </p:spPr>
        <p:txBody>
          <a:bodyPr/>
          <a:lstStyle/>
          <a:p>
            <a:pPr algn="l"/>
            <a:r>
              <a:rPr lang="pt-BR" sz="3600" b="1" dirty="0">
                <a:solidFill>
                  <a:schemeClr val="bg1"/>
                </a:solidFill>
              </a:rPr>
              <a:t>1 - INTRODUÇÃO</a:t>
            </a:r>
          </a:p>
        </p:txBody>
      </p:sp>
      <p:sp>
        <p:nvSpPr>
          <p:cNvPr id="3" name="Espaço Reservado para Conteúdo 2">
            <a:extLst>
              <a:ext uri="{FF2B5EF4-FFF2-40B4-BE49-F238E27FC236}">
                <a16:creationId xmlns:a16="http://schemas.microsoft.com/office/drawing/2014/main" id="{769A9EF0-77AE-2157-5030-E4EDA5C9859C}"/>
              </a:ext>
            </a:extLst>
          </p:cNvPr>
          <p:cNvSpPr>
            <a:spLocks noGrp="1"/>
          </p:cNvSpPr>
          <p:nvPr>
            <p:ph idx="1"/>
          </p:nvPr>
        </p:nvSpPr>
        <p:spPr/>
        <p:txBody>
          <a:bodyPr/>
          <a:lstStyle/>
          <a:p>
            <a:pPr marL="0" indent="0" algn="just">
              <a:buNone/>
            </a:pPr>
            <a:r>
              <a:rPr lang="pt-BR" sz="2800" dirty="0"/>
              <a:t>A Lei nº 14.133/21 estabeleceu um novo regime jurídico para as contratações públicas, compreendendo desde a sua fase preparatória, até a execução dos contratos administrativos, passando pela fase de competição, e ainda trazendo as hipóteses das contratações diretas.</a:t>
            </a:r>
          </a:p>
          <a:p>
            <a:pPr marL="0" indent="0" algn="just">
              <a:buNone/>
            </a:pPr>
            <a:endParaRPr lang="pt-BR" sz="2800" dirty="0"/>
          </a:p>
          <a:p>
            <a:pPr marL="0" indent="0" algn="just">
              <a:buNone/>
            </a:pPr>
            <a:r>
              <a:rPr lang="pt-BR" sz="2800" dirty="0"/>
              <a:t>Nesse sentido, o planejamento das compras públicas, ganhou um grande destaque através da Governança, que é o conjunto de mecanismos de liderança, estratégia e controle postos em prática para avaliar, direcionar e monitorar a atuação da gestão das contratações. </a:t>
            </a:r>
          </a:p>
        </p:txBody>
      </p:sp>
    </p:spTree>
    <p:extLst>
      <p:ext uri="{BB962C8B-B14F-4D97-AF65-F5344CB8AC3E}">
        <p14:creationId xmlns:p14="http://schemas.microsoft.com/office/powerpoint/2010/main" val="316647988"/>
      </p:ext>
    </p:extLst>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3. RISCOS</a:t>
            </a:r>
          </a:p>
        </p:txBody>
      </p:sp>
      <p:sp>
        <p:nvSpPr>
          <p:cNvPr id="6" name="CaixaDeTexto 5">
            <a:extLst>
              <a:ext uri="{FF2B5EF4-FFF2-40B4-BE49-F238E27FC236}">
                <a16:creationId xmlns:a16="http://schemas.microsoft.com/office/drawing/2014/main" id="{109B1B38-5058-A100-E46A-F16F7B300342}"/>
              </a:ext>
            </a:extLst>
          </p:cNvPr>
          <p:cNvSpPr txBox="1"/>
          <p:nvPr/>
        </p:nvSpPr>
        <p:spPr>
          <a:xfrm>
            <a:off x="433431" y="1505472"/>
            <a:ext cx="11325138" cy="3970318"/>
          </a:xfrm>
          <a:prstGeom prst="rect">
            <a:avLst/>
          </a:prstGeom>
          <a:noFill/>
        </p:spPr>
        <p:txBody>
          <a:bodyPr wrap="square">
            <a:spAutoFit/>
          </a:bodyPr>
          <a:lstStyle/>
          <a:p>
            <a:r>
              <a:rPr lang="pt-BR" sz="2800" dirty="0">
                <a:solidFill>
                  <a:schemeClr val="accent6">
                    <a:lumMod val="75000"/>
                  </a:schemeClr>
                </a:solidFill>
              </a:rPr>
              <a:t>Por que fazer gestão de risco nos processos de contratação? </a:t>
            </a:r>
          </a:p>
          <a:p>
            <a:endParaRPr lang="pt-BR" sz="2800" dirty="0"/>
          </a:p>
          <a:p>
            <a:pPr algn="just"/>
            <a:r>
              <a:rPr lang="pt-BR" sz="2800" dirty="0"/>
              <a:t>1) Para aumentar a chance de sucesso no futuro, identificando-se e tratando-se as situações que podem impactar o resultado de determinado processo;</a:t>
            </a:r>
          </a:p>
          <a:p>
            <a:pPr algn="just"/>
            <a:endParaRPr lang="pt-BR" sz="2800" dirty="0"/>
          </a:p>
          <a:p>
            <a:pPr algn="just"/>
            <a:r>
              <a:rPr lang="pt-BR" sz="2800" dirty="0"/>
              <a:t>2) Para priorizar as ações de gestão, afinal, qualquer organização lida com recursos escassos. Não se faz gestão sem priorização: os riscos tratados são aqueles que detêm maior combinação de probabilidade de ocorrência e de impacto caso se concretizem.</a:t>
            </a:r>
          </a:p>
        </p:txBody>
      </p:sp>
    </p:spTree>
    <p:extLst>
      <p:ext uri="{BB962C8B-B14F-4D97-AF65-F5344CB8AC3E}">
        <p14:creationId xmlns:p14="http://schemas.microsoft.com/office/powerpoint/2010/main" val="1780290887"/>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3. RISCOS</a:t>
            </a:r>
          </a:p>
        </p:txBody>
      </p:sp>
      <p:sp>
        <p:nvSpPr>
          <p:cNvPr id="6" name="CaixaDeTexto 5">
            <a:extLst>
              <a:ext uri="{FF2B5EF4-FFF2-40B4-BE49-F238E27FC236}">
                <a16:creationId xmlns:a16="http://schemas.microsoft.com/office/drawing/2014/main" id="{109B1B38-5058-A100-E46A-F16F7B300342}"/>
              </a:ext>
            </a:extLst>
          </p:cNvPr>
          <p:cNvSpPr txBox="1"/>
          <p:nvPr/>
        </p:nvSpPr>
        <p:spPr>
          <a:xfrm>
            <a:off x="679508" y="1480305"/>
            <a:ext cx="11325138" cy="4832092"/>
          </a:xfrm>
          <a:prstGeom prst="rect">
            <a:avLst/>
          </a:prstGeom>
          <a:noFill/>
        </p:spPr>
        <p:txBody>
          <a:bodyPr wrap="square">
            <a:spAutoFit/>
          </a:bodyPr>
          <a:lstStyle/>
          <a:p>
            <a:r>
              <a:rPr lang="pt-BR" sz="2800" dirty="0">
                <a:solidFill>
                  <a:schemeClr val="accent6">
                    <a:lumMod val="75000"/>
                  </a:schemeClr>
                </a:solidFill>
              </a:rPr>
              <a:t>Lei 14.133/21</a:t>
            </a:r>
          </a:p>
          <a:p>
            <a:endParaRPr lang="pt-BR" sz="2800" dirty="0"/>
          </a:p>
          <a:p>
            <a:pPr algn="just"/>
            <a:r>
              <a:rPr lang="pt-BR" sz="2800" b="0" i="0" dirty="0">
                <a:solidFill>
                  <a:srgbClr val="000000"/>
                </a:solidFill>
                <a:effectLst/>
              </a:rPr>
              <a:t>Art. 18. A fase preparatória do processo licitatório é caracterizada pelo planejamento e deve compatibilizar-se com o plano de contratações anual de que trata o </a:t>
            </a:r>
            <a:r>
              <a:rPr lang="pt-BR" sz="2800" b="0" i="0" dirty="0">
                <a:effectLst/>
                <a:hlinkClick r:id="rId3"/>
              </a:rPr>
              <a:t>inciso VII do </a:t>
            </a:r>
            <a:r>
              <a:rPr lang="pt-BR" sz="2800" b="1" i="0" dirty="0">
                <a:effectLst/>
                <a:hlinkClick r:id="rId3"/>
              </a:rPr>
              <a:t>caput</a:t>
            </a:r>
            <a:r>
              <a:rPr lang="pt-BR" sz="2800" b="0" i="0" dirty="0">
                <a:effectLst/>
                <a:hlinkClick r:id="rId3"/>
              </a:rPr>
              <a:t> do art. 12 desta Lei</a:t>
            </a:r>
            <a:r>
              <a:rPr lang="pt-BR" sz="2800" b="0" i="0" dirty="0">
                <a:solidFill>
                  <a:srgbClr val="000000"/>
                </a:solidFill>
                <a:effectLst/>
              </a:rPr>
              <a:t>, sempre que elaborado, e com as leis orçamentárias, bem como abordar todas as considerações técnicas, mercadológicas e de gestão que podem interferir na contratação, compreendidos:</a:t>
            </a:r>
          </a:p>
          <a:p>
            <a:endParaRPr lang="pt-BR" sz="2800" dirty="0">
              <a:solidFill>
                <a:srgbClr val="000000"/>
              </a:solidFill>
              <a:latin typeface="Arial" panose="020B0604020202020204" pitchFamily="34" charset="0"/>
            </a:endParaRPr>
          </a:p>
          <a:p>
            <a:r>
              <a:rPr lang="pt-BR" sz="2800" dirty="0"/>
              <a:t>X - a análise dos riscos que possam comprometer o sucesso da licitação e a boa execução contratual;</a:t>
            </a:r>
          </a:p>
        </p:txBody>
      </p:sp>
    </p:spTree>
    <p:extLst>
      <p:ext uri="{BB962C8B-B14F-4D97-AF65-F5344CB8AC3E}">
        <p14:creationId xmlns:p14="http://schemas.microsoft.com/office/powerpoint/2010/main" val="1802646134"/>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3. RISCOS</a:t>
            </a:r>
          </a:p>
        </p:txBody>
      </p:sp>
      <p:sp>
        <p:nvSpPr>
          <p:cNvPr id="6" name="CaixaDeTexto 5">
            <a:extLst>
              <a:ext uri="{FF2B5EF4-FFF2-40B4-BE49-F238E27FC236}">
                <a16:creationId xmlns:a16="http://schemas.microsoft.com/office/drawing/2014/main" id="{109B1B38-5058-A100-E46A-F16F7B300342}"/>
              </a:ext>
            </a:extLst>
          </p:cNvPr>
          <p:cNvSpPr txBox="1"/>
          <p:nvPr/>
        </p:nvSpPr>
        <p:spPr>
          <a:xfrm>
            <a:off x="352925" y="1052736"/>
            <a:ext cx="11325138" cy="5262979"/>
          </a:xfrm>
          <a:prstGeom prst="rect">
            <a:avLst/>
          </a:prstGeom>
          <a:noFill/>
        </p:spPr>
        <p:txBody>
          <a:bodyPr wrap="square">
            <a:spAutoFit/>
          </a:bodyPr>
          <a:lstStyle/>
          <a:p>
            <a:r>
              <a:rPr lang="pt-BR" sz="2800" dirty="0">
                <a:solidFill>
                  <a:schemeClr val="accent6">
                    <a:lumMod val="75000"/>
                  </a:schemeClr>
                </a:solidFill>
              </a:rPr>
              <a:t>Decreto Estadual 5.307-R de 2023</a:t>
            </a:r>
          </a:p>
          <a:p>
            <a:endParaRPr lang="pt-BR" sz="2800" dirty="0">
              <a:solidFill>
                <a:schemeClr val="accent6">
                  <a:lumMod val="75000"/>
                </a:schemeClr>
              </a:solidFill>
            </a:endParaRPr>
          </a:p>
          <a:p>
            <a:pPr algn="just"/>
            <a:r>
              <a:rPr lang="pt-BR" sz="2800" dirty="0"/>
              <a:t>Art. 35. O gerenciamento dos riscos poderá ser dispensado, mediante justificativa, nos casos envolvendo contratação de objetos de baixo valor ou</a:t>
            </a:r>
          </a:p>
          <a:p>
            <a:pPr algn="just"/>
            <a:r>
              <a:rPr lang="pt-BR" sz="2800" dirty="0"/>
              <a:t>baixa complexidade.</a:t>
            </a:r>
          </a:p>
          <a:p>
            <a:pPr algn="just"/>
            <a:endParaRPr lang="pt-BR" sz="2800" dirty="0"/>
          </a:p>
          <a:p>
            <a:pPr algn="just"/>
            <a:r>
              <a:rPr lang="pt-BR" sz="2800" dirty="0"/>
              <a:t>Art. 36. O nível de detalhamento e de aprofundamento do gerenciamento dos riscos será proporcional à complexidade, relevância e valor significativo do objeto da contratação.</a:t>
            </a:r>
          </a:p>
          <a:p>
            <a:pPr algn="just"/>
            <a:endParaRPr lang="pt-BR" sz="2800" dirty="0"/>
          </a:p>
          <a:p>
            <a:pPr algn="just"/>
            <a:r>
              <a:rPr lang="pt-BR" sz="2800" dirty="0"/>
              <a:t>Art. 37. O detalhamento da gestão de riscos será apresentado no Estudo Técnico Preliminar ou no Termo de Referência, conforme o caso. </a:t>
            </a:r>
          </a:p>
        </p:txBody>
      </p:sp>
    </p:spTree>
    <p:extLst>
      <p:ext uri="{BB962C8B-B14F-4D97-AF65-F5344CB8AC3E}">
        <p14:creationId xmlns:p14="http://schemas.microsoft.com/office/powerpoint/2010/main" val="3895589457"/>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3. RISCOS</a:t>
            </a:r>
          </a:p>
        </p:txBody>
      </p:sp>
      <p:graphicFrame>
        <p:nvGraphicFramePr>
          <p:cNvPr id="2" name="Diagrama 1">
            <a:extLst>
              <a:ext uri="{FF2B5EF4-FFF2-40B4-BE49-F238E27FC236}">
                <a16:creationId xmlns:a16="http://schemas.microsoft.com/office/drawing/2014/main" id="{39C75085-1D6A-9534-FC11-2D1CF3AF2C82}"/>
              </a:ext>
            </a:extLst>
          </p:cNvPr>
          <p:cNvGraphicFramePr/>
          <p:nvPr>
            <p:extLst>
              <p:ext uri="{D42A27DB-BD31-4B8C-83A1-F6EECF244321}">
                <p14:modId xmlns:p14="http://schemas.microsoft.com/office/powerpoint/2010/main" val="2629236081"/>
              </p:ext>
            </p:extLst>
          </p:nvPr>
        </p:nvGraphicFramePr>
        <p:xfrm>
          <a:off x="184558" y="1052736"/>
          <a:ext cx="11398354" cy="5120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4869449"/>
      </p:ext>
    </p:extLst>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3. RISCOS</a:t>
            </a:r>
          </a:p>
        </p:txBody>
      </p:sp>
      <p:sp>
        <p:nvSpPr>
          <p:cNvPr id="6" name="CaixaDeTexto 5">
            <a:extLst>
              <a:ext uri="{FF2B5EF4-FFF2-40B4-BE49-F238E27FC236}">
                <a16:creationId xmlns:a16="http://schemas.microsoft.com/office/drawing/2014/main" id="{109B1B38-5058-A100-E46A-F16F7B300342}"/>
              </a:ext>
            </a:extLst>
          </p:cNvPr>
          <p:cNvSpPr txBox="1"/>
          <p:nvPr/>
        </p:nvSpPr>
        <p:spPr>
          <a:xfrm>
            <a:off x="243868" y="1167878"/>
            <a:ext cx="11325138" cy="523220"/>
          </a:xfrm>
          <a:prstGeom prst="rect">
            <a:avLst/>
          </a:prstGeom>
          <a:noFill/>
        </p:spPr>
        <p:txBody>
          <a:bodyPr wrap="square">
            <a:spAutoFit/>
          </a:bodyPr>
          <a:lstStyle/>
          <a:p>
            <a:r>
              <a:rPr lang="pt-BR" sz="2800" dirty="0">
                <a:solidFill>
                  <a:schemeClr val="accent6">
                    <a:lumMod val="75000"/>
                  </a:schemeClr>
                </a:solidFill>
              </a:rPr>
              <a:t>Decreto Estadual  5.307-R/2023</a:t>
            </a:r>
          </a:p>
        </p:txBody>
      </p:sp>
      <p:graphicFrame>
        <p:nvGraphicFramePr>
          <p:cNvPr id="2" name="Diagrama 1">
            <a:extLst>
              <a:ext uri="{FF2B5EF4-FFF2-40B4-BE49-F238E27FC236}">
                <a16:creationId xmlns:a16="http://schemas.microsoft.com/office/drawing/2014/main" id="{D531F53B-3332-8E8D-1275-C0652DD502C5}"/>
              </a:ext>
            </a:extLst>
          </p:cNvPr>
          <p:cNvGraphicFramePr/>
          <p:nvPr>
            <p:extLst>
              <p:ext uri="{D42A27DB-BD31-4B8C-83A1-F6EECF244321}">
                <p14:modId xmlns:p14="http://schemas.microsoft.com/office/powerpoint/2010/main" val="2505861906"/>
              </p:ext>
            </p:extLst>
          </p:nvPr>
        </p:nvGraphicFramePr>
        <p:xfrm>
          <a:off x="1804220" y="1476995"/>
          <a:ext cx="9051134" cy="4390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ixaDeTexto 4">
            <a:extLst>
              <a:ext uri="{FF2B5EF4-FFF2-40B4-BE49-F238E27FC236}">
                <a16:creationId xmlns:a16="http://schemas.microsoft.com/office/drawing/2014/main" id="{58DC2D1A-B347-46EF-B01E-7D2976A5588B}"/>
              </a:ext>
            </a:extLst>
          </p:cNvPr>
          <p:cNvSpPr txBox="1"/>
          <p:nvPr/>
        </p:nvSpPr>
        <p:spPr>
          <a:xfrm>
            <a:off x="5352176" y="5256421"/>
            <a:ext cx="6626493" cy="830997"/>
          </a:xfrm>
          <a:prstGeom prst="rect">
            <a:avLst/>
          </a:prstGeom>
          <a:noFill/>
          <a:ln>
            <a:solidFill>
              <a:schemeClr val="bg1">
                <a:lumMod val="50000"/>
              </a:schemeClr>
            </a:solidFill>
            <a:prstDash val="sysDash"/>
          </a:ln>
        </p:spPr>
        <p:txBody>
          <a:bodyPr wrap="square">
            <a:spAutoFit/>
          </a:bodyPr>
          <a:lstStyle/>
          <a:p>
            <a:pPr marL="342900" indent="-342900">
              <a:buFont typeface="Wingdings" panose="05000000000000000000" pitchFamily="2" charset="2"/>
              <a:buChar char="§"/>
            </a:pPr>
            <a:r>
              <a:rPr lang="pt-BR" sz="2400" dirty="0"/>
              <a:t>definição das medidas de mitigação dos riscos; e </a:t>
            </a:r>
          </a:p>
          <a:p>
            <a:pPr marL="342900" indent="-342900">
              <a:buFont typeface="Wingdings" panose="05000000000000000000" pitchFamily="2" charset="2"/>
              <a:buChar char="§"/>
            </a:pPr>
            <a:r>
              <a:rPr lang="pt-BR" sz="2400" dirty="0"/>
              <a:t>elaboração da matriz de alocação de riscos.</a:t>
            </a:r>
          </a:p>
        </p:txBody>
      </p:sp>
    </p:spTree>
    <p:extLst>
      <p:ext uri="{BB962C8B-B14F-4D97-AF65-F5344CB8AC3E}">
        <p14:creationId xmlns:p14="http://schemas.microsoft.com/office/powerpoint/2010/main" val="1111214746"/>
      </p:ext>
    </p:extLst>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3. RISCOS</a:t>
            </a:r>
          </a:p>
        </p:txBody>
      </p:sp>
      <p:pic>
        <p:nvPicPr>
          <p:cNvPr id="5" name="Imagem 4">
            <a:extLst>
              <a:ext uri="{FF2B5EF4-FFF2-40B4-BE49-F238E27FC236}">
                <a16:creationId xmlns:a16="http://schemas.microsoft.com/office/drawing/2014/main" id="{91C45D7A-8AA0-A582-BF0F-5D2EA75CFE1C}"/>
              </a:ext>
            </a:extLst>
          </p:cNvPr>
          <p:cNvPicPr>
            <a:picLocks noChangeAspect="1"/>
          </p:cNvPicPr>
          <p:nvPr/>
        </p:nvPicPr>
        <p:blipFill>
          <a:blip r:embed="rId3"/>
          <a:stretch>
            <a:fillRect/>
          </a:stretch>
        </p:blipFill>
        <p:spPr>
          <a:xfrm>
            <a:off x="2006367" y="2432808"/>
            <a:ext cx="8179266" cy="3917658"/>
          </a:xfrm>
          <a:prstGeom prst="rect">
            <a:avLst/>
          </a:prstGeom>
        </p:spPr>
      </p:pic>
      <p:sp>
        <p:nvSpPr>
          <p:cNvPr id="9" name="CaixaDeTexto 8">
            <a:extLst>
              <a:ext uri="{FF2B5EF4-FFF2-40B4-BE49-F238E27FC236}">
                <a16:creationId xmlns:a16="http://schemas.microsoft.com/office/drawing/2014/main" id="{184FA63F-D64A-DD38-5589-AF3BE31CDCE3}"/>
              </a:ext>
            </a:extLst>
          </p:cNvPr>
          <p:cNvSpPr txBox="1"/>
          <p:nvPr/>
        </p:nvSpPr>
        <p:spPr>
          <a:xfrm>
            <a:off x="731939" y="1283299"/>
            <a:ext cx="8881844" cy="523220"/>
          </a:xfrm>
          <a:prstGeom prst="rect">
            <a:avLst/>
          </a:prstGeom>
          <a:noFill/>
        </p:spPr>
        <p:txBody>
          <a:bodyPr wrap="square">
            <a:spAutoFit/>
          </a:bodyPr>
          <a:lstStyle/>
          <a:p>
            <a:pPr algn="ctr"/>
            <a:r>
              <a:rPr lang="pt-BR" sz="2800" b="1" dirty="0">
                <a:solidFill>
                  <a:schemeClr val="accent6">
                    <a:lumMod val="75000"/>
                  </a:schemeClr>
                </a:solidFill>
                <a:effectLst/>
                <a:latin typeface="Calibri" panose="020F0502020204030204" pitchFamily="34" charset="0"/>
                <a:ea typeface="MS Mincho" panose="02020609040205080304" pitchFamily="49" charset="-128"/>
                <a:cs typeface="Tahoma" panose="020B0604030504040204" pitchFamily="34" charset="0"/>
              </a:rPr>
              <a:t>ANÁLISE E MAPEAMENTO DOS RISCOS DA CONTRATAÇÃO</a:t>
            </a:r>
            <a:endParaRPr lang="pt-BR" sz="2800" dirty="0">
              <a:solidFill>
                <a:schemeClr val="accent6">
                  <a:lumMod val="75000"/>
                </a:schemeClr>
              </a:solidFill>
              <a:effectLst/>
              <a:latin typeface="Ecofont_Spranq_eco_Sans"/>
              <a:ea typeface="MS Mincho" panose="02020609040205080304" pitchFamily="49" charset="-128"/>
              <a:cs typeface="Tahoma" panose="020B0604030504040204" pitchFamily="34" charset="0"/>
            </a:endParaRPr>
          </a:p>
        </p:txBody>
      </p:sp>
    </p:spTree>
    <p:extLst>
      <p:ext uri="{BB962C8B-B14F-4D97-AF65-F5344CB8AC3E}">
        <p14:creationId xmlns:p14="http://schemas.microsoft.com/office/powerpoint/2010/main" val="3896060453"/>
      </p:ext>
    </p:extLst>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3. RISCOS</a:t>
            </a:r>
          </a:p>
        </p:txBody>
      </p:sp>
      <p:pic>
        <p:nvPicPr>
          <p:cNvPr id="3" name="Imagem 2">
            <a:extLst>
              <a:ext uri="{FF2B5EF4-FFF2-40B4-BE49-F238E27FC236}">
                <a16:creationId xmlns:a16="http://schemas.microsoft.com/office/drawing/2014/main" id="{202F11BD-6FD3-5E29-759A-ACB993E7560F}"/>
              </a:ext>
            </a:extLst>
          </p:cNvPr>
          <p:cNvPicPr>
            <a:picLocks noChangeAspect="1"/>
          </p:cNvPicPr>
          <p:nvPr/>
        </p:nvPicPr>
        <p:blipFill>
          <a:blip r:embed="rId3"/>
          <a:stretch>
            <a:fillRect/>
          </a:stretch>
        </p:blipFill>
        <p:spPr>
          <a:xfrm>
            <a:off x="1835419" y="2457974"/>
            <a:ext cx="7526695" cy="3590488"/>
          </a:xfrm>
          <a:prstGeom prst="rect">
            <a:avLst/>
          </a:prstGeom>
        </p:spPr>
      </p:pic>
      <p:sp>
        <p:nvSpPr>
          <p:cNvPr id="6" name="CaixaDeTexto 5">
            <a:extLst>
              <a:ext uri="{FF2B5EF4-FFF2-40B4-BE49-F238E27FC236}">
                <a16:creationId xmlns:a16="http://schemas.microsoft.com/office/drawing/2014/main" id="{41627777-F34F-35AA-4FA2-CB73C8F8798F}"/>
              </a:ext>
            </a:extLst>
          </p:cNvPr>
          <p:cNvSpPr txBox="1"/>
          <p:nvPr/>
        </p:nvSpPr>
        <p:spPr>
          <a:xfrm>
            <a:off x="1098958" y="1434517"/>
            <a:ext cx="5704514" cy="523220"/>
          </a:xfrm>
          <a:prstGeom prst="rect">
            <a:avLst/>
          </a:prstGeom>
          <a:noFill/>
        </p:spPr>
        <p:txBody>
          <a:bodyPr wrap="square" rtlCol="0">
            <a:spAutoFit/>
          </a:bodyPr>
          <a:lstStyle/>
          <a:p>
            <a:r>
              <a:rPr lang="pt-BR" sz="2800" b="1" dirty="0">
                <a:solidFill>
                  <a:schemeClr val="accent6">
                    <a:lumMod val="75000"/>
                  </a:schemeClr>
                </a:solidFill>
              </a:rPr>
              <a:t>MATRIZ</a:t>
            </a:r>
            <a:r>
              <a:rPr lang="pt-BR" sz="2800" dirty="0">
                <a:solidFill>
                  <a:schemeClr val="accent6">
                    <a:lumMod val="75000"/>
                  </a:schemeClr>
                </a:solidFill>
              </a:rPr>
              <a:t> </a:t>
            </a:r>
            <a:r>
              <a:rPr lang="pt-BR" sz="2800" b="1" dirty="0">
                <a:solidFill>
                  <a:schemeClr val="accent6">
                    <a:lumMod val="75000"/>
                  </a:schemeClr>
                </a:solidFill>
              </a:rPr>
              <a:t>DE ALOCAÇÃO DE RISCO</a:t>
            </a:r>
          </a:p>
        </p:txBody>
      </p:sp>
    </p:spTree>
    <p:extLst>
      <p:ext uri="{BB962C8B-B14F-4D97-AF65-F5344CB8AC3E}">
        <p14:creationId xmlns:p14="http://schemas.microsoft.com/office/powerpoint/2010/main" val="1990079355"/>
      </p:ext>
    </p:extLst>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CASO PRÁTICO</a:t>
            </a:r>
          </a:p>
        </p:txBody>
      </p:sp>
      <p:sp>
        <p:nvSpPr>
          <p:cNvPr id="5" name="CaixaDeTexto 4">
            <a:extLst>
              <a:ext uri="{FF2B5EF4-FFF2-40B4-BE49-F238E27FC236}">
                <a16:creationId xmlns:a16="http://schemas.microsoft.com/office/drawing/2014/main" id="{7EFC2E7D-F0D6-DD7D-A21B-0B2481C0D945}"/>
              </a:ext>
            </a:extLst>
          </p:cNvPr>
          <p:cNvSpPr txBox="1"/>
          <p:nvPr/>
        </p:nvSpPr>
        <p:spPr>
          <a:xfrm>
            <a:off x="421545" y="1264433"/>
            <a:ext cx="11255929" cy="6299802"/>
          </a:xfrm>
          <a:prstGeom prst="rect">
            <a:avLst/>
          </a:prstGeom>
          <a:noFill/>
        </p:spPr>
        <p:txBody>
          <a:bodyPr wrap="square">
            <a:spAutoFit/>
          </a:bodyPr>
          <a:lstStyle/>
          <a:p>
            <a:pPr algn="just">
              <a:lnSpc>
                <a:spcPct val="107000"/>
              </a:lnSpc>
              <a:spcAft>
                <a:spcPts val="800"/>
              </a:spcAft>
            </a:pPr>
            <a:r>
              <a:rPr lang="pt-BR" sz="2200" kern="100" dirty="0">
                <a:solidFill>
                  <a:srgbClr val="000000"/>
                </a:solidFill>
                <a:effectLst/>
                <a:latin typeface="+mj-lt"/>
                <a:ea typeface="Calibri" panose="020F0502020204030204" pitchFamily="34" charset="0"/>
                <a:cs typeface="Times New Roman" panose="02020603050405020304" pitchFamily="18" charset="0"/>
              </a:rPr>
              <a:t>Considerando que, </a:t>
            </a:r>
            <a:r>
              <a:rPr lang="pt-BR" sz="2200" kern="100" dirty="0">
                <a:solidFill>
                  <a:srgbClr val="333333"/>
                </a:solidFill>
                <a:effectLst/>
                <a:latin typeface="+mj-lt"/>
                <a:ea typeface="Calibri" panose="020F0502020204030204" pitchFamily="34" charset="0"/>
                <a:cs typeface="Times New Roman" panose="02020603050405020304" pitchFamily="18" charset="0"/>
              </a:rPr>
              <a:t>a Escola de Serviço Público do Espírito Santo (</a:t>
            </a:r>
            <a:r>
              <a:rPr lang="pt-BR" sz="2200" kern="100" dirty="0" err="1">
                <a:solidFill>
                  <a:srgbClr val="333333"/>
                </a:solidFill>
                <a:effectLst/>
                <a:latin typeface="+mj-lt"/>
                <a:ea typeface="Calibri" panose="020F0502020204030204" pitchFamily="34" charset="0"/>
                <a:cs typeface="Times New Roman" panose="02020603050405020304" pitchFamily="18" charset="0"/>
              </a:rPr>
              <a:t>Esesp</a:t>
            </a:r>
            <a:r>
              <a:rPr lang="pt-BR" sz="2200" kern="100" dirty="0">
                <a:solidFill>
                  <a:srgbClr val="333333"/>
                </a:solidFill>
                <a:effectLst/>
                <a:latin typeface="+mj-lt"/>
                <a:ea typeface="Calibri" panose="020F0502020204030204" pitchFamily="34" charset="0"/>
                <a:cs typeface="Times New Roman" panose="02020603050405020304" pitchFamily="18" charset="0"/>
              </a:rPr>
              <a:t>) é uma autarquia do Governo Estadual vinculada à Secretaria de Estado de Gestão e Recursos Humanos (</a:t>
            </a:r>
            <a:r>
              <a:rPr lang="pt-BR" sz="2200" kern="100" dirty="0" err="1">
                <a:solidFill>
                  <a:srgbClr val="333333"/>
                </a:solidFill>
                <a:effectLst/>
                <a:latin typeface="+mj-lt"/>
                <a:ea typeface="Calibri" panose="020F0502020204030204" pitchFamily="34" charset="0"/>
                <a:cs typeface="Times New Roman" panose="02020603050405020304" pitchFamily="18" charset="0"/>
              </a:rPr>
              <a:t>Seger</a:t>
            </a:r>
            <a:r>
              <a:rPr lang="pt-BR" sz="2200" kern="100" dirty="0">
                <a:solidFill>
                  <a:srgbClr val="333333"/>
                </a:solidFill>
                <a:effectLst/>
                <a:latin typeface="+mj-lt"/>
                <a:ea typeface="Calibri" panose="020F0502020204030204" pitchFamily="34" charset="0"/>
                <a:cs typeface="Times New Roman" panose="02020603050405020304" pitchFamily="18" charset="0"/>
              </a:rPr>
              <a:t>), e que tem por finalidade executar ações de capacitação voltadas para os servidores públicos do Estado e dos municípios capixabas.</a:t>
            </a:r>
            <a:endParaRPr lang="pt-BR" sz="2200" kern="1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sz="2200" kern="100" dirty="0">
                <a:solidFill>
                  <a:srgbClr val="333333"/>
                </a:solidFill>
                <a:effectLst/>
                <a:latin typeface="+mj-lt"/>
                <a:ea typeface="Calibri" panose="020F0502020204030204" pitchFamily="34" charset="0"/>
                <a:cs typeface="Times New Roman" panose="02020603050405020304" pitchFamily="18" charset="0"/>
              </a:rPr>
              <a:t>Considerando que a ESESP têm como base as Diretrizes de Governo, que localizam e revestem de importância o processo de capacitação dos servidores, com dinâmica flexível, aberta e disposta a rever, atualizar e aprimorar seu repertório de conhecimentos e práticas pedagógicas.</a:t>
            </a:r>
            <a:endParaRPr lang="pt-BR" sz="2200" kern="1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sz="2200" kern="100" dirty="0">
                <a:solidFill>
                  <a:srgbClr val="000000"/>
                </a:solidFill>
                <a:effectLst/>
                <a:latin typeface="+mj-lt"/>
                <a:ea typeface="Calibri" panose="020F0502020204030204" pitchFamily="34" charset="0"/>
                <a:cs typeface="Times New Roman" panose="02020603050405020304" pitchFamily="18" charset="0"/>
              </a:rPr>
              <a:t>Considerando que, nos eventos de capacitação (cursos, seminários, palestras, workshop e outros) o oferecimento</a:t>
            </a:r>
            <a:r>
              <a:rPr lang="pt-BR" sz="2200" kern="100" dirty="0">
                <a:effectLst/>
                <a:latin typeface="+mj-lt"/>
                <a:ea typeface="Calibri" panose="020F0502020204030204" pitchFamily="34" charset="0"/>
                <a:cs typeface="Times New Roman" panose="02020603050405020304" pitchFamily="18" charset="0"/>
              </a:rPr>
              <a:t> </a:t>
            </a:r>
            <a:r>
              <a:rPr lang="pt-BR" sz="2200" kern="100" dirty="0">
                <a:solidFill>
                  <a:srgbClr val="000000"/>
                </a:solidFill>
                <a:effectLst/>
                <a:latin typeface="+mj-lt"/>
                <a:ea typeface="Calibri" panose="020F0502020204030204" pitchFamily="34" charset="0"/>
                <a:cs typeface="Times New Roman" panose="02020603050405020304" pitchFamily="18" charset="0"/>
              </a:rPr>
              <a:t>de </a:t>
            </a:r>
            <a:r>
              <a:rPr lang="pt-BR" sz="2200" kern="100" dirty="0" err="1">
                <a:solidFill>
                  <a:srgbClr val="000000"/>
                </a:solidFill>
                <a:effectLst/>
                <a:latin typeface="+mj-lt"/>
                <a:ea typeface="Calibri" panose="020F0502020204030204" pitchFamily="34" charset="0"/>
                <a:cs typeface="Times New Roman" panose="02020603050405020304" pitchFamily="18" charset="0"/>
              </a:rPr>
              <a:t>coffee</a:t>
            </a:r>
            <a:r>
              <a:rPr lang="pt-BR" sz="2200" kern="100" dirty="0">
                <a:solidFill>
                  <a:srgbClr val="000000"/>
                </a:solidFill>
                <a:effectLst/>
                <a:latin typeface="+mj-lt"/>
                <a:ea typeface="Calibri" panose="020F0502020204030204" pitchFamily="34" charset="0"/>
                <a:cs typeface="Times New Roman" panose="02020603050405020304" pitchFamily="18" charset="0"/>
              </a:rPr>
              <a:t> break contribui para a integração dos participantes, favorece o aprendizado e evita a dispersão do local do evento.		</a:t>
            </a:r>
            <a:endParaRPr lang="pt-BR" sz="2200" kern="1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pt-BR" sz="2200" kern="100" dirty="0">
                <a:effectLst/>
                <a:latin typeface="+mj-lt"/>
                <a:ea typeface="Calibri" panose="020F0502020204030204" pitchFamily="34" charset="0"/>
                <a:cs typeface="Times New Roman" panose="02020603050405020304" pitchFamily="18" charset="0"/>
              </a:rPr>
              <a:t> </a:t>
            </a:r>
          </a:p>
          <a:p>
            <a:pPr algn="just">
              <a:lnSpc>
                <a:spcPct val="107000"/>
              </a:lnSpc>
              <a:spcAft>
                <a:spcPts val="800"/>
              </a:spcAft>
            </a:pPr>
            <a:r>
              <a:rPr lang="pt-BR" sz="2200" b="1" kern="100" dirty="0">
                <a:solidFill>
                  <a:schemeClr val="accent6">
                    <a:lumMod val="75000"/>
                  </a:schemeClr>
                </a:solidFill>
                <a:effectLst/>
                <a:latin typeface="+mj-lt"/>
                <a:ea typeface="Calibri" panose="020F0502020204030204" pitchFamily="34" charset="0"/>
                <a:cs typeface="Times New Roman" panose="02020603050405020304" pitchFamily="18" charset="0"/>
              </a:rPr>
              <a:t>Solicitamos que seja elaborado Estudo Técnico Preliminar - ETP para indicar a melhor solução da almejada contratação.</a:t>
            </a:r>
          </a:p>
          <a:p>
            <a:pPr algn="just"/>
            <a:endParaRPr lang="pt-BR" sz="2800" dirty="0">
              <a:solidFill>
                <a:srgbClr val="343A40"/>
              </a:solidFill>
              <a:latin typeface="+mj-lt"/>
            </a:endParaRPr>
          </a:p>
          <a:p>
            <a:pPr algn="just"/>
            <a:endParaRPr lang="pt-BR" dirty="0">
              <a:solidFill>
                <a:srgbClr val="343A40"/>
              </a:solidFill>
              <a:latin typeface="Open Sans" panose="020B0606030504020204" pitchFamily="34" charset="0"/>
            </a:endParaRPr>
          </a:p>
          <a:p>
            <a:pPr algn="just"/>
            <a:endParaRPr lang="pt-BR" dirty="0"/>
          </a:p>
        </p:txBody>
      </p:sp>
    </p:spTree>
    <p:extLst>
      <p:ext uri="{BB962C8B-B14F-4D97-AF65-F5344CB8AC3E}">
        <p14:creationId xmlns:p14="http://schemas.microsoft.com/office/powerpoint/2010/main" val="3306321416"/>
      </p:ext>
    </p:extLst>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4. TERMO DE REFERÊNCIA -TR</a:t>
            </a:r>
          </a:p>
        </p:txBody>
      </p:sp>
      <p:sp>
        <p:nvSpPr>
          <p:cNvPr id="5" name="Espaço Reservado para Conteúdo 4">
            <a:extLst>
              <a:ext uri="{FF2B5EF4-FFF2-40B4-BE49-F238E27FC236}">
                <a16:creationId xmlns:a16="http://schemas.microsoft.com/office/drawing/2014/main" id="{CDA89CB5-237E-124A-6174-4183E993ADA0}"/>
              </a:ext>
            </a:extLst>
          </p:cNvPr>
          <p:cNvSpPr>
            <a:spLocks noGrp="1"/>
          </p:cNvSpPr>
          <p:nvPr>
            <p:ph idx="1"/>
          </p:nvPr>
        </p:nvSpPr>
        <p:spPr>
          <a:xfrm>
            <a:off x="433431" y="1256253"/>
            <a:ext cx="10972800" cy="5018712"/>
          </a:xfrm>
        </p:spPr>
        <p:txBody>
          <a:bodyPr/>
          <a:lstStyle/>
          <a:p>
            <a:pPr marL="0" indent="0" algn="just">
              <a:buNone/>
            </a:pPr>
            <a:r>
              <a:rPr lang="pt-BR" dirty="0"/>
              <a:t>O Termo de Referência – TR é documento necessário para contratação de bens e serviços, sendo sua elaboração obrigatória para toda contratação, independentemente da forma de seleção do fornecedor, seja por licitação, por contratação direta ou por adesão à Ata de Registro de Preços.</a:t>
            </a:r>
          </a:p>
          <a:p>
            <a:pPr marL="0" indent="0" algn="just">
              <a:buNone/>
            </a:pPr>
            <a:endParaRPr lang="pt-BR" dirty="0"/>
          </a:p>
          <a:p>
            <a:pPr marL="0" indent="0" algn="just">
              <a:buNone/>
            </a:pPr>
            <a:r>
              <a:rPr lang="pt-BR" dirty="0"/>
              <a:t>O TR deve ser elaborado com base no ETP, ou seja, após identificada a melhor solução por meio do ETP, faz-se necessário definir o objeto que se pretende contratar.</a:t>
            </a:r>
          </a:p>
        </p:txBody>
      </p:sp>
    </p:spTree>
    <p:extLst>
      <p:ext uri="{BB962C8B-B14F-4D97-AF65-F5344CB8AC3E}">
        <p14:creationId xmlns:p14="http://schemas.microsoft.com/office/powerpoint/2010/main" val="838775897"/>
      </p:ext>
    </p:extLst>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4. TERMO DE REFERÊNCIA -TR</a:t>
            </a:r>
          </a:p>
        </p:txBody>
      </p:sp>
      <p:sp>
        <p:nvSpPr>
          <p:cNvPr id="6" name="CaixaDeTexto 5">
            <a:extLst>
              <a:ext uri="{FF2B5EF4-FFF2-40B4-BE49-F238E27FC236}">
                <a16:creationId xmlns:a16="http://schemas.microsoft.com/office/drawing/2014/main" id="{AB461555-5722-6973-353C-1D2A55EF78ED}"/>
              </a:ext>
            </a:extLst>
          </p:cNvPr>
          <p:cNvSpPr txBox="1"/>
          <p:nvPr/>
        </p:nvSpPr>
        <p:spPr>
          <a:xfrm>
            <a:off x="276836" y="1434517"/>
            <a:ext cx="10732168" cy="2677656"/>
          </a:xfrm>
          <a:prstGeom prst="rect">
            <a:avLst/>
          </a:prstGeom>
          <a:noFill/>
        </p:spPr>
        <p:txBody>
          <a:bodyPr wrap="square" rtlCol="0">
            <a:spAutoFit/>
          </a:bodyPr>
          <a:lstStyle/>
          <a:p>
            <a:pPr algn="just"/>
            <a:r>
              <a:rPr lang="pt-BR" sz="2800" dirty="0"/>
              <a:t>O TR consta como anexo do edital de licitação, sendo importante evitar que suas informações se repitam nos demais documentos.</a:t>
            </a:r>
          </a:p>
          <a:p>
            <a:pPr algn="just"/>
            <a:endParaRPr lang="pt-BR" sz="2800" dirty="0"/>
          </a:p>
          <a:p>
            <a:pPr algn="just"/>
            <a:r>
              <a:rPr lang="pt-BR" sz="2800" dirty="0"/>
              <a:t>A nova lei trouxe dez elementos que devem integrar o TR, e também é possível que sejam incluídos outros itens, desde que sejam essenciais para o sucesso da contratação.</a:t>
            </a:r>
          </a:p>
        </p:txBody>
      </p:sp>
      <p:pic>
        <p:nvPicPr>
          <p:cNvPr id="8" name="Imagem 7">
            <a:extLst>
              <a:ext uri="{FF2B5EF4-FFF2-40B4-BE49-F238E27FC236}">
                <a16:creationId xmlns:a16="http://schemas.microsoft.com/office/drawing/2014/main" id="{65903E31-80FE-C489-B829-7D6A5CE62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2025" y="4738229"/>
            <a:ext cx="2444939" cy="1715107"/>
          </a:xfrm>
          <a:prstGeom prst="rect">
            <a:avLst/>
          </a:prstGeom>
        </p:spPr>
      </p:pic>
    </p:spTree>
    <p:extLst>
      <p:ext uri="{BB962C8B-B14F-4D97-AF65-F5344CB8AC3E}">
        <p14:creationId xmlns:p14="http://schemas.microsoft.com/office/powerpoint/2010/main" val="342251573"/>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7"/>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aixaDeTexto 4">
            <a:extLst>
              <a:ext uri="{FF2B5EF4-FFF2-40B4-BE49-F238E27FC236}">
                <a16:creationId xmlns:a16="http://schemas.microsoft.com/office/drawing/2014/main" id="{41A65908-6510-CC3B-3D50-230C81DE8986}"/>
              </a:ext>
            </a:extLst>
          </p:cNvPr>
          <p:cNvSpPr txBox="1"/>
          <p:nvPr/>
        </p:nvSpPr>
        <p:spPr>
          <a:xfrm>
            <a:off x="2692867" y="1275127"/>
            <a:ext cx="8380602" cy="5816977"/>
          </a:xfrm>
          <a:prstGeom prst="rect">
            <a:avLst/>
          </a:prstGeom>
          <a:noFill/>
        </p:spPr>
        <p:txBody>
          <a:bodyPr wrap="square" rtlCol="0">
            <a:spAutoFit/>
          </a:bodyPr>
          <a:lstStyle/>
          <a:p>
            <a:pPr algn="just"/>
            <a:r>
              <a:rPr lang="pt-BR" sz="2800" dirty="0"/>
              <a:t>“Licitação é o procedimento administrativo mediante o qual a Administração Pública seleciona a proposta mais vantajosa para o contrato ou aquisição de seu interesse”. (ENAP)</a:t>
            </a:r>
          </a:p>
          <a:p>
            <a:pPr algn="just"/>
            <a:endParaRPr lang="pt-BR" sz="2800" dirty="0"/>
          </a:p>
          <a:p>
            <a:pPr algn="just"/>
            <a:endParaRPr lang="pt-BR" sz="2800" dirty="0"/>
          </a:p>
          <a:p>
            <a:pPr algn="just"/>
            <a:r>
              <a:rPr lang="pt-BR" sz="2800" dirty="0"/>
              <a:t>“Marçal </a:t>
            </a:r>
            <a:r>
              <a:rPr lang="pt-BR" sz="2800" dirty="0" err="1"/>
              <a:t>Justen</a:t>
            </a:r>
            <a:r>
              <a:rPr lang="pt-BR" sz="2800" dirty="0"/>
              <a:t> Filho conceitua o instituto da licitação como um instrumento jurídico voltado para realização de valores fundamentais visando à concretização dos fins impostos à Administração.” JUSTEN FILHO, Marçal. Comentários à lei de licitações e contratos administrativos. 14. ed. São Paulo: Dialética, 2010, p.60.</a:t>
            </a:r>
          </a:p>
          <a:p>
            <a:endParaRPr lang="pt-BR" sz="1800" dirty="0"/>
          </a:p>
          <a:p>
            <a:endParaRPr lang="pt-BR" dirty="0"/>
          </a:p>
        </p:txBody>
      </p:sp>
      <p:sp>
        <p:nvSpPr>
          <p:cNvPr id="6" name="CaixaDeTexto 5">
            <a:extLst>
              <a:ext uri="{FF2B5EF4-FFF2-40B4-BE49-F238E27FC236}">
                <a16:creationId xmlns:a16="http://schemas.microsoft.com/office/drawing/2014/main" id="{294FB551-D843-0175-CB43-37AF5352C678}"/>
              </a:ext>
            </a:extLst>
          </p:cNvPr>
          <p:cNvSpPr txBox="1"/>
          <p:nvPr/>
        </p:nvSpPr>
        <p:spPr>
          <a:xfrm>
            <a:off x="584433" y="470266"/>
            <a:ext cx="6098796" cy="646331"/>
          </a:xfrm>
          <a:prstGeom prst="rect">
            <a:avLst/>
          </a:prstGeom>
          <a:noFill/>
        </p:spPr>
        <p:txBody>
          <a:bodyPr wrap="square" rtlCol="0">
            <a:spAutoFit/>
          </a:bodyPr>
          <a:lstStyle/>
          <a:p>
            <a:r>
              <a:rPr lang="pt-BR" sz="3600" b="1" dirty="0">
                <a:solidFill>
                  <a:schemeClr val="bg1"/>
                </a:solidFill>
              </a:rPr>
              <a:t>1 - INTRODUÇÃO</a:t>
            </a:r>
            <a:endParaRPr lang="pt-BR" sz="3600" dirty="0">
              <a:solidFill>
                <a:schemeClr val="bg1"/>
              </a:solidFill>
            </a:endParaRPr>
          </a:p>
        </p:txBody>
      </p:sp>
      <p:pic>
        <p:nvPicPr>
          <p:cNvPr id="8" name="Espaço Reservado para Conteúdo 7">
            <a:extLst>
              <a:ext uri="{FF2B5EF4-FFF2-40B4-BE49-F238E27FC236}">
                <a16:creationId xmlns:a16="http://schemas.microsoft.com/office/drawing/2014/main" id="{2E63AC49-63C4-E9BC-89FC-0D39B1E7C8C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821" y="1644243"/>
            <a:ext cx="2739687" cy="1601116"/>
          </a:xfrm>
          <a:prstGeom prst="rect">
            <a:avLst/>
          </a:prstGeom>
        </p:spPr>
      </p:pic>
    </p:spTree>
    <p:extLst>
      <p:ext uri="{BB962C8B-B14F-4D97-AF65-F5344CB8AC3E}">
        <p14:creationId xmlns:p14="http://schemas.microsoft.com/office/powerpoint/2010/main" val="397159621"/>
      </p:ext>
    </p:extLst>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4. TERMO DE REFERÊNCIA -TR</a:t>
            </a:r>
          </a:p>
        </p:txBody>
      </p:sp>
      <p:graphicFrame>
        <p:nvGraphicFramePr>
          <p:cNvPr id="2" name="Diagrama 1">
            <a:extLst>
              <a:ext uri="{FF2B5EF4-FFF2-40B4-BE49-F238E27FC236}">
                <a16:creationId xmlns:a16="http://schemas.microsoft.com/office/drawing/2014/main" id="{C257D44A-B968-A053-FBB4-10EDFBF1D437}"/>
              </a:ext>
            </a:extLst>
          </p:cNvPr>
          <p:cNvGraphicFramePr/>
          <p:nvPr>
            <p:extLst>
              <p:ext uri="{D42A27DB-BD31-4B8C-83A1-F6EECF244321}">
                <p14:modId xmlns:p14="http://schemas.microsoft.com/office/powerpoint/2010/main" val="3055787981"/>
              </p:ext>
            </p:extLst>
          </p:nvPr>
        </p:nvGraphicFramePr>
        <p:xfrm>
          <a:off x="1015068" y="2072081"/>
          <a:ext cx="7572268" cy="3990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Agrupar 4" descr="Adequação orçamentária&#10;">
            <a:extLst>
              <a:ext uri="{FF2B5EF4-FFF2-40B4-BE49-F238E27FC236}">
                <a16:creationId xmlns:a16="http://schemas.microsoft.com/office/drawing/2014/main" id="{5CEED315-B33E-DB6E-6D96-C1BD6C4CF6EF}"/>
              </a:ext>
            </a:extLst>
          </p:cNvPr>
          <p:cNvGrpSpPr/>
          <p:nvPr/>
        </p:nvGrpSpPr>
        <p:grpSpPr>
          <a:xfrm>
            <a:off x="9300820" y="4914910"/>
            <a:ext cx="2007540" cy="1246244"/>
            <a:chOff x="5528845" y="3148173"/>
            <a:chExt cx="2077074" cy="1246244"/>
          </a:xfrm>
          <a:solidFill>
            <a:schemeClr val="bg1">
              <a:lumMod val="75000"/>
            </a:schemeClr>
          </a:solidFill>
        </p:grpSpPr>
        <p:sp>
          <p:nvSpPr>
            <p:cNvPr id="6" name="Retângulo: Cantos Arredondados 5">
              <a:extLst>
                <a:ext uri="{FF2B5EF4-FFF2-40B4-BE49-F238E27FC236}">
                  <a16:creationId xmlns:a16="http://schemas.microsoft.com/office/drawing/2014/main" id="{A4DAC511-CD3E-93EC-0D12-D3462F71EEFD}"/>
                </a:ext>
              </a:extLst>
            </p:cNvPr>
            <p:cNvSpPr/>
            <p:nvPr/>
          </p:nvSpPr>
          <p:spPr>
            <a:xfrm>
              <a:off x="5528845" y="3148173"/>
              <a:ext cx="2077074" cy="1246244"/>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tângulo: Cantos Arredondados 4">
              <a:extLst>
                <a:ext uri="{FF2B5EF4-FFF2-40B4-BE49-F238E27FC236}">
                  <a16:creationId xmlns:a16="http://schemas.microsoft.com/office/drawing/2014/main" id="{A0453838-A347-A18D-514B-7E7404089A99}"/>
                </a:ext>
              </a:extLst>
            </p:cNvPr>
            <p:cNvSpPr txBox="1"/>
            <p:nvPr/>
          </p:nvSpPr>
          <p:spPr>
            <a:xfrm>
              <a:off x="5565346" y="3184674"/>
              <a:ext cx="2004072" cy="117324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pt-BR" sz="2000" dirty="0">
                  <a:solidFill>
                    <a:schemeClr val="tx1"/>
                  </a:solidFill>
                </a:rPr>
                <a:t>Adequação orçamentária</a:t>
              </a:r>
              <a:endParaRPr lang="pt-BR" sz="2000" kern="1200" dirty="0">
                <a:solidFill>
                  <a:schemeClr val="tx1"/>
                </a:solidFill>
              </a:endParaRPr>
            </a:p>
          </p:txBody>
        </p:sp>
      </p:grpSp>
      <p:sp>
        <p:nvSpPr>
          <p:cNvPr id="8" name="Retângulo 7">
            <a:extLst>
              <a:ext uri="{FF2B5EF4-FFF2-40B4-BE49-F238E27FC236}">
                <a16:creationId xmlns:a16="http://schemas.microsoft.com/office/drawing/2014/main" id="{E01947EC-5249-2AAD-F0E3-4FE4E40CF997}"/>
              </a:ext>
            </a:extLst>
          </p:cNvPr>
          <p:cNvSpPr/>
          <p:nvPr/>
        </p:nvSpPr>
        <p:spPr>
          <a:xfrm>
            <a:off x="8280352" y="5439710"/>
            <a:ext cx="1020468" cy="196644"/>
          </a:xfrm>
          <a:prstGeom prst="rect">
            <a:avLst/>
          </a:prstGeom>
          <a:solidFill>
            <a:schemeClr val="accent6">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CaixaDeTexto 8">
            <a:extLst>
              <a:ext uri="{FF2B5EF4-FFF2-40B4-BE49-F238E27FC236}">
                <a16:creationId xmlns:a16="http://schemas.microsoft.com/office/drawing/2014/main" id="{B1DC7C51-CF36-2D8F-4431-4FBD48E93766}"/>
              </a:ext>
            </a:extLst>
          </p:cNvPr>
          <p:cNvSpPr txBox="1"/>
          <p:nvPr/>
        </p:nvSpPr>
        <p:spPr>
          <a:xfrm>
            <a:off x="854182" y="1217875"/>
            <a:ext cx="7894039" cy="800219"/>
          </a:xfrm>
          <a:prstGeom prst="rect">
            <a:avLst/>
          </a:prstGeom>
          <a:noFill/>
        </p:spPr>
        <p:txBody>
          <a:bodyPr wrap="square" rtlCol="0">
            <a:spAutoFit/>
          </a:bodyPr>
          <a:lstStyle/>
          <a:p>
            <a:pPr algn="ctr"/>
            <a:r>
              <a:rPr lang="pt-BR" sz="2800" b="1" dirty="0">
                <a:solidFill>
                  <a:schemeClr val="accent6">
                    <a:lumMod val="75000"/>
                  </a:schemeClr>
                </a:solidFill>
              </a:rPr>
              <a:t>Elementos do TR: Art. 6º, XXIII, Lei 14.133/21</a:t>
            </a:r>
          </a:p>
          <a:p>
            <a:pPr algn="ctr"/>
            <a:endParaRPr lang="pt-BR" dirty="0"/>
          </a:p>
        </p:txBody>
      </p:sp>
      <p:pic>
        <p:nvPicPr>
          <p:cNvPr id="14" name="Imagem 13">
            <a:extLst>
              <a:ext uri="{FF2B5EF4-FFF2-40B4-BE49-F238E27FC236}">
                <a16:creationId xmlns:a16="http://schemas.microsoft.com/office/drawing/2014/main" id="{4879059A-5384-20F6-5397-98747CB5C4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56827" y="1988460"/>
            <a:ext cx="2295525" cy="1990725"/>
          </a:xfrm>
          <a:prstGeom prst="rect">
            <a:avLst/>
          </a:prstGeom>
        </p:spPr>
      </p:pic>
    </p:spTree>
    <p:extLst>
      <p:ext uri="{BB962C8B-B14F-4D97-AF65-F5344CB8AC3E}">
        <p14:creationId xmlns:p14="http://schemas.microsoft.com/office/powerpoint/2010/main" val="3860288522"/>
      </p:ext>
    </p:extLst>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Espaço Reservado para Conteúdo 2">
            <a:extLst>
              <a:ext uri="{FF2B5EF4-FFF2-40B4-BE49-F238E27FC236}">
                <a16:creationId xmlns:a16="http://schemas.microsoft.com/office/drawing/2014/main" id="{612B841F-DB3A-AEC5-B175-20105A627A9D}"/>
              </a:ext>
            </a:extLst>
          </p:cNvPr>
          <p:cNvSpPr>
            <a:spLocks noGrp="1"/>
          </p:cNvSpPr>
          <p:nvPr>
            <p:ph idx="1"/>
          </p:nvPr>
        </p:nvSpPr>
        <p:spPr>
          <a:xfrm>
            <a:off x="134811" y="1300294"/>
            <a:ext cx="11598443" cy="5335398"/>
          </a:xfrm>
        </p:spPr>
        <p:txBody>
          <a:bodyPr numCol="1"/>
          <a:lstStyle/>
          <a:p>
            <a:pPr marL="914400" lvl="1" indent="-457200">
              <a:buFont typeface="+mj-lt"/>
              <a:buAutoNum type="arabicPeriod"/>
            </a:pPr>
            <a:r>
              <a:rPr lang="pt-BR" b="1" dirty="0">
                <a:solidFill>
                  <a:schemeClr val="accent6">
                    <a:lumMod val="75000"/>
                  </a:schemeClr>
                </a:solidFill>
              </a:rPr>
              <a:t>Definição do objeto</a:t>
            </a:r>
          </a:p>
          <a:p>
            <a:pPr marL="457200" lvl="1" indent="0">
              <a:buNone/>
            </a:pPr>
            <a:endParaRPr lang="pt-BR"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buNone/>
            </a:pPr>
            <a:r>
              <a:rPr lang="pt-BR" kern="100" dirty="0">
                <a:effectLst/>
                <a:latin typeface="Calibri" panose="020F0502020204030204" pitchFamily="34" charset="0"/>
                <a:ea typeface="Calibri" panose="020F0502020204030204" pitchFamily="34" charset="0"/>
                <a:cs typeface="Times New Roman" panose="02020603050405020304" pitchFamily="18" charset="0"/>
              </a:rPr>
              <a:t>O primeiro, e talvez mais importante, elemento do TR é a definição do objeto, de forma que se lhe deve dedicar atenção especial. Prova disso é que o TCU tem relacionado a definição precisa do objeto a ser licitado com o princípio da igualdade e publicidade.</a:t>
            </a:r>
          </a:p>
          <a:p>
            <a:pPr marL="457200" lvl="1" indent="0" algn="just">
              <a:buNone/>
            </a:pPr>
            <a:endParaRPr lang="pt-BR" sz="2800" kern="1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pt-BR"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pt-BR" b="1" dirty="0">
              <a:solidFill>
                <a:schemeClr val="accent6">
                  <a:lumMod val="75000"/>
                </a:schemeClr>
              </a:solidFill>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4. TERMO DE REFERÊNCIA -TR</a:t>
            </a:r>
          </a:p>
        </p:txBody>
      </p:sp>
      <p:pic>
        <p:nvPicPr>
          <p:cNvPr id="5" name="Imagem 4">
            <a:extLst>
              <a:ext uri="{FF2B5EF4-FFF2-40B4-BE49-F238E27FC236}">
                <a16:creationId xmlns:a16="http://schemas.microsoft.com/office/drawing/2014/main" id="{B0D45835-0201-C999-4719-CEE6D9D130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465" y="3967993"/>
            <a:ext cx="1743075" cy="2619375"/>
          </a:xfrm>
          <a:prstGeom prst="rect">
            <a:avLst/>
          </a:prstGeom>
        </p:spPr>
      </p:pic>
      <p:pic>
        <p:nvPicPr>
          <p:cNvPr id="7" name="Imagem 6">
            <a:extLst>
              <a:ext uri="{FF2B5EF4-FFF2-40B4-BE49-F238E27FC236}">
                <a16:creationId xmlns:a16="http://schemas.microsoft.com/office/drawing/2014/main" id="{AD1DFB34-4B51-1B62-095E-D8D668927D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683" y="4520442"/>
            <a:ext cx="3028950" cy="1514475"/>
          </a:xfrm>
          <a:prstGeom prst="rect">
            <a:avLst/>
          </a:prstGeom>
        </p:spPr>
      </p:pic>
      <p:pic>
        <p:nvPicPr>
          <p:cNvPr id="9" name="Imagem 8">
            <a:extLst>
              <a:ext uri="{FF2B5EF4-FFF2-40B4-BE49-F238E27FC236}">
                <a16:creationId xmlns:a16="http://schemas.microsoft.com/office/drawing/2014/main" id="{44DD594D-E2CB-8805-876F-825318D309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7525" y="4285898"/>
            <a:ext cx="2552700" cy="1790700"/>
          </a:xfrm>
          <a:prstGeom prst="rect">
            <a:avLst/>
          </a:prstGeom>
        </p:spPr>
      </p:pic>
    </p:spTree>
    <p:extLst>
      <p:ext uri="{BB962C8B-B14F-4D97-AF65-F5344CB8AC3E}">
        <p14:creationId xmlns:p14="http://schemas.microsoft.com/office/powerpoint/2010/main" val="3890586183"/>
      </p:ext>
    </p:extLst>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Espaço Reservado para Conteúdo 2">
            <a:extLst>
              <a:ext uri="{FF2B5EF4-FFF2-40B4-BE49-F238E27FC236}">
                <a16:creationId xmlns:a16="http://schemas.microsoft.com/office/drawing/2014/main" id="{612B841F-DB3A-AEC5-B175-20105A627A9D}"/>
              </a:ext>
            </a:extLst>
          </p:cNvPr>
          <p:cNvSpPr>
            <a:spLocks noGrp="1"/>
          </p:cNvSpPr>
          <p:nvPr>
            <p:ph idx="1"/>
          </p:nvPr>
        </p:nvSpPr>
        <p:spPr>
          <a:xfrm>
            <a:off x="134811" y="1300294"/>
            <a:ext cx="11598443" cy="5335398"/>
          </a:xfrm>
        </p:spPr>
        <p:txBody>
          <a:bodyPr numCol="1"/>
          <a:lstStyle/>
          <a:p>
            <a:pPr marL="457200" lvl="1" indent="0">
              <a:buNone/>
            </a:pPr>
            <a:r>
              <a:rPr lang="pt-BR" sz="2800" kern="100" dirty="0">
                <a:effectLst/>
                <a:latin typeface="Calibri" panose="020F0502020204030204" pitchFamily="34" charset="0"/>
                <a:ea typeface="Calibri" panose="020F0502020204030204" pitchFamily="34" charset="0"/>
                <a:cs typeface="Times New Roman" panose="02020603050405020304" pitchFamily="18" charset="0"/>
              </a:rPr>
              <a:t>A descrição adequada do objeto contribui para a qualidade do processo de contratação pública, como:</a:t>
            </a:r>
          </a:p>
          <a:p>
            <a:pPr marL="457200" lvl="1" indent="0">
              <a:buNone/>
            </a:pPr>
            <a:endParaRPr lang="pt-BR"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2800" kern="100" dirty="0">
                <a:effectLst/>
                <a:latin typeface="Calibri" panose="020F0502020204030204" pitchFamily="34" charset="0"/>
                <a:ea typeface="Calibri" panose="020F0502020204030204" pitchFamily="34" charset="0"/>
                <a:cs typeface="Times New Roman" panose="02020603050405020304" pitchFamily="18" charset="0"/>
              </a:rPr>
              <a:t>Permite que potenciais licitantes realizem levantamento preciso do custo para elaboração de uma proposta adequada.</a:t>
            </a:r>
          </a:p>
          <a:p>
            <a:pPr algn="just">
              <a:lnSpc>
                <a:spcPct val="107000"/>
              </a:lnSpc>
              <a:spcAft>
                <a:spcPts val="800"/>
              </a:spcAft>
            </a:pPr>
            <a:r>
              <a:rPr lang="pt-BR" sz="2800" kern="100" dirty="0">
                <a:effectLst/>
                <a:latin typeface="Calibri" panose="020F0502020204030204" pitchFamily="34" charset="0"/>
                <a:ea typeface="Calibri" panose="020F0502020204030204" pitchFamily="34" charset="0"/>
                <a:cs typeface="Times New Roman" panose="02020603050405020304" pitchFamily="18" charset="0"/>
              </a:rPr>
              <a:t>Auxilia a Administração na fase de disputas, com a análise da conformidade das propostas.</a:t>
            </a:r>
          </a:p>
          <a:p>
            <a:pPr algn="just">
              <a:lnSpc>
                <a:spcPct val="107000"/>
              </a:lnSpc>
              <a:spcAft>
                <a:spcPts val="800"/>
              </a:spcAft>
            </a:pPr>
            <a:r>
              <a:rPr lang="pt-BR" sz="2800" kern="100" dirty="0">
                <a:effectLst/>
                <a:latin typeface="Calibri" panose="020F0502020204030204" pitchFamily="34" charset="0"/>
                <a:ea typeface="Calibri" panose="020F0502020204030204" pitchFamily="34" charset="0"/>
                <a:cs typeface="Times New Roman" panose="02020603050405020304" pitchFamily="18" charset="0"/>
              </a:rPr>
              <a:t>Facilita o trabalho do fiscal e do gestor do contrato quando do recebimento do objeto.</a:t>
            </a:r>
          </a:p>
          <a:p>
            <a:pPr marL="457200" lvl="1" indent="0">
              <a:buNone/>
            </a:pPr>
            <a:endParaRPr lang="pt-BR" b="1" dirty="0">
              <a:solidFill>
                <a:schemeClr val="accent6">
                  <a:lumMod val="75000"/>
                </a:schemeClr>
              </a:solidFill>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4. TERMO DE REFERÊNCIA -TR</a:t>
            </a:r>
          </a:p>
        </p:txBody>
      </p:sp>
    </p:spTree>
    <p:extLst>
      <p:ext uri="{BB962C8B-B14F-4D97-AF65-F5344CB8AC3E}">
        <p14:creationId xmlns:p14="http://schemas.microsoft.com/office/powerpoint/2010/main" val="3128916196"/>
      </p:ext>
    </p:extLst>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Espaço Reservado para Conteúdo 2">
            <a:extLst>
              <a:ext uri="{FF2B5EF4-FFF2-40B4-BE49-F238E27FC236}">
                <a16:creationId xmlns:a16="http://schemas.microsoft.com/office/drawing/2014/main" id="{612B841F-DB3A-AEC5-B175-20105A627A9D}"/>
              </a:ext>
            </a:extLst>
          </p:cNvPr>
          <p:cNvSpPr>
            <a:spLocks noGrp="1"/>
          </p:cNvSpPr>
          <p:nvPr>
            <p:ph idx="1"/>
          </p:nvPr>
        </p:nvSpPr>
        <p:spPr>
          <a:xfrm>
            <a:off x="134811" y="1300294"/>
            <a:ext cx="11598443" cy="5335398"/>
          </a:xfrm>
        </p:spPr>
        <p:txBody>
          <a:bodyPr numCol="1"/>
          <a:lstStyle/>
          <a:p>
            <a:pPr marL="0" indent="0" algn="just">
              <a:lnSpc>
                <a:spcPct val="107000"/>
              </a:lnSpc>
              <a:spcAft>
                <a:spcPts val="800"/>
              </a:spcAft>
              <a:buNone/>
            </a:pPr>
            <a:r>
              <a:rPr lang="pt-BR" sz="2800" kern="100" dirty="0">
                <a:latin typeface="Calibri" panose="020F0502020204030204" pitchFamily="34" charset="0"/>
                <a:ea typeface="Calibri" panose="020F0502020204030204" pitchFamily="34" charset="0"/>
                <a:cs typeface="Times New Roman" panose="02020603050405020304" pitchFamily="18" charset="0"/>
              </a:rPr>
              <a:t>D</a:t>
            </a:r>
            <a:r>
              <a:rPr lang="pt-BR" sz="2800" kern="100" dirty="0">
                <a:effectLst/>
                <a:latin typeface="Calibri" panose="020F0502020204030204" pitchFamily="34" charset="0"/>
                <a:ea typeface="Calibri" panose="020F0502020204030204" pitchFamily="34" charset="0"/>
                <a:cs typeface="Times New Roman" panose="02020603050405020304" pitchFamily="18" charset="0"/>
              </a:rPr>
              <a:t>eve-se atentar para que as especificações não sejam excessivas, irrelevantes, desnecessárias ou limitadoras da competição ou da própria realização do certame.</a:t>
            </a:r>
          </a:p>
          <a:p>
            <a:pPr marL="0" indent="0" algn="just">
              <a:lnSpc>
                <a:spcPct val="107000"/>
              </a:lnSpc>
              <a:spcAft>
                <a:spcPts val="800"/>
              </a:spcAft>
              <a:buNone/>
            </a:pPr>
            <a:endParaRPr lang="pt-BR"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pt-BR" sz="2800" kern="100" dirty="0">
                <a:effectLst/>
                <a:latin typeface="Calibri" panose="020F0502020204030204" pitchFamily="34" charset="0"/>
                <a:ea typeface="Calibri" panose="020F0502020204030204" pitchFamily="34" charset="0"/>
                <a:cs typeface="Times New Roman" panose="02020603050405020304" pitchFamily="18" charset="0"/>
              </a:rPr>
              <a:t>Além disso, a regra é que </a:t>
            </a:r>
            <a:r>
              <a:rPr lang="pt-BR" sz="2800" kern="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não</a:t>
            </a:r>
            <a:r>
              <a:rPr lang="pt-BR" sz="2800" kern="100" dirty="0">
                <a:effectLst/>
                <a:latin typeface="Calibri" panose="020F0502020204030204" pitchFamily="34" charset="0"/>
                <a:ea typeface="Calibri" panose="020F0502020204030204" pitchFamily="34" charset="0"/>
                <a:cs typeface="Times New Roman" panose="02020603050405020304" pitchFamily="18" charset="0"/>
              </a:rPr>
              <a:t> haja indicação de marca quando da especificação do objeto, admitindo-se apenas excepcionalmente a indicação de marcas ou modelos, desde que formalmente justificado e nas seguintes hipóteses taxativas:</a:t>
            </a:r>
          </a:p>
          <a:p>
            <a:pPr marL="457200" lvl="1" indent="0">
              <a:buNone/>
            </a:pPr>
            <a:endParaRPr lang="pt-BR" b="1" dirty="0">
              <a:solidFill>
                <a:schemeClr val="accent6">
                  <a:lumMod val="75000"/>
                </a:schemeClr>
              </a:solidFill>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4. TERMO DE REFERÊNCIA -TR</a:t>
            </a:r>
          </a:p>
        </p:txBody>
      </p:sp>
    </p:spTree>
    <p:extLst>
      <p:ext uri="{BB962C8B-B14F-4D97-AF65-F5344CB8AC3E}">
        <p14:creationId xmlns:p14="http://schemas.microsoft.com/office/powerpoint/2010/main" val="4001965983"/>
      </p:ext>
    </p:extLst>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Espaço Reservado para Conteúdo 2">
            <a:extLst>
              <a:ext uri="{FF2B5EF4-FFF2-40B4-BE49-F238E27FC236}">
                <a16:creationId xmlns:a16="http://schemas.microsoft.com/office/drawing/2014/main" id="{612B841F-DB3A-AEC5-B175-20105A627A9D}"/>
              </a:ext>
            </a:extLst>
          </p:cNvPr>
          <p:cNvSpPr>
            <a:spLocks noGrp="1"/>
          </p:cNvSpPr>
          <p:nvPr>
            <p:ph idx="1"/>
          </p:nvPr>
        </p:nvSpPr>
        <p:spPr>
          <a:xfrm>
            <a:off x="134811" y="1300294"/>
            <a:ext cx="11598443" cy="5335398"/>
          </a:xfrm>
        </p:spPr>
        <p:txBody>
          <a:bodyPr numCol="1"/>
          <a:lstStyle/>
          <a:p>
            <a:pPr algn="just">
              <a:lnSpc>
                <a:spcPct val="107000"/>
              </a:lnSpc>
              <a:spcAft>
                <a:spcPts val="800"/>
              </a:spcAft>
            </a:pPr>
            <a:r>
              <a:rPr lang="pt-BR" sz="2800" kern="100" dirty="0">
                <a:effectLst/>
                <a:latin typeface="Calibri" panose="020F0502020204030204" pitchFamily="34" charset="0"/>
                <a:ea typeface="Calibri" panose="020F0502020204030204" pitchFamily="34" charset="0"/>
                <a:cs typeface="Times New Roman" panose="02020603050405020304" pitchFamily="18" charset="0"/>
              </a:rPr>
              <a:t>Em decorrência da necessidade de padronização do objeto.</a:t>
            </a:r>
          </a:p>
          <a:p>
            <a:pPr algn="just">
              <a:lnSpc>
                <a:spcPct val="107000"/>
              </a:lnSpc>
              <a:spcAft>
                <a:spcPts val="800"/>
              </a:spcAft>
            </a:pPr>
            <a:r>
              <a:rPr lang="pt-BR" sz="2800" kern="100" dirty="0">
                <a:effectLst/>
                <a:latin typeface="Calibri" panose="020F0502020204030204" pitchFamily="34" charset="0"/>
                <a:ea typeface="Calibri" panose="020F0502020204030204" pitchFamily="34" charset="0"/>
                <a:cs typeface="Times New Roman" panose="02020603050405020304" pitchFamily="18" charset="0"/>
              </a:rPr>
              <a:t>Em decorrência da necessidade de manter a compatibilidade com plataformas e padrões já adotados.</a:t>
            </a:r>
          </a:p>
          <a:p>
            <a:pPr algn="just">
              <a:lnSpc>
                <a:spcPct val="107000"/>
              </a:lnSpc>
              <a:spcAft>
                <a:spcPts val="800"/>
              </a:spcAft>
            </a:pPr>
            <a:r>
              <a:rPr lang="pt-BR" sz="2800" kern="100" dirty="0">
                <a:effectLst/>
                <a:latin typeface="Calibri" panose="020F0502020204030204" pitchFamily="34" charset="0"/>
                <a:ea typeface="Calibri" panose="020F0502020204030204" pitchFamily="34" charset="0"/>
                <a:cs typeface="Times New Roman" panose="02020603050405020304" pitchFamily="18" charset="0"/>
              </a:rPr>
              <a:t>Quando determinada marca ou modelo comercializados por mais de um fornecedor forem os únicos capazes de atender às necessidades.</a:t>
            </a:r>
          </a:p>
          <a:p>
            <a:pPr algn="just">
              <a:lnSpc>
                <a:spcPct val="107000"/>
              </a:lnSpc>
              <a:spcAft>
                <a:spcPts val="800"/>
              </a:spcAft>
            </a:pPr>
            <a:r>
              <a:rPr lang="pt-BR" sz="2800" kern="100" dirty="0">
                <a:effectLst/>
                <a:latin typeface="Calibri" panose="020F0502020204030204" pitchFamily="34" charset="0"/>
                <a:ea typeface="Calibri" panose="020F0502020204030204" pitchFamily="34" charset="0"/>
                <a:cs typeface="Times New Roman" panose="02020603050405020304" pitchFamily="18" charset="0"/>
              </a:rPr>
              <a:t>Quando a descrição do objeto a ser licitado puder ser mais bem compreendida pela identificação de determinada marca ou modelo aptos a servir apenas como referência.</a:t>
            </a:r>
          </a:p>
          <a:p>
            <a:pPr marL="457200" lvl="1" indent="0">
              <a:buNone/>
            </a:pPr>
            <a:endParaRPr lang="pt-BR" b="1" dirty="0">
              <a:solidFill>
                <a:schemeClr val="accent6">
                  <a:lumMod val="75000"/>
                </a:schemeClr>
              </a:solidFill>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4. TERMO DE REFERÊNCIA -TR</a:t>
            </a:r>
          </a:p>
        </p:txBody>
      </p:sp>
    </p:spTree>
    <p:extLst>
      <p:ext uri="{BB962C8B-B14F-4D97-AF65-F5344CB8AC3E}">
        <p14:creationId xmlns:p14="http://schemas.microsoft.com/office/powerpoint/2010/main" val="772871208"/>
      </p:ext>
    </p:extLst>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55</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Espaço Reservado para Conteúdo 2">
            <a:extLst>
              <a:ext uri="{FF2B5EF4-FFF2-40B4-BE49-F238E27FC236}">
                <a16:creationId xmlns:a16="http://schemas.microsoft.com/office/drawing/2014/main" id="{612B841F-DB3A-AEC5-B175-20105A627A9D}"/>
              </a:ext>
            </a:extLst>
          </p:cNvPr>
          <p:cNvSpPr>
            <a:spLocks noGrp="1"/>
          </p:cNvSpPr>
          <p:nvPr>
            <p:ph idx="1"/>
          </p:nvPr>
        </p:nvSpPr>
        <p:spPr>
          <a:xfrm>
            <a:off x="134811" y="1300294"/>
            <a:ext cx="11598443" cy="5335398"/>
          </a:xfrm>
        </p:spPr>
        <p:txBody>
          <a:bodyPr numCol="1"/>
          <a:lstStyle/>
          <a:p>
            <a:pPr marL="0" indent="0" algn="just">
              <a:lnSpc>
                <a:spcPct val="107000"/>
              </a:lnSpc>
              <a:spcAft>
                <a:spcPts val="800"/>
              </a:spcAft>
              <a:buNone/>
            </a:pPr>
            <a:endParaRPr lang="pt-BR" sz="1800" kern="1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pt-BR" sz="2800" kern="100" dirty="0">
                <a:effectLst/>
                <a:latin typeface="Calibri" panose="020F0502020204030204" pitchFamily="34" charset="0"/>
                <a:ea typeface="Calibri" panose="020F0502020204030204" pitchFamily="34" charset="0"/>
                <a:cs typeface="Times New Roman" panose="02020603050405020304" pitchFamily="18" charset="0"/>
              </a:rPr>
              <a:t>O art. 40, § 1º, da Lei 14.133/21 estabelece que, existindo </a:t>
            </a:r>
            <a:r>
              <a:rPr lang="pt-BR" sz="2800" kern="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catálogo eletrônico </a:t>
            </a:r>
            <a:r>
              <a:rPr lang="pt-BR" sz="2800" kern="100" dirty="0">
                <a:effectLst/>
                <a:latin typeface="Calibri" panose="020F0502020204030204" pitchFamily="34" charset="0"/>
                <a:ea typeface="Calibri" panose="020F0502020204030204" pitchFamily="34" charset="0"/>
                <a:cs typeface="Times New Roman" panose="02020603050405020304" pitchFamily="18" charset="0"/>
              </a:rPr>
              <a:t>para determinado produto, a especificação do objeto no TR deve, preferencialmente, utilizá-lo, com observância dos requisitos de qualidade, rendimento, compatibilidade, durabilidade e segurança, de forma que a definição do objeto sem a utilização de tal catálogo deverá ser justificada por escrito e anexada ao processo de licitação.</a:t>
            </a:r>
          </a:p>
          <a:p>
            <a:pPr marL="457200" lvl="1" indent="0">
              <a:buNone/>
            </a:pPr>
            <a:endParaRPr lang="pt-BR" b="1" dirty="0">
              <a:solidFill>
                <a:schemeClr val="accent6">
                  <a:lumMod val="75000"/>
                </a:schemeClr>
              </a:solidFill>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4. TERMO DE REFERÊNCIA -TR</a:t>
            </a:r>
          </a:p>
        </p:txBody>
      </p:sp>
      <p:pic>
        <p:nvPicPr>
          <p:cNvPr id="5" name="Imagem 4">
            <a:extLst>
              <a:ext uri="{FF2B5EF4-FFF2-40B4-BE49-F238E27FC236}">
                <a16:creationId xmlns:a16="http://schemas.microsoft.com/office/drawing/2014/main" id="{1B83E2C3-2049-2CB4-7B8B-C220682B0F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2675" y="4586528"/>
            <a:ext cx="2828925" cy="1619250"/>
          </a:xfrm>
          <a:prstGeom prst="rect">
            <a:avLst/>
          </a:prstGeom>
        </p:spPr>
      </p:pic>
    </p:spTree>
    <p:extLst>
      <p:ext uri="{BB962C8B-B14F-4D97-AF65-F5344CB8AC3E}">
        <p14:creationId xmlns:p14="http://schemas.microsoft.com/office/powerpoint/2010/main" val="2865201216"/>
      </p:ext>
    </p:extLst>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56</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200" b="1" dirty="0">
                <a:solidFill>
                  <a:schemeClr val="bg1"/>
                </a:solidFill>
                <a:effectLst>
                  <a:outerShdw blurRad="38100" dist="38100" dir="2700000" algn="tl">
                    <a:srgbClr val="000000">
                      <a:alpha val="43137"/>
                    </a:srgbClr>
                  </a:outerShdw>
                </a:effectLst>
                <a:ea typeface="Calibri"/>
                <a:cs typeface="Calibri"/>
                <a:sym typeface="Calibri"/>
              </a:rPr>
              <a:t>4. TERMO DE REFERÊNCIA -TR</a:t>
            </a:r>
            <a:endParaRPr lang="pt-BR" sz="3000" b="1" dirty="0">
              <a:solidFill>
                <a:schemeClr val="bg1"/>
              </a:solidFill>
              <a:effectLst>
                <a:outerShdw blurRad="38100" dist="38100" dir="2700000" algn="tl">
                  <a:srgbClr val="000000">
                    <a:alpha val="43137"/>
                  </a:srgbClr>
                </a:outerShdw>
              </a:effectLst>
              <a:ea typeface="Calibri"/>
              <a:cs typeface="Calibri"/>
              <a:sym typeface="Calibri"/>
            </a:endParaRPr>
          </a:p>
        </p:txBody>
      </p:sp>
      <p:sp>
        <p:nvSpPr>
          <p:cNvPr id="9" name="Espaço Reservado para Conteúdo 8">
            <a:extLst>
              <a:ext uri="{FF2B5EF4-FFF2-40B4-BE49-F238E27FC236}">
                <a16:creationId xmlns:a16="http://schemas.microsoft.com/office/drawing/2014/main" id="{98E2A132-9FC4-298C-DBF9-BDCA94739BFF}"/>
              </a:ext>
            </a:extLst>
          </p:cNvPr>
          <p:cNvSpPr>
            <a:spLocks noGrp="1"/>
          </p:cNvSpPr>
          <p:nvPr>
            <p:ph idx="1"/>
          </p:nvPr>
        </p:nvSpPr>
        <p:spPr>
          <a:xfrm>
            <a:off x="232609" y="1281420"/>
            <a:ext cx="11411310" cy="5171916"/>
          </a:xfrm>
        </p:spPr>
        <p:txBody>
          <a:bodyPr/>
          <a:lstStyle/>
          <a:p>
            <a:pPr marL="0" indent="0" algn="just">
              <a:buNone/>
            </a:pPr>
            <a:r>
              <a:rPr lang="pt-BR" sz="2800" b="1" i="0" dirty="0">
                <a:solidFill>
                  <a:schemeClr val="accent6">
                    <a:lumMod val="75000"/>
                  </a:schemeClr>
                </a:solidFill>
                <a:effectLst/>
                <a:latin typeface="+mj-lt"/>
              </a:rPr>
              <a:t>Objeto Divisível</a:t>
            </a:r>
          </a:p>
          <a:p>
            <a:pPr marL="0" indent="0" algn="just">
              <a:buNone/>
            </a:pPr>
            <a:endParaRPr lang="pt-BR" sz="2800" b="0" i="0" dirty="0">
              <a:solidFill>
                <a:srgbClr val="000000"/>
              </a:solidFill>
              <a:effectLst/>
              <a:latin typeface="+mj-lt"/>
            </a:endParaRPr>
          </a:p>
          <a:p>
            <a:pPr marL="0" indent="0" algn="just">
              <a:buNone/>
            </a:pPr>
            <a:r>
              <a:rPr lang="pt-BR" sz="2800" b="0" i="0" dirty="0">
                <a:solidFill>
                  <a:srgbClr val="000000"/>
                </a:solidFill>
                <a:effectLst/>
                <a:latin typeface="+mj-lt"/>
              </a:rPr>
              <a:t>Quando for necessário a realização de compras parceladas, deverá ser observado:</a:t>
            </a:r>
          </a:p>
          <a:p>
            <a:pPr marL="0" indent="0" algn="just">
              <a:buNone/>
            </a:pPr>
            <a:r>
              <a:rPr lang="pt-BR" sz="2800" b="0" i="0" dirty="0">
                <a:solidFill>
                  <a:srgbClr val="000000"/>
                </a:solidFill>
                <a:effectLst/>
                <a:latin typeface="+mj-lt"/>
              </a:rPr>
              <a:t>I - a viabilidade da divisão do objeto em lotes;</a:t>
            </a:r>
          </a:p>
          <a:p>
            <a:pPr marL="0" indent="0" algn="just">
              <a:buNone/>
            </a:pPr>
            <a:r>
              <a:rPr lang="pt-BR" sz="2800" b="0" i="0" dirty="0">
                <a:solidFill>
                  <a:srgbClr val="000000"/>
                </a:solidFill>
                <a:effectLst/>
                <a:latin typeface="+mj-lt"/>
              </a:rPr>
              <a:t>II - o aproveitamento das peculiaridades do mercado local; e</a:t>
            </a:r>
          </a:p>
          <a:p>
            <a:pPr marL="0" indent="0" algn="just">
              <a:buNone/>
            </a:pPr>
            <a:r>
              <a:rPr lang="pt-BR" sz="2800" b="0" i="0" dirty="0">
                <a:solidFill>
                  <a:srgbClr val="000000"/>
                </a:solidFill>
                <a:effectLst/>
                <a:latin typeface="+mj-lt"/>
              </a:rPr>
              <a:t>III - ampliação da competição e de evitar a concentração de mercado.</a:t>
            </a:r>
          </a:p>
          <a:p>
            <a:pPr marL="0" indent="0" algn="just">
              <a:buNone/>
            </a:pPr>
            <a:endParaRPr lang="pt-BR" sz="1500" dirty="0">
              <a:solidFill>
                <a:srgbClr val="000000"/>
              </a:solidFill>
              <a:latin typeface="+mj-lt"/>
            </a:endParaRPr>
          </a:p>
          <a:p>
            <a:endParaRPr lang="pt-BR" dirty="0"/>
          </a:p>
        </p:txBody>
      </p:sp>
      <p:pic>
        <p:nvPicPr>
          <p:cNvPr id="3" name="Imagem 2">
            <a:extLst>
              <a:ext uri="{FF2B5EF4-FFF2-40B4-BE49-F238E27FC236}">
                <a16:creationId xmlns:a16="http://schemas.microsoft.com/office/drawing/2014/main" id="{E13E49D7-30F9-B0E2-ED85-49153170B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925" y="5025138"/>
            <a:ext cx="2547020" cy="1199514"/>
          </a:xfrm>
          <a:prstGeom prst="rect">
            <a:avLst/>
          </a:prstGeom>
        </p:spPr>
      </p:pic>
    </p:spTree>
    <p:extLst>
      <p:ext uri="{BB962C8B-B14F-4D97-AF65-F5344CB8AC3E}">
        <p14:creationId xmlns:p14="http://schemas.microsoft.com/office/powerpoint/2010/main" val="3691982394"/>
      </p:ext>
    </p:extLst>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200" b="1" dirty="0">
                <a:solidFill>
                  <a:schemeClr val="bg1"/>
                </a:solidFill>
                <a:effectLst>
                  <a:outerShdw blurRad="38100" dist="38100" dir="2700000" algn="tl">
                    <a:srgbClr val="000000">
                      <a:alpha val="43137"/>
                    </a:srgbClr>
                  </a:outerShdw>
                </a:effectLst>
                <a:ea typeface="Calibri"/>
                <a:cs typeface="Calibri"/>
                <a:sym typeface="Calibri"/>
              </a:rPr>
              <a:t>4. TERMO DE REFERÊNCIA -TR</a:t>
            </a:r>
            <a:endParaRPr lang="pt-BR" sz="3000" b="1" dirty="0">
              <a:solidFill>
                <a:schemeClr val="bg1"/>
              </a:solidFill>
              <a:effectLst>
                <a:outerShdw blurRad="38100" dist="38100" dir="2700000" algn="tl">
                  <a:srgbClr val="000000">
                    <a:alpha val="43137"/>
                  </a:srgbClr>
                </a:outerShdw>
              </a:effectLst>
              <a:ea typeface="Calibri"/>
              <a:cs typeface="Calibri"/>
              <a:sym typeface="Calibri"/>
            </a:endParaRPr>
          </a:p>
        </p:txBody>
      </p:sp>
      <p:sp>
        <p:nvSpPr>
          <p:cNvPr id="9" name="Espaço Reservado para Conteúdo 8">
            <a:extLst>
              <a:ext uri="{FF2B5EF4-FFF2-40B4-BE49-F238E27FC236}">
                <a16:creationId xmlns:a16="http://schemas.microsoft.com/office/drawing/2014/main" id="{98E2A132-9FC4-298C-DBF9-BDCA94739BFF}"/>
              </a:ext>
            </a:extLst>
          </p:cNvPr>
          <p:cNvSpPr>
            <a:spLocks noGrp="1"/>
          </p:cNvSpPr>
          <p:nvPr>
            <p:ph idx="1"/>
          </p:nvPr>
        </p:nvSpPr>
        <p:spPr>
          <a:xfrm>
            <a:off x="232609" y="1281420"/>
            <a:ext cx="10972800" cy="4525963"/>
          </a:xfrm>
        </p:spPr>
        <p:txBody>
          <a:bodyPr/>
          <a:lstStyle/>
          <a:p>
            <a:pPr marL="0" indent="0" algn="just">
              <a:buNone/>
            </a:pPr>
            <a:endParaRPr lang="pt-BR" sz="1500" dirty="0">
              <a:solidFill>
                <a:srgbClr val="000000"/>
              </a:solidFill>
              <a:latin typeface="+mj-lt"/>
            </a:endParaRPr>
          </a:p>
          <a:p>
            <a:pPr marL="0" indent="0" algn="just">
              <a:buNone/>
            </a:pPr>
            <a:r>
              <a:rPr lang="pt-BR" sz="2800" b="0" i="0" dirty="0">
                <a:solidFill>
                  <a:srgbClr val="000000"/>
                </a:solidFill>
                <a:effectLst/>
                <a:latin typeface="+mj-lt"/>
              </a:rPr>
              <a:t>O parcelamento </a:t>
            </a:r>
            <a:r>
              <a:rPr lang="pt-BR" sz="2800" b="1" i="0" dirty="0">
                <a:solidFill>
                  <a:schemeClr val="accent6">
                    <a:lumMod val="75000"/>
                  </a:schemeClr>
                </a:solidFill>
                <a:effectLst/>
                <a:latin typeface="+mj-lt"/>
              </a:rPr>
              <a:t>não</a:t>
            </a:r>
            <a:r>
              <a:rPr lang="pt-BR" sz="2800" b="0" i="0" dirty="0">
                <a:solidFill>
                  <a:srgbClr val="000000"/>
                </a:solidFill>
                <a:effectLst/>
                <a:latin typeface="+mj-lt"/>
              </a:rPr>
              <a:t> será adotado quando:</a:t>
            </a:r>
          </a:p>
          <a:p>
            <a:pPr marL="0" indent="0" algn="just">
              <a:buNone/>
            </a:pPr>
            <a:endParaRPr lang="pt-BR" sz="2800" b="0" i="0" dirty="0">
              <a:solidFill>
                <a:srgbClr val="000000"/>
              </a:solidFill>
              <a:effectLst/>
              <a:latin typeface="+mj-lt"/>
            </a:endParaRPr>
          </a:p>
          <a:p>
            <a:pPr marL="0" indent="0" algn="just">
              <a:buNone/>
            </a:pPr>
            <a:r>
              <a:rPr lang="pt-BR" sz="2800" b="0" i="0" dirty="0">
                <a:solidFill>
                  <a:srgbClr val="000000"/>
                </a:solidFill>
                <a:effectLst/>
                <a:latin typeface="+mj-lt"/>
              </a:rPr>
              <a:t>I - a economia de escala, a redução de custos de gestão de contratos ou a maior vantagem na contratação recomendar a compra do item do mesmo fornecedor;</a:t>
            </a:r>
          </a:p>
          <a:p>
            <a:pPr marL="0" indent="0" algn="just">
              <a:buNone/>
            </a:pPr>
            <a:r>
              <a:rPr lang="pt-BR" sz="2800" b="0" i="0" dirty="0">
                <a:solidFill>
                  <a:srgbClr val="000000"/>
                </a:solidFill>
                <a:effectLst/>
                <a:latin typeface="+mj-lt"/>
              </a:rPr>
              <a:t>II - o objeto a ser contratado configurar sistema único e integrado e houver a possibilidade de risco ao conjunto do objeto pretendido;</a:t>
            </a:r>
          </a:p>
          <a:p>
            <a:pPr marL="0" indent="0" algn="just">
              <a:buNone/>
            </a:pPr>
            <a:r>
              <a:rPr lang="pt-BR" sz="2800" b="0" i="0" dirty="0">
                <a:solidFill>
                  <a:srgbClr val="000000"/>
                </a:solidFill>
                <a:effectLst/>
                <a:latin typeface="+mj-lt"/>
              </a:rPr>
              <a:t>III - o processo de padronização ou de escolha de marca levar a fornecedor exclusivo.</a:t>
            </a:r>
          </a:p>
          <a:p>
            <a:endParaRPr lang="pt-BR" dirty="0"/>
          </a:p>
        </p:txBody>
      </p:sp>
    </p:spTree>
    <p:extLst>
      <p:ext uri="{BB962C8B-B14F-4D97-AF65-F5344CB8AC3E}">
        <p14:creationId xmlns:p14="http://schemas.microsoft.com/office/powerpoint/2010/main" val="249818618"/>
      </p:ext>
    </p:extLst>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58</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4. TERMO DE REFERÊNCIA -TR</a:t>
            </a:r>
          </a:p>
        </p:txBody>
      </p:sp>
      <p:sp>
        <p:nvSpPr>
          <p:cNvPr id="7" name="CaixaDeTexto 6">
            <a:extLst>
              <a:ext uri="{FF2B5EF4-FFF2-40B4-BE49-F238E27FC236}">
                <a16:creationId xmlns:a16="http://schemas.microsoft.com/office/drawing/2014/main" id="{D47622D8-4555-8650-6C83-0D2EF8D4096F}"/>
              </a:ext>
            </a:extLst>
          </p:cNvPr>
          <p:cNvSpPr txBox="1"/>
          <p:nvPr/>
        </p:nvSpPr>
        <p:spPr>
          <a:xfrm>
            <a:off x="395680" y="1434019"/>
            <a:ext cx="11400639" cy="5050422"/>
          </a:xfrm>
          <a:prstGeom prst="rect">
            <a:avLst/>
          </a:prstGeom>
          <a:noFill/>
        </p:spPr>
        <p:txBody>
          <a:bodyPr wrap="square">
            <a:spAutoFit/>
          </a:bodyPr>
          <a:lstStyle/>
          <a:p>
            <a:pPr marL="0" indent="0">
              <a:lnSpc>
                <a:spcPct val="107000"/>
              </a:lnSpc>
              <a:spcAft>
                <a:spcPts val="800"/>
              </a:spcAft>
              <a:buNone/>
            </a:pPr>
            <a:r>
              <a:rPr lang="pt-BR" sz="2800" b="1" i="0" kern="100" dirty="0">
                <a:solidFill>
                  <a:schemeClr val="accent6">
                    <a:lumMod val="75000"/>
                  </a:schemeClr>
                </a:solidFill>
                <a:latin typeface="+mj-lt"/>
                <a:cs typeface="Calibri" panose="020F0502020204030204" pitchFamily="34" charset="0"/>
              </a:rPr>
              <a:t>Amostra</a:t>
            </a:r>
            <a:endParaRPr lang="pt-BR" sz="2800" b="1" i="0" dirty="0">
              <a:solidFill>
                <a:schemeClr val="accent6">
                  <a:lumMod val="75000"/>
                </a:schemeClr>
              </a:solidFill>
              <a:effectLst/>
              <a:latin typeface="+mj-lt"/>
            </a:endParaRPr>
          </a:p>
          <a:p>
            <a:pPr algn="just"/>
            <a:r>
              <a:rPr lang="pt-BR" sz="2600" b="0" i="0" dirty="0">
                <a:solidFill>
                  <a:srgbClr val="000000"/>
                </a:solidFill>
                <a:effectLst/>
                <a:latin typeface="+mj-lt"/>
              </a:rPr>
              <a:t>A Administração poderá, nos termos do edital de licitação, oferecer protótipo do objeto pretendido e exigir, na fase de julgamento das propostas, amostras do licitante provisoriamente vencedor, para atender a diligência ou, após o julgamento, como condição para firmar contrato.</a:t>
            </a:r>
            <a:r>
              <a:rPr lang="pt-BR" sz="2600" dirty="0">
                <a:solidFill>
                  <a:srgbClr val="000000"/>
                </a:solidFill>
                <a:latin typeface="+mj-lt"/>
              </a:rPr>
              <a:t> </a:t>
            </a:r>
            <a:r>
              <a:rPr lang="pt-BR" sz="2600" b="0" i="0" dirty="0">
                <a:solidFill>
                  <a:srgbClr val="000000"/>
                </a:solidFill>
                <a:effectLst/>
                <a:latin typeface="+mj-lt"/>
              </a:rPr>
              <a:t>No interesse da Administração, as amostras poderão ser examinadas por instituição com reputação ético-profissional na especialidade do objeto, previamente indicada no edital.</a:t>
            </a:r>
          </a:p>
          <a:p>
            <a:pPr algn="just"/>
            <a:endParaRPr lang="pt-BR" sz="2600" dirty="0">
              <a:latin typeface="+mj-lt"/>
            </a:endParaRPr>
          </a:p>
          <a:p>
            <a:pPr algn="just"/>
            <a:r>
              <a:rPr lang="pt-BR" sz="2600" dirty="0">
                <a:latin typeface="+mj-lt"/>
              </a:rPr>
              <a:t>A apresentação de amostras poderá ser dispensada quando a marca ou modelo ofertado pelo proponente já tiver sido aprovada pela Administração Pública Estadual na mesma licitação. </a:t>
            </a:r>
            <a:endParaRPr lang="pt-BR" sz="2600" b="0" i="0" dirty="0">
              <a:solidFill>
                <a:srgbClr val="000000"/>
              </a:solidFill>
              <a:effectLst/>
              <a:latin typeface="+mj-lt"/>
            </a:endParaRPr>
          </a:p>
          <a:p>
            <a:pPr marL="0" indent="0" algn="just">
              <a:lnSpc>
                <a:spcPct val="107000"/>
              </a:lnSpc>
              <a:spcAft>
                <a:spcPts val="800"/>
              </a:spcAft>
              <a:buNone/>
            </a:pPr>
            <a:endParaRPr lang="pt-BR" sz="2500" b="0" i="0" dirty="0">
              <a:effectLst/>
              <a:latin typeface="+mj-lt"/>
            </a:endParaRPr>
          </a:p>
        </p:txBody>
      </p:sp>
    </p:spTree>
    <p:extLst>
      <p:ext uri="{BB962C8B-B14F-4D97-AF65-F5344CB8AC3E}">
        <p14:creationId xmlns:p14="http://schemas.microsoft.com/office/powerpoint/2010/main" val="512353556"/>
      </p:ext>
    </p:extLst>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59</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Espaço Reservado para Conteúdo 2">
            <a:extLst>
              <a:ext uri="{FF2B5EF4-FFF2-40B4-BE49-F238E27FC236}">
                <a16:creationId xmlns:a16="http://schemas.microsoft.com/office/drawing/2014/main" id="{612B841F-DB3A-AEC5-B175-20105A627A9D}"/>
              </a:ext>
            </a:extLst>
          </p:cNvPr>
          <p:cNvSpPr>
            <a:spLocks noGrp="1"/>
          </p:cNvSpPr>
          <p:nvPr>
            <p:ph idx="1"/>
          </p:nvPr>
        </p:nvSpPr>
        <p:spPr>
          <a:xfrm>
            <a:off x="193534" y="1359016"/>
            <a:ext cx="11598443" cy="5318621"/>
          </a:xfrm>
        </p:spPr>
        <p:txBody>
          <a:bodyPr numCol="1"/>
          <a:lstStyle/>
          <a:p>
            <a:pPr marL="457200" lvl="1" indent="0">
              <a:buNone/>
            </a:pPr>
            <a:r>
              <a:rPr lang="pt-BR" b="1" dirty="0">
                <a:solidFill>
                  <a:schemeClr val="accent6">
                    <a:lumMod val="75000"/>
                  </a:schemeClr>
                </a:solidFill>
              </a:rPr>
              <a:t>2.Fundamentação da contratação</a:t>
            </a:r>
          </a:p>
          <a:p>
            <a:pPr marL="457200" lvl="1" indent="0">
              <a:buNone/>
            </a:pPr>
            <a:endParaRPr lang="pt-BR" b="1" dirty="0">
              <a:solidFill>
                <a:schemeClr val="accent6">
                  <a:lumMod val="75000"/>
                </a:schemeClr>
              </a:solidFill>
            </a:endParaRPr>
          </a:p>
          <a:p>
            <a:pPr marL="457200" lvl="1" indent="0" algn="just">
              <a:buNone/>
            </a:pPr>
            <a:r>
              <a:rPr lang="pt-BR" b="0" i="0" dirty="0">
                <a:solidFill>
                  <a:srgbClr val="040C28"/>
                </a:solidFill>
                <a:effectLst/>
                <a:latin typeface="Google Sans"/>
              </a:rPr>
              <a:t>É o conjunto dos diversos elementos que embasam a decisão de efetuar a contratação.</a:t>
            </a:r>
            <a:r>
              <a:rPr lang="pt-BR" b="0" i="0" kern="100" dirty="0">
                <a:solidFill>
                  <a:srgbClr val="040C28"/>
                </a:solidFill>
                <a:latin typeface="Calibri" panose="020F0502020204030204" pitchFamily="34" charset="0"/>
                <a:cs typeface="Times New Roman" panose="02020603050405020304" pitchFamily="18" charset="0"/>
              </a:rPr>
              <a:t> </a:t>
            </a:r>
            <a:r>
              <a:rPr lang="pt-BR" kern="100" dirty="0">
                <a:effectLst/>
                <a:latin typeface="Calibri" panose="020F0502020204030204" pitchFamily="34" charset="0"/>
                <a:ea typeface="Calibri" panose="020F0502020204030204" pitchFamily="34" charset="0"/>
                <a:cs typeface="Times New Roman" panose="02020603050405020304" pitchFamily="18" charset="0"/>
              </a:rPr>
              <a:t>Em linhas gerais, a fundamentação deve abordar a necessidade administrativa e a solução encontrada, pontos previamente estudados no ETP. </a:t>
            </a:r>
          </a:p>
          <a:p>
            <a:pPr marL="457200" lvl="1" indent="0" algn="just">
              <a:buNone/>
            </a:pPr>
            <a:endParaRPr lang="pt-BR" kern="1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gn="just">
              <a:buNone/>
            </a:pPr>
            <a:r>
              <a:rPr lang="pt-BR" kern="100" dirty="0">
                <a:effectLst/>
                <a:latin typeface="Calibri" panose="020F0502020204030204" pitchFamily="34" charset="0"/>
                <a:ea typeface="Calibri" panose="020F0502020204030204" pitchFamily="34" charset="0"/>
                <a:cs typeface="Times New Roman" panose="02020603050405020304" pitchFamily="18" charset="0"/>
              </a:rPr>
              <a:t>A metodologia pela qual foi selecionada a solução deve constar no ETP apenas, o qual deve fazer parte do TR, quando existente, naquilo que não for considerado sigiloso.</a:t>
            </a:r>
          </a:p>
          <a:p>
            <a:pPr marL="457200" lvl="1" indent="0">
              <a:buNone/>
            </a:pPr>
            <a:endParaRPr lang="pt-BR" b="1" dirty="0">
              <a:solidFill>
                <a:schemeClr val="accent6">
                  <a:lumMod val="75000"/>
                </a:schemeClr>
              </a:solidFill>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4. TERMO DE REFERÊNCIA -TR</a:t>
            </a:r>
          </a:p>
        </p:txBody>
      </p:sp>
    </p:spTree>
    <p:extLst>
      <p:ext uri="{BB962C8B-B14F-4D97-AF65-F5344CB8AC3E}">
        <p14:creationId xmlns:p14="http://schemas.microsoft.com/office/powerpoint/2010/main" val="663726729"/>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6" y="404664"/>
            <a:ext cx="10555706" cy="648072"/>
          </a:xfrm>
          <a:prstGeom prst="rect">
            <a:avLst/>
          </a:prstGeom>
          <a:noFill/>
          <a:ln>
            <a:noFill/>
          </a:ln>
        </p:spPr>
        <p:txBody>
          <a:bodyPr lIns="91425" tIns="45700" rIns="91425" bIns="45700" anchor="b" anchorCtr="0">
            <a:noAutofit/>
          </a:bodyPr>
          <a:lstStyle/>
          <a:p>
            <a:pPr algn="just"/>
            <a:r>
              <a:rPr lang="pt-BR" sz="3600" b="1" dirty="0">
                <a:solidFill>
                  <a:schemeClr val="bg1"/>
                </a:solidFill>
              </a:rPr>
              <a:t>1 - INTRODUÇÃO</a:t>
            </a:r>
            <a:endParaRPr lang="pt-BR" sz="3600" dirty="0">
              <a:solidFill>
                <a:schemeClr val="bg1"/>
              </a:solidFill>
            </a:endParaRPr>
          </a:p>
        </p:txBody>
      </p:sp>
      <p:grpSp>
        <p:nvGrpSpPr>
          <p:cNvPr id="5" name="Agrupar 4">
            <a:extLst>
              <a:ext uri="{FF2B5EF4-FFF2-40B4-BE49-F238E27FC236}">
                <a16:creationId xmlns:a16="http://schemas.microsoft.com/office/drawing/2014/main" id="{7645AD48-2D69-C3D9-4E49-F85B6A8ED001}"/>
              </a:ext>
            </a:extLst>
          </p:cNvPr>
          <p:cNvGrpSpPr/>
          <p:nvPr/>
        </p:nvGrpSpPr>
        <p:grpSpPr>
          <a:xfrm>
            <a:off x="352926" y="2889648"/>
            <a:ext cx="2027511" cy="758401"/>
            <a:chOff x="1656139" y="262296"/>
            <a:chExt cx="2020453" cy="788740"/>
          </a:xfrm>
          <a:solidFill>
            <a:srgbClr val="FFCC2A"/>
          </a:solidFill>
        </p:grpSpPr>
        <p:sp>
          <p:nvSpPr>
            <p:cNvPr id="6" name="Retângulo: Cantos Arredondados 5">
              <a:extLst>
                <a:ext uri="{FF2B5EF4-FFF2-40B4-BE49-F238E27FC236}">
                  <a16:creationId xmlns:a16="http://schemas.microsoft.com/office/drawing/2014/main" id="{36C993A9-E5B5-5EC8-0DB4-8692C6B5CB4A}"/>
                </a:ext>
              </a:extLst>
            </p:cNvPr>
            <p:cNvSpPr/>
            <p:nvPr/>
          </p:nvSpPr>
          <p:spPr>
            <a:xfrm>
              <a:off x="1656139" y="262296"/>
              <a:ext cx="2020453" cy="788740"/>
            </a:xfrm>
            <a:prstGeom prst="roundRect">
              <a:avLst>
                <a:gd name="adj" fmla="val 10000"/>
              </a:avLst>
            </a:prstGeom>
            <a:grp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tângulo: Cantos Arredondados 4">
              <a:extLst>
                <a:ext uri="{FF2B5EF4-FFF2-40B4-BE49-F238E27FC236}">
                  <a16:creationId xmlns:a16="http://schemas.microsoft.com/office/drawing/2014/main" id="{D7D8F34D-A178-9048-2AA2-A95048E96526}"/>
                </a:ext>
              </a:extLst>
            </p:cNvPr>
            <p:cNvSpPr txBox="1"/>
            <p:nvPr/>
          </p:nvSpPr>
          <p:spPr>
            <a:xfrm>
              <a:off x="1679240" y="285397"/>
              <a:ext cx="1974251" cy="742538"/>
            </a:xfrm>
            <a:prstGeom prst="rect">
              <a:avLst/>
            </a:prstGeom>
            <a:solidFill>
              <a:srgbClr val="FFF7DD"/>
            </a:solid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2500" kern="1200" dirty="0">
                  <a:solidFill>
                    <a:schemeClr val="tx1"/>
                  </a:solidFill>
                  <a:latin typeface="+mn-lt"/>
                </a:rPr>
                <a:t>Processo licitatório</a:t>
              </a:r>
            </a:p>
          </p:txBody>
        </p:sp>
      </p:grpSp>
      <p:grpSp>
        <p:nvGrpSpPr>
          <p:cNvPr id="8" name="Agrupar 7">
            <a:extLst>
              <a:ext uri="{FF2B5EF4-FFF2-40B4-BE49-F238E27FC236}">
                <a16:creationId xmlns:a16="http://schemas.microsoft.com/office/drawing/2014/main" id="{EBB59572-BC9F-4CDE-0285-F0305A9C8A53}"/>
              </a:ext>
            </a:extLst>
          </p:cNvPr>
          <p:cNvGrpSpPr/>
          <p:nvPr/>
        </p:nvGrpSpPr>
        <p:grpSpPr>
          <a:xfrm>
            <a:off x="359984" y="5054166"/>
            <a:ext cx="2020453" cy="807385"/>
            <a:chOff x="4354152" y="271643"/>
            <a:chExt cx="2020453" cy="807385"/>
          </a:xfrm>
          <a:solidFill>
            <a:srgbClr val="FFF7DD"/>
          </a:solidFill>
        </p:grpSpPr>
        <p:sp>
          <p:nvSpPr>
            <p:cNvPr id="9" name="Retângulo: Cantos Arredondados 8">
              <a:extLst>
                <a:ext uri="{FF2B5EF4-FFF2-40B4-BE49-F238E27FC236}">
                  <a16:creationId xmlns:a16="http://schemas.microsoft.com/office/drawing/2014/main" id="{9C3FDD3B-171C-7FD3-7923-9F44C235D02A}"/>
                </a:ext>
              </a:extLst>
            </p:cNvPr>
            <p:cNvSpPr/>
            <p:nvPr/>
          </p:nvSpPr>
          <p:spPr>
            <a:xfrm>
              <a:off x="4354152" y="271643"/>
              <a:ext cx="2020453" cy="807385"/>
            </a:xfrm>
            <a:prstGeom prst="roundRect">
              <a:avLst>
                <a:gd name="adj" fmla="val 10000"/>
              </a:avLst>
            </a:prstGeom>
            <a:grp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tângulo: Cantos Arredondados 4">
              <a:extLst>
                <a:ext uri="{FF2B5EF4-FFF2-40B4-BE49-F238E27FC236}">
                  <a16:creationId xmlns:a16="http://schemas.microsoft.com/office/drawing/2014/main" id="{A2346047-B37D-C090-D3DA-5D3508AB4099}"/>
                </a:ext>
              </a:extLst>
            </p:cNvPr>
            <p:cNvSpPr txBox="1"/>
            <p:nvPr/>
          </p:nvSpPr>
          <p:spPr>
            <a:xfrm>
              <a:off x="4377799" y="295290"/>
              <a:ext cx="1973159" cy="760091"/>
            </a:xfrm>
            <a:prstGeom prst="rect">
              <a:avLst/>
            </a:prstGeom>
            <a:grp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2500" kern="1200" dirty="0">
                  <a:solidFill>
                    <a:schemeClr val="tx1"/>
                  </a:solidFill>
                  <a:cs typeface="Arial" panose="020B0604020202020204" pitchFamily="34" charset="0"/>
                </a:rPr>
                <a:t>Objetivo</a:t>
              </a:r>
            </a:p>
          </p:txBody>
        </p:sp>
      </p:grpSp>
      <p:grpSp>
        <p:nvGrpSpPr>
          <p:cNvPr id="12" name="Agrupar 11">
            <a:extLst>
              <a:ext uri="{FF2B5EF4-FFF2-40B4-BE49-F238E27FC236}">
                <a16:creationId xmlns:a16="http://schemas.microsoft.com/office/drawing/2014/main" id="{2ED89C20-0DF3-3377-ACE2-BF22E2BADF41}"/>
              </a:ext>
            </a:extLst>
          </p:cNvPr>
          <p:cNvGrpSpPr/>
          <p:nvPr/>
        </p:nvGrpSpPr>
        <p:grpSpPr>
          <a:xfrm>
            <a:off x="2449745" y="3858023"/>
            <a:ext cx="2354515" cy="844124"/>
            <a:chOff x="2978607" y="1522235"/>
            <a:chExt cx="2020453" cy="681842"/>
          </a:xfrm>
          <a:solidFill>
            <a:schemeClr val="bg1">
              <a:lumMod val="85000"/>
            </a:schemeClr>
          </a:solidFill>
        </p:grpSpPr>
        <p:sp>
          <p:nvSpPr>
            <p:cNvPr id="13" name="Retângulo: Cantos Arredondados 12">
              <a:extLst>
                <a:ext uri="{FF2B5EF4-FFF2-40B4-BE49-F238E27FC236}">
                  <a16:creationId xmlns:a16="http://schemas.microsoft.com/office/drawing/2014/main" id="{D1F258DB-0C6A-35A4-597F-490742F357AE}"/>
                </a:ext>
              </a:extLst>
            </p:cNvPr>
            <p:cNvSpPr/>
            <p:nvPr/>
          </p:nvSpPr>
          <p:spPr>
            <a:xfrm>
              <a:off x="2978607" y="1522235"/>
              <a:ext cx="2020453" cy="68184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tângulo: Cantos Arredondados 4">
              <a:extLst>
                <a:ext uri="{FF2B5EF4-FFF2-40B4-BE49-F238E27FC236}">
                  <a16:creationId xmlns:a16="http://schemas.microsoft.com/office/drawing/2014/main" id="{6ED0FFD7-B65F-F7F3-6AB8-1AEEB0C8B1CF}"/>
                </a:ext>
              </a:extLst>
            </p:cNvPr>
            <p:cNvSpPr txBox="1"/>
            <p:nvPr/>
          </p:nvSpPr>
          <p:spPr>
            <a:xfrm>
              <a:off x="2998577" y="1542205"/>
              <a:ext cx="1980513" cy="6419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2500" kern="1200" dirty="0">
                  <a:solidFill>
                    <a:schemeClr val="tx1"/>
                  </a:solidFill>
                  <a:cs typeface="Arial" panose="020B0604020202020204" pitchFamily="34" charset="0"/>
                </a:rPr>
                <a:t>art. 11, Lei nº 14.133/21</a:t>
              </a:r>
            </a:p>
          </p:txBody>
        </p:sp>
      </p:grpSp>
      <p:grpSp>
        <p:nvGrpSpPr>
          <p:cNvPr id="23" name="Agrupar 22">
            <a:extLst>
              <a:ext uri="{FF2B5EF4-FFF2-40B4-BE49-F238E27FC236}">
                <a16:creationId xmlns:a16="http://schemas.microsoft.com/office/drawing/2014/main" id="{18406671-5A4F-CFC3-CA7D-8770B1ECC48E}"/>
              </a:ext>
            </a:extLst>
          </p:cNvPr>
          <p:cNvGrpSpPr/>
          <p:nvPr/>
        </p:nvGrpSpPr>
        <p:grpSpPr>
          <a:xfrm>
            <a:off x="5207631" y="2825414"/>
            <a:ext cx="6583317" cy="807385"/>
            <a:chOff x="0" y="2774581"/>
            <a:chExt cx="2514676" cy="1405532"/>
          </a:xfrm>
          <a:solidFill>
            <a:srgbClr val="FFCC2A"/>
          </a:solidFill>
        </p:grpSpPr>
        <p:sp>
          <p:nvSpPr>
            <p:cNvPr id="24" name="Retângulo: Cantos Arredondados 23">
              <a:extLst>
                <a:ext uri="{FF2B5EF4-FFF2-40B4-BE49-F238E27FC236}">
                  <a16:creationId xmlns:a16="http://schemas.microsoft.com/office/drawing/2014/main" id="{2102CA88-8387-0F8E-28A5-415822858DB6}"/>
                </a:ext>
              </a:extLst>
            </p:cNvPr>
            <p:cNvSpPr/>
            <p:nvPr/>
          </p:nvSpPr>
          <p:spPr>
            <a:xfrm>
              <a:off x="0" y="2774581"/>
              <a:ext cx="2514676" cy="140553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etângulo: Cantos Arredondados 4">
              <a:extLst>
                <a:ext uri="{FF2B5EF4-FFF2-40B4-BE49-F238E27FC236}">
                  <a16:creationId xmlns:a16="http://schemas.microsoft.com/office/drawing/2014/main" id="{1FD0F5F2-7207-C4DB-3DEE-49BF2745B881}"/>
                </a:ext>
              </a:extLst>
            </p:cNvPr>
            <p:cNvSpPr txBox="1"/>
            <p:nvPr/>
          </p:nvSpPr>
          <p:spPr>
            <a:xfrm>
              <a:off x="41167" y="2815748"/>
              <a:ext cx="2432342" cy="13231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2000" b="0" i="0" kern="1200" dirty="0">
                  <a:solidFill>
                    <a:schemeClr val="tx1"/>
                  </a:solidFill>
                  <a:cs typeface="Arial" panose="020B0604020202020204" pitchFamily="34" charset="0"/>
                </a:rPr>
                <a:t>I - assegurar a seleção da proposta apta a gerar o resultado de contratação mais vantajoso para a Administração Pública, inclusive no que se refere ao ciclo de vida do objeto</a:t>
              </a:r>
              <a:r>
                <a:rPr lang="pt-BR" sz="2000" b="0" i="0" kern="1200" dirty="0">
                  <a:solidFill>
                    <a:schemeClr val="tx1"/>
                  </a:solidFill>
                </a:rPr>
                <a:t>;</a:t>
              </a:r>
              <a:endParaRPr lang="pt-BR" sz="2000" kern="1200" dirty="0">
                <a:solidFill>
                  <a:schemeClr val="tx1"/>
                </a:solidFill>
              </a:endParaRPr>
            </a:p>
          </p:txBody>
        </p:sp>
      </p:grpSp>
      <p:grpSp>
        <p:nvGrpSpPr>
          <p:cNvPr id="26" name="Agrupar 25">
            <a:extLst>
              <a:ext uri="{FF2B5EF4-FFF2-40B4-BE49-F238E27FC236}">
                <a16:creationId xmlns:a16="http://schemas.microsoft.com/office/drawing/2014/main" id="{A818D8E1-0241-197A-3ADB-110FB78E6B1B}"/>
              </a:ext>
            </a:extLst>
          </p:cNvPr>
          <p:cNvGrpSpPr/>
          <p:nvPr/>
        </p:nvGrpSpPr>
        <p:grpSpPr>
          <a:xfrm>
            <a:off x="5207629" y="3687293"/>
            <a:ext cx="6583317" cy="589631"/>
            <a:chOff x="2767813" y="2893190"/>
            <a:chExt cx="2020453" cy="1212272"/>
          </a:xfrm>
          <a:solidFill>
            <a:srgbClr val="FFCC2A"/>
          </a:solidFill>
        </p:grpSpPr>
        <p:sp>
          <p:nvSpPr>
            <p:cNvPr id="27" name="Retângulo: Cantos Arredondados 26">
              <a:extLst>
                <a:ext uri="{FF2B5EF4-FFF2-40B4-BE49-F238E27FC236}">
                  <a16:creationId xmlns:a16="http://schemas.microsoft.com/office/drawing/2014/main" id="{AEFC9A5B-5BEF-ECEF-C0F3-16435E54077B}"/>
                </a:ext>
              </a:extLst>
            </p:cNvPr>
            <p:cNvSpPr/>
            <p:nvPr/>
          </p:nvSpPr>
          <p:spPr>
            <a:xfrm>
              <a:off x="2767813" y="2893190"/>
              <a:ext cx="2020453" cy="121227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etângulo: Cantos Arredondados 4">
              <a:extLst>
                <a:ext uri="{FF2B5EF4-FFF2-40B4-BE49-F238E27FC236}">
                  <a16:creationId xmlns:a16="http://schemas.microsoft.com/office/drawing/2014/main" id="{36BB4B99-9B88-EA2E-E316-45EBFC1D039F}"/>
                </a:ext>
              </a:extLst>
            </p:cNvPr>
            <p:cNvSpPr txBox="1"/>
            <p:nvPr/>
          </p:nvSpPr>
          <p:spPr>
            <a:xfrm>
              <a:off x="2803319" y="2928696"/>
              <a:ext cx="1949441" cy="11412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2000" b="0" i="0" kern="1200" dirty="0">
                  <a:solidFill>
                    <a:schemeClr val="tx1"/>
                  </a:solidFill>
                  <a:cs typeface="Arial" panose="020B0604020202020204" pitchFamily="34" charset="0"/>
                </a:rPr>
                <a:t>II - assegurar tratamento isonômico entre os licitantes, bem como a justa competição;</a:t>
              </a:r>
              <a:endParaRPr lang="pt-BR" sz="2000" kern="1200" dirty="0">
                <a:solidFill>
                  <a:schemeClr val="tx1"/>
                </a:solidFill>
                <a:cs typeface="Arial" panose="020B0604020202020204" pitchFamily="34" charset="0"/>
              </a:endParaRPr>
            </a:p>
          </p:txBody>
        </p:sp>
      </p:grpSp>
      <p:grpSp>
        <p:nvGrpSpPr>
          <p:cNvPr id="29" name="Agrupar 28">
            <a:extLst>
              <a:ext uri="{FF2B5EF4-FFF2-40B4-BE49-F238E27FC236}">
                <a16:creationId xmlns:a16="http://schemas.microsoft.com/office/drawing/2014/main" id="{DC198788-5EB4-AD82-D078-EA7AE0E74DC0}"/>
              </a:ext>
            </a:extLst>
          </p:cNvPr>
          <p:cNvGrpSpPr/>
          <p:nvPr/>
        </p:nvGrpSpPr>
        <p:grpSpPr>
          <a:xfrm>
            <a:off x="5207629" y="4331418"/>
            <a:ext cx="6583317" cy="938348"/>
            <a:chOff x="4939356" y="2901815"/>
            <a:chExt cx="2240582" cy="1251004"/>
          </a:xfrm>
          <a:solidFill>
            <a:srgbClr val="FFCC2A"/>
          </a:solidFill>
        </p:grpSpPr>
        <p:sp>
          <p:nvSpPr>
            <p:cNvPr id="30" name="Retângulo: Cantos Arredondados 29">
              <a:extLst>
                <a:ext uri="{FF2B5EF4-FFF2-40B4-BE49-F238E27FC236}">
                  <a16:creationId xmlns:a16="http://schemas.microsoft.com/office/drawing/2014/main" id="{F35B0454-4DE1-1E1C-9DEE-14A3938187E1}"/>
                </a:ext>
              </a:extLst>
            </p:cNvPr>
            <p:cNvSpPr/>
            <p:nvPr/>
          </p:nvSpPr>
          <p:spPr>
            <a:xfrm>
              <a:off x="4939356" y="2901815"/>
              <a:ext cx="2240582" cy="1251004"/>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etângulo: Cantos Arredondados 4">
              <a:extLst>
                <a:ext uri="{FF2B5EF4-FFF2-40B4-BE49-F238E27FC236}">
                  <a16:creationId xmlns:a16="http://schemas.microsoft.com/office/drawing/2014/main" id="{16A37E89-3FAF-483A-6397-B618B0993FF5}"/>
                </a:ext>
              </a:extLst>
            </p:cNvPr>
            <p:cNvSpPr txBox="1"/>
            <p:nvPr/>
          </p:nvSpPr>
          <p:spPr>
            <a:xfrm>
              <a:off x="4975997" y="2938456"/>
              <a:ext cx="2167300" cy="117772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2000" b="0" i="0" kern="1200" dirty="0">
                  <a:solidFill>
                    <a:schemeClr val="tx1"/>
                  </a:solidFill>
                  <a:cs typeface="Arial" panose="020B0604020202020204" pitchFamily="34" charset="0"/>
                </a:rPr>
                <a:t>III - evitar contratações com sobrepreço ou com preços manifestamente inexequíveis e superfaturamento na execução dos contratos;</a:t>
              </a:r>
              <a:endParaRPr lang="pt-BR" sz="2000" kern="1200" dirty="0">
                <a:solidFill>
                  <a:schemeClr val="tx1"/>
                </a:solidFill>
                <a:cs typeface="Arial" panose="020B0604020202020204" pitchFamily="34" charset="0"/>
              </a:endParaRPr>
            </a:p>
          </p:txBody>
        </p:sp>
      </p:grpSp>
      <p:grpSp>
        <p:nvGrpSpPr>
          <p:cNvPr id="32" name="Agrupar 31">
            <a:extLst>
              <a:ext uri="{FF2B5EF4-FFF2-40B4-BE49-F238E27FC236}">
                <a16:creationId xmlns:a16="http://schemas.microsoft.com/office/drawing/2014/main" id="{E1B94323-6715-10C1-04BD-49A709A7DA6D}"/>
              </a:ext>
            </a:extLst>
          </p:cNvPr>
          <p:cNvGrpSpPr/>
          <p:nvPr/>
        </p:nvGrpSpPr>
        <p:grpSpPr>
          <a:xfrm>
            <a:off x="5207630" y="5324260"/>
            <a:ext cx="6583316" cy="589631"/>
            <a:chOff x="7487451" y="2854292"/>
            <a:chExt cx="2020453" cy="1294500"/>
          </a:xfrm>
          <a:solidFill>
            <a:srgbClr val="FFCC2A"/>
          </a:solidFill>
        </p:grpSpPr>
        <p:sp>
          <p:nvSpPr>
            <p:cNvPr id="33" name="Retângulo: Cantos Arredondados 32">
              <a:extLst>
                <a:ext uri="{FF2B5EF4-FFF2-40B4-BE49-F238E27FC236}">
                  <a16:creationId xmlns:a16="http://schemas.microsoft.com/office/drawing/2014/main" id="{4145FBED-17CD-E507-F91F-AE672B3F797C}"/>
                </a:ext>
              </a:extLst>
            </p:cNvPr>
            <p:cNvSpPr/>
            <p:nvPr/>
          </p:nvSpPr>
          <p:spPr>
            <a:xfrm>
              <a:off x="7487451" y="2854292"/>
              <a:ext cx="2020453" cy="129450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Retângulo: Cantos Arredondados 4">
              <a:extLst>
                <a:ext uri="{FF2B5EF4-FFF2-40B4-BE49-F238E27FC236}">
                  <a16:creationId xmlns:a16="http://schemas.microsoft.com/office/drawing/2014/main" id="{08A5E7E3-45D4-5680-80DA-848B4065F897}"/>
                </a:ext>
              </a:extLst>
            </p:cNvPr>
            <p:cNvSpPr txBox="1"/>
            <p:nvPr/>
          </p:nvSpPr>
          <p:spPr>
            <a:xfrm>
              <a:off x="7525366" y="2892207"/>
              <a:ext cx="1944623" cy="12186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2000" b="0" i="0" kern="1200" dirty="0">
                  <a:solidFill>
                    <a:schemeClr val="tx1"/>
                  </a:solidFill>
                  <a:cs typeface="Arial" panose="020B0604020202020204" pitchFamily="34" charset="0"/>
                </a:rPr>
                <a:t>IV - incentivar a inovação e o desenvolvimento nacional sustentável.</a:t>
              </a:r>
              <a:endParaRPr lang="pt-BR" sz="2000" kern="1200" dirty="0">
                <a:solidFill>
                  <a:schemeClr val="tx1"/>
                </a:solidFill>
                <a:cs typeface="Arial" panose="020B0604020202020204" pitchFamily="34" charset="0"/>
              </a:endParaRPr>
            </a:p>
          </p:txBody>
        </p:sp>
      </p:grpSp>
      <p:sp>
        <p:nvSpPr>
          <p:cNvPr id="35" name="Seta: para a Direita 34">
            <a:extLst>
              <a:ext uri="{FF2B5EF4-FFF2-40B4-BE49-F238E27FC236}">
                <a16:creationId xmlns:a16="http://schemas.microsoft.com/office/drawing/2014/main" id="{DA5F80B3-D71F-9EDE-461F-AF56A7A7413C}"/>
              </a:ext>
            </a:extLst>
          </p:cNvPr>
          <p:cNvSpPr/>
          <p:nvPr/>
        </p:nvSpPr>
        <p:spPr>
          <a:xfrm rot="1867751">
            <a:off x="2464469" y="3347377"/>
            <a:ext cx="939426" cy="318627"/>
          </a:xfrm>
          <a:prstGeom prst="rightArrow">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Seta: para a Direita 35">
            <a:extLst>
              <a:ext uri="{FF2B5EF4-FFF2-40B4-BE49-F238E27FC236}">
                <a16:creationId xmlns:a16="http://schemas.microsoft.com/office/drawing/2014/main" id="{C81F7410-E9E9-C7E5-546C-718D98987478}"/>
              </a:ext>
            </a:extLst>
          </p:cNvPr>
          <p:cNvSpPr/>
          <p:nvPr/>
        </p:nvSpPr>
        <p:spPr>
          <a:xfrm rot="20018134">
            <a:off x="2464470" y="5064833"/>
            <a:ext cx="939426" cy="318627"/>
          </a:xfrm>
          <a:prstGeom prst="rightArrow">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Chave Esquerda 36">
            <a:extLst>
              <a:ext uri="{FF2B5EF4-FFF2-40B4-BE49-F238E27FC236}">
                <a16:creationId xmlns:a16="http://schemas.microsoft.com/office/drawing/2014/main" id="{0260D5B4-E6F0-56EB-B3CB-D855660311C9}"/>
              </a:ext>
            </a:extLst>
          </p:cNvPr>
          <p:cNvSpPr/>
          <p:nvPr/>
        </p:nvSpPr>
        <p:spPr>
          <a:xfrm>
            <a:off x="4866401" y="2777288"/>
            <a:ext cx="279058" cy="3238502"/>
          </a:xfrm>
          <a:prstGeom prst="leftBrac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 name="CaixaDeTexto 1">
            <a:extLst>
              <a:ext uri="{FF2B5EF4-FFF2-40B4-BE49-F238E27FC236}">
                <a16:creationId xmlns:a16="http://schemas.microsoft.com/office/drawing/2014/main" id="{C7CAD4D6-14B5-1F87-6E1E-CFBB483304DF}"/>
              </a:ext>
            </a:extLst>
          </p:cNvPr>
          <p:cNvSpPr txBox="1"/>
          <p:nvPr/>
        </p:nvSpPr>
        <p:spPr>
          <a:xfrm>
            <a:off x="1208015" y="1392572"/>
            <a:ext cx="5016616" cy="523220"/>
          </a:xfrm>
          <a:prstGeom prst="rect">
            <a:avLst/>
          </a:prstGeom>
          <a:noFill/>
        </p:spPr>
        <p:txBody>
          <a:bodyPr wrap="square" rtlCol="0">
            <a:spAutoFit/>
          </a:bodyPr>
          <a:lstStyle/>
          <a:p>
            <a:r>
              <a:rPr lang="pt-BR" sz="2800" b="1" dirty="0">
                <a:solidFill>
                  <a:schemeClr val="accent6">
                    <a:lumMod val="75000"/>
                  </a:schemeClr>
                </a:solidFill>
              </a:rPr>
              <a:t>E qual o objetivo da Licitação?</a:t>
            </a:r>
          </a:p>
        </p:txBody>
      </p:sp>
    </p:spTree>
    <p:extLst>
      <p:ext uri="{BB962C8B-B14F-4D97-AF65-F5344CB8AC3E}">
        <p14:creationId xmlns:p14="http://schemas.microsoft.com/office/powerpoint/2010/main" val="3374899583"/>
      </p:ext>
    </p:extLst>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Espaço Reservado para Conteúdo 2">
            <a:extLst>
              <a:ext uri="{FF2B5EF4-FFF2-40B4-BE49-F238E27FC236}">
                <a16:creationId xmlns:a16="http://schemas.microsoft.com/office/drawing/2014/main" id="{612B841F-DB3A-AEC5-B175-20105A627A9D}"/>
              </a:ext>
            </a:extLst>
          </p:cNvPr>
          <p:cNvSpPr>
            <a:spLocks noGrp="1"/>
          </p:cNvSpPr>
          <p:nvPr>
            <p:ph idx="1"/>
          </p:nvPr>
        </p:nvSpPr>
        <p:spPr>
          <a:xfrm>
            <a:off x="234892" y="1300293"/>
            <a:ext cx="11523529" cy="5394121"/>
          </a:xfrm>
        </p:spPr>
        <p:txBody>
          <a:bodyPr numCol="1"/>
          <a:lstStyle/>
          <a:p>
            <a:pPr marL="457200" lvl="1" indent="0">
              <a:buNone/>
            </a:pPr>
            <a:r>
              <a:rPr lang="pt-BR" b="1" dirty="0">
                <a:solidFill>
                  <a:schemeClr val="accent6">
                    <a:lumMod val="75000"/>
                  </a:schemeClr>
                </a:solidFill>
              </a:rPr>
              <a:t>3.Descrição da solução como um todo</a:t>
            </a:r>
          </a:p>
          <a:p>
            <a:pPr marL="457200" lvl="1" indent="0" algn="just">
              <a:buNone/>
            </a:pPr>
            <a:endParaRPr lang="pt-BR"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buNone/>
            </a:pPr>
            <a:r>
              <a:rPr lang="pt-BR" kern="100" dirty="0">
                <a:effectLst/>
                <a:latin typeface="Calibri" panose="020F0502020204030204" pitchFamily="34" charset="0"/>
                <a:ea typeface="Calibri" panose="020F0502020204030204" pitchFamily="34" charset="0"/>
                <a:cs typeface="Times New Roman" panose="02020603050405020304" pitchFamily="18" charset="0"/>
              </a:rPr>
              <a:t>O TR deve também trazer a descrição dos produtos e serviços que compõem a solução e suas especificações técnicas, a partir da escolha definida no ETP. A escolha deverá considerar também o ciclo de vida do objeto. Outros aspectos relevantes deverão ser levados em conta, para além do preço, como o custo dos insumos utilizados de determinado produto (manutenção de um bem cuja fabricação seja limitada ou mesmo exclusiva), ou de soluções que agreguem critérios de sustentabilidade. Mesmo sendo mais caras, essas soluções podem atender de forma mais satisfatória a necessidade da Administração.</a:t>
            </a:r>
          </a:p>
          <a:p>
            <a:pPr marL="457200" lvl="1" indent="0">
              <a:buNone/>
            </a:pPr>
            <a:endParaRPr lang="pt-BR" b="1" dirty="0">
              <a:solidFill>
                <a:schemeClr val="accent6">
                  <a:lumMod val="75000"/>
                </a:schemeClr>
              </a:solidFill>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4. TERMO DE REFERÊNCIA -TR</a:t>
            </a:r>
          </a:p>
        </p:txBody>
      </p:sp>
    </p:spTree>
    <p:extLst>
      <p:ext uri="{BB962C8B-B14F-4D97-AF65-F5344CB8AC3E}">
        <p14:creationId xmlns:p14="http://schemas.microsoft.com/office/powerpoint/2010/main" val="2539484481"/>
      </p:ext>
    </p:extLst>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61</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Espaço Reservado para Conteúdo 2">
            <a:extLst>
              <a:ext uri="{FF2B5EF4-FFF2-40B4-BE49-F238E27FC236}">
                <a16:creationId xmlns:a16="http://schemas.microsoft.com/office/drawing/2014/main" id="{612B841F-DB3A-AEC5-B175-20105A627A9D}"/>
              </a:ext>
            </a:extLst>
          </p:cNvPr>
          <p:cNvSpPr>
            <a:spLocks noGrp="1"/>
          </p:cNvSpPr>
          <p:nvPr>
            <p:ph idx="1"/>
          </p:nvPr>
        </p:nvSpPr>
        <p:spPr>
          <a:xfrm>
            <a:off x="226503" y="1317072"/>
            <a:ext cx="11506751" cy="5352176"/>
          </a:xfrm>
        </p:spPr>
        <p:txBody>
          <a:bodyPr numCol="1"/>
          <a:lstStyle/>
          <a:p>
            <a:pPr marL="457200" lvl="1" indent="0">
              <a:buNone/>
            </a:pPr>
            <a:r>
              <a:rPr lang="pt-BR" b="1" dirty="0">
                <a:solidFill>
                  <a:schemeClr val="accent6">
                    <a:lumMod val="75000"/>
                  </a:schemeClr>
                </a:solidFill>
              </a:rPr>
              <a:t>4.Requisitos da contratação</a:t>
            </a:r>
          </a:p>
          <a:p>
            <a:pPr marL="457200" lvl="1" indent="0">
              <a:buNone/>
            </a:pPr>
            <a:endParaRPr lang="pt-BR" b="1" dirty="0">
              <a:solidFill>
                <a:schemeClr val="accent6">
                  <a:lumMod val="75000"/>
                </a:schemeClr>
              </a:solidFill>
            </a:endParaRPr>
          </a:p>
          <a:p>
            <a:pPr marL="0" indent="0" algn="just">
              <a:lnSpc>
                <a:spcPct val="107000"/>
              </a:lnSpc>
              <a:spcAft>
                <a:spcPts val="800"/>
              </a:spcAft>
              <a:buNone/>
            </a:pPr>
            <a:r>
              <a:rPr lang="pt-BR" sz="2800" kern="100" dirty="0">
                <a:effectLst/>
                <a:latin typeface="+mj-lt"/>
                <a:ea typeface="Calibri" panose="020F0502020204030204" pitchFamily="34" charset="0"/>
                <a:cs typeface="Times New Roman" panose="02020603050405020304" pitchFamily="18" charset="0"/>
              </a:rPr>
              <a:t>Observa-se uma coincidência na Lei 14.133/21 no que diz respeito ao conteúdo do ETP e do TR, ao tratar dos requisitos da contratação, tendo previsto o legislador que os requisitos da contratação fixados ao ETP migrem para o TR da mesma forma.</a:t>
            </a:r>
          </a:p>
          <a:p>
            <a:pPr marL="0" indent="0" algn="just">
              <a:lnSpc>
                <a:spcPct val="107000"/>
              </a:lnSpc>
              <a:spcAft>
                <a:spcPts val="800"/>
              </a:spcAft>
              <a:buNone/>
            </a:pPr>
            <a:r>
              <a:rPr lang="pt-BR" sz="2800" dirty="0">
                <a:effectLst/>
                <a:latin typeface="+mj-lt"/>
                <a:ea typeface="Calibri" panose="020F0502020204030204" pitchFamily="34" charset="0"/>
                <a:cs typeface="Times New Roman" panose="02020603050405020304" pitchFamily="18" charset="0"/>
              </a:rPr>
              <a:t>É exatamente nesse momento que a equipe de planejamento irá avaliar a forma mais adequada para a contratação de bens e serviços.</a:t>
            </a:r>
          </a:p>
          <a:p>
            <a:pPr marL="0" indent="0" algn="just">
              <a:lnSpc>
                <a:spcPct val="107000"/>
              </a:lnSpc>
              <a:spcAft>
                <a:spcPts val="800"/>
              </a:spcAft>
              <a:buNone/>
            </a:pPr>
            <a:r>
              <a:rPr lang="pt-BR" sz="2800" dirty="0">
                <a:latin typeface="+mj-lt"/>
              </a:rPr>
              <a:t>Esse item trata de indicação de padrões mínimos de qualidade, assistência técnica, garantia, manutenção, critérios de sustentabilidade. </a:t>
            </a:r>
          </a:p>
          <a:p>
            <a:pPr marL="0" indent="0" algn="just">
              <a:lnSpc>
                <a:spcPct val="107000"/>
              </a:lnSpc>
              <a:spcAft>
                <a:spcPts val="800"/>
              </a:spcAft>
              <a:buNone/>
            </a:pPr>
            <a:endParaRPr lang="pt-BR" sz="2800" dirty="0"/>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4. TERMO DE REFERÊNCIA -TR</a:t>
            </a:r>
          </a:p>
        </p:txBody>
      </p:sp>
    </p:spTree>
    <p:extLst>
      <p:ext uri="{BB962C8B-B14F-4D97-AF65-F5344CB8AC3E}">
        <p14:creationId xmlns:p14="http://schemas.microsoft.com/office/powerpoint/2010/main" val="3807123451"/>
      </p:ext>
    </p:extLst>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62</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Espaço Reservado para Conteúdo 2">
            <a:extLst>
              <a:ext uri="{FF2B5EF4-FFF2-40B4-BE49-F238E27FC236}">
                <a16:creationId xmlns:a16="http://schemas.microsoft.com/office/drawing/2014/main" id="{612B841F-DB3A-AEC5-B175-20105A627A9D}"/>
              </a:ext>
            </a:extLst>
          </p:cNvPr>
          <p:cNvSpPr>
            <a:spLocks noGrp="1"/>
          </p:cNvSpPr>
          <p:nvPr>
            <p:ph idx="1"/>
          </p:nvPr>
        </p:nvSpPr>
        <p:spPr>
          <a:xfrm>
            <a:off x="109057" y="1291905"/>
            <a:ext cx="11657753" cy="5385732"/>
          </a:xfrm>
        </p:spPr>
        <p:txBody>
          <a:bodyPr numCol="1"/>
          <a:lstStyle/>
          <a:p>
            <a:pPr marL="457200" lvl="1" indent="0">
              <a:buNone/>
            </a:pPr>
            <a:r>
              <a:rPr lang="pt-BR" b="1" dirty="0">
                <a:solidFill>
                  <a:schemeClr val="accent6">
                    <a:lumMod val="75000"/>
                  </a:schemeClr>
                </a:solidFill>
              </a:rPr>
              <a:t>5.Modelo de execução do objeto</a:t>
            </a:r>
          </a:p>
          <a:p>
            <a:pPr marL="0" indent="0" algn="just">
              <a:lnSpc>
                <a:spcPct val="107000"/>
              </a:lnSpc>
              <a:spcAft>
                <a:spcPts val="800"/>
              </a:spcAft>
              <a:buNone/>
            </a:pPr>
            <a:endParaRPr lang="pt-BR" sz="2500" kern="1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pt-BR" sz="2500" kern="100" dirty="0">
                <a:latin typeface="Calibri" panose="020F0502020204030204" pitchFamily="34" charset="0"/>
                <a:ea typeface="Calibri" panose="020F0502020204030204" pitchFamily="34" charset="0"/>
                <a:cs typeface="Times New Roman" panose="02020603050405020304" pitchFamily="18" charset="0"/>
              </a:rPr>
              <a:t>C</a:t>
            </a:r>
            <a:r>
              <a:rPr lang="pt-BR" sz="2500" kern="100" dirty="0">
                <a:effectLst/>
                <a:latin typeface="Calibri" panose="020F0502020204030204" pitchFamily="34" charset="0"/>
                <a:ea typeface="Calibri" panose="020F0502020204030204" pitchFamily="34" charset="0"/>
                <a:cs typeface="Times New Roman" panose="02020603050405020304" pitchFamily="18" charset="0"/>
              </a:rPr>
              <a:t>onsiste na definição de como o contrato deverá produzir os resultados pretendidos desde o seu início até o seu encerramento.</a:t>
            </a:r>
          </a:p>
          <a:p>
            <a:pPr marL="0" indent="0" algn="just">
              <a:lnSpc>
                <a:spcPct val="107000"/>
              </a:lnSpc>
              <a:spcAft>
                <a:spcPts val="800"/>
              </a:spcAft>
              <a:buNone/>
            </a:pPr>
            <a:r>
              <a:rPr lang="pt-BR" sz="2500" kern="100" dirty="0">
                <a:effectLst/>
                <a:latin typeface="Calibri" panose="020F0502020204030204" pitchFamily="34" charset="0"/>
                <a:ea typeface="Calibri" panose="020F0502020204030204" pitchFamily="34" charset="0"/>
                <a:cs typeface="Times New Roman" panose="02020603050405020304" pitchFamily="18" charset="0"/>
              </a:rPr>
              <a:t>Assim, é importante que o TR informe a forma e o local de entrega, as regras para recebimentos provisório e definitivo, sua instalação, quando aplicável, garantia, assistência técnica, validade, procedimento para armazenamento e descarte, dos materiais a serem utilizados, a descrição dos métodos ou rotinas de execução do trabalho, se é permitida a subcontratação.</a:t>
            </a:r>
          </a:p>
          <a:p>
            <a:pPr marL="0" indent="0" algn="just">
              <a:lnSpc>
                <a:spcPct val="107000"/>
              </a:lnSpc>
              <a:spcAft>
                <a:spcPts val="800"/>
              </a:spcAft>
              <a:buNone/>
            </a:pPr>
            <a:r>
              <a:rPr lang="pt-BR" sz="2500" kern="100" dirty="0">
                <a:effectLst/>
                <a:latin typeface="Calibri" panose="020F0502020204030204" pitchFamily="34" charset="0"/>
                <a:ea typeface="Calibri" panose="020F0502020204030204" pitchFamily="34" charset="0"/>
                <a:cs typeface="Times New Roman" panose="02020603050405020304" pitchFamily="18" charset="0"/>
              </a:rPr>
              <a:t>Desta forma, a execução do objeto ficará clara tanto para a Administração, como para a futura contratada, de modo que possa dimensionar corretamente a sua proposta.</a:t>
            </a:r>
          </a:p>
          <a:p>
            <a:pPr marL="457200" lvl="1" indent="0">
              <a:buNone/>
            </a:pPr>
            <a:endParaRPr lang="pt-BR" b="1" dirty="0">
              <a:solidFill>
                <a:schemeClr val="accent6">
                  <a:lumMod val="75000"/>
                </a:schemeClr>
              </a:solidFill>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4. TERMO DE REFERÊNCIA -TR</a:t>
            </a:r>
          </a:p>
        </p:txBody>
      </p:sp>
    </p:spTree>
    <p:extLst>
      <p:ext uri="{BB962C8B-B14F-4D97-AF65-F5344CB8AC3E}">
        <p14:creationId xmlns:p14="http://schemas.microsoft.com/office/powerpoint/2010/main" val="1252087351"/>
      </p:ext>
    </p:extLst>
  </p:cSld>
  <p:clrMapOvr>
    <a:masterClrMapping/>
  </p:clrMapOvr>
  <p:transition spd="slow">
    <p:cut/>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63</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Espaço Reservado para Conteúdo 2">
            <a:extLst>
              <a:ext uri="{FF2B5EF4-FFF2-40B4-BE49-F238E27FC236}">
                <a16:creationId xmlns:a16="http://schemas.microsoft.com/office/drawing/2014/main" id="{612B841F-DB3A-AEC5-B175-20105A627A9D}"/>
              </a:ext>
            </a:extLst>
          </p:cNvPr>
          <p:cNvSpPr>
            <a:spLocks noGrp="1"/>
          </p:cNvSpPr>
          <p:nvPr>
            <p:ph idx="1"/>
          </p:nvPr>
        </p:nvSpPr>
        <p:spPr>
          <a:xfrm>
            <a:off x="218701" y="1359017"/>
            <a:ext cx="11598443" cy="5335398"/>
          </a:xfrm>
        </p:spPr>
        <p:txBody>
          <a:bodyPr numCol="1"/>
          <a:lstStyle/>
          <a:p>
            <a:pPr marL="457200" lvl="1" indent="0">
              <a:buNone/>
            </a:pPr>
            <a:r>
              <a:rPr lang="pt-BR" b="1" dirty="0">
                <a:solidFill>
                  <a:schemeClr val="accent6">
                    <a:lumMod val="75000"/>
                  </a:schemeClr>
                </a:solidFill>
              </a:rPr>
              <a:t>6.Modelo de gestão do contrato</a:t>
            </a:r>
          </a:p>
          <a:p>
            <a:pPr marL="457200" lvl="1" indent="0" algn="just">
              <a:buNone/>
            </a:pPr>
            <a:endParaRPr lang="pt-BR" kern="100" dirty="0">
              <a:effectLst/>
              <a:latin typeface="+mj-lt"/>
              <a:ea typeface="Calibri" panose="020F0502020204030204" pitchFamily="34" charset="0"/>
              <a:cs typeface="Times New Roman" panose="02020603050405020304" pitchFamily="18" charset="0"/>
            </a:endParaRPr>
          </a:p>
          <a:p>
            <a:pPr marL="457200" lvl="1" indent="0" algn="just">
              <a:buNone/>
            </a:pPr>
            <a:r>
              <a:rPr lang="pt-BR" kern="100" dirty="0">
                <a:effectLst/>
                <a:latin typeface="+mj-lt"/>
                <a:ea typeface="Calibri" panose="020F0502020204030204" pitchFamily="34" charset="0"/>
                <a:cs typeface="Times New Roman" panose="02020603050405020304" pitchFamily="18" charset="0"/>
              </a:rPr>
              <a:t>O TR cuidará de descrever como a execução do objeto será acompanhada e fiscalizada pelo órgão ou entidade, definindo, desde já, os atores que participarão da gestão do contrato. </a:t>
            </a:r>
          </a:p>
          <a:p>
            <a:pPr marL="457200" lvl="1" indent="0" algn="just">
              <a:buNone/>
            </a:pPr>
            <a:endParaRPr lang="pt-BR" kern="100" dirty="0">
              <a:effectLst/>
              <a:latin typeface="+mj-lt"/>
              <a:ea typeface="Calibri" panose="020F0502020204030204" pitchFamily="34" charset="0"/>
              <a:cs typeface="Times New Roman" panose="02020603050405020304" pitchFamily="18" charset="0"/>
            </a:endParaRPr>
          </a:p>
          <a:p>
            <a:pPr marL="457200" lvl="1" indent="0" algn="just">
              <a:buNone/>
            </a:pPr>
            <a:r>
              <a:rPr lang="pt-BR" kern="100" dirty="0">
                <a:effectLst/>
                <a:latin typeface="+mj-lt"/>
                <a:ea typeface="Calibri" panose="020F0502020204030204" pitchFamily="34" charset="0"/>
                <a:cs typeface="Times New Roman" panose="02020603050405020304" pitchFamily="18" charset="0"/>
              </a:rPr>
              <a:t>A rotina de fiscalização e gestão do contrato poderá impactar na execução do contrato, especialmente quanto ao procedimento de medição, ateste e pagamento, além das tratativas ordinárias realizadas entre a Administração e a empresa contratada, para a regularização de falhas ou defeitos na execução do objeto.</a:t>
            </a:r>
          </a:p>
          <a:p>
            <a:pPr marL="457200" lvl="1" indent="0">
              <a:buNone/>
            </a:pPr>
            <a:endParaRPr lang="pt-BR" b="1" dirty="0">
              <a:solidFill>
                <a:schemeClr val="accent6">
                  <a:lumMod val="75000"/>
                </a:schemeClr>
              </a:solidFill>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4. TERMO DE REFERÊNCIA -TR</a:t>
            </a:r>
          </a:p>
        </p:txBody>
      </p:sp>
    </p:spTree>
    <p:extLst>
      <p:ext uri="{BB962C8B-B14F-4D97-AF65-F5344CB8AC3E}">
        <p14:creationId xmlns:p14="http://schemas.microsoft.com/office/powerpoint/2010/main" val="2302129240"/>
      </p:ext>
    </p:extLst>
  </p:cSld>
  <p:clrMapOvr>
    <a:masterClrMapping/>
  </p:clrMapOvr>
  <p:transition spd="slow">
    <p:cut/>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64</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Espaço Reservado para Conteúdo 2">
            <a:extLst>
              <a:ext uri="{FF2B5EF4-FFF2-40B4-BE49-F238E27FC236}">
                <a16:creationId xmlns:a16="http://schemas.microsoft.com/office/drawing/2014/main" id="{612B841F-DB3A-AEC5-B175-20105A627A9D}"/>
              </a:ext>
            </a:extLst>
          </p:cNvPr>
          <p:cNvSpPr>
            <a:spLocks noGrp="1"/>
          </p:cNvSpPr>
          <p:nvPr>
            <p:ph idx="1"/>
          </p:nvPr>
        </p:nvSpPr>
        <p:spPr>
          <a:xfrm>
            <a:off x="218701" y="1359017"/>
            <a:ext cx="11598443" cy="5335398"/>
          </a:xfrm>
        </p:spPr>
        <p:txBody>
          <a:bodyPr numCol="1"/>
          <a:lstStyle/>
          <a:p>
            <a:pPr marL="457200" lvl="1" indent="0" algn="just">
              <a:buNone/>
            </a:pPr>
            <a:r>
              <a:rPr lang="pt-BR" kern="100" dirty="0">
                <a:effectLst/>
                <a:latin typeface="+mj-lt"/>
                <a:ea typeface="Calibri" panose="020F0502020204030204" pitchFamily="34" charset="0"/>
                <a:cs typeface="Times New Roman" panose="02020603050405020304" pitchFamily="18" charset="0"/>
              </a:rPr>
              <a:t>Assim, faz-se necessário prever antecipadamente os procedimentos de gerenciamento e fiscalização do contrato, dando previsibilidade à empresa contratada e legitimando a futura atuação do fiscal.</a:t>
            </a:r>
          </a:p>
          <a:p>
            <a:pPr marL="457200" lvl="1" indent="0" algn="just">
              <a:buNone/>
            </a:pPr>
            <a:endParaRPr lang="pt-BR" kern="100" dirty="0">
              <a:effectLst/>
              <a:latin typeface="+mj-lt"/>
              <a:ea typeface="Calibri" panose="020F0502020204030204" pitchFamily="34" charset="0"/>
              <a:cs typeface="Times New Roman" panose="02020603050405020304" pitchFamily="18" charset="0"/>
            </a:endParaRPr>
          </a:p>
          <a:p>
            <a:pPr marL="457200" lvl="1" indent="0" algn="just">
              <a:buNone/>
            </a:pPr>
            <a:r>
              <a:rPr lang="pt-BR" kern="100" dirty="0">
                <a:effectLst/>
                <a:latin typeface="+mj-lt"/>
                <a:ea typeface="Calibri" panose="020F0502020204030204" pitchFamily="34" charset="0"/>
                <a:cs typeface="Times New Roman" panose="02020603050405020304" pitchFamily="18" charset="0"/>
              </a:rPr>
              <a:t>Além disso, a gestão do contrato observará o princípio da segregação de funções, vedada a designação do mesmo agente público para atuação simultânea em funções mais suscetíveis a riscos, de modo a reduzir a possibilidade de ocultação de erros e de ocorrência de fraudes na respectiva contratação.</a:t>
            </a:r>
          </a:p>
          <a:p>
            <a:pPr marL="457200" lvl="1" indent="0">
              <a:buNone/>
            </a:pPr>
            <a:endParaRPr lang="pt-BR" b="1" dirty="0">
              <a:solidFill>
                <a:schemeClr val="accent6">
                  <a:lumMod val="75000"/>
                </a:schemeClr>
              </a:solidFill>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4. TERMO DE REFERÊNCIA -TR</a:t>
            </a:r>
          </a:p>
        </p:txBody>
      </p:sp>
    </p:spTree>
    <p:extLst>
      <p:ext uri="{BB962C8B-B14F-4D97-AF65-F5344CB8AC3E}">
        <p14:creationId xmlns:p14="http://schemas.microsoft.com/office/powerpoint/2010/main" val="787047870"/>
      </p:ext>
    </p:extLst>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65</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Espaço Reservado para Conteúdo 2">
            <a:extLst>
              <a:ext uri="{FF2B5EF4-FFF2-40B4-BE49-F238E27FC236}">
                <a16:creationId xmlns:a16="http://schemas.microsoft.com/office/drawing/2014/main" id="{612B841F-DB3A-AEC5-B175-20105A627A9D}"/>
              </a:ext>
            </a:extLst>
          </p:cNvPr>
          <p:cNvSpPr>
            <a:spLocks noGrp="1"/>
          </p:cNvSpPr>
          <p:nvPr>
            <p:ph idx="1"/>
          </p:nvPr>
        </p:nvSpPr>
        <p:spPr>
          <a:xfrm>
            <a:off x="218701" y="1359017"/>
            <a:ext cx="11598443" cy="5335398"/>
          </a:xfrm>
        </p:spPr>
        <p:txBody>
          <a:bodyPr numCol="1"/>
          <a:lstStyle/>
          <a:p>
            <a:pPr marL="457200" lvl="1" indent="0" algn="just">
              <a:buNone/>
            </a:pPr>
            <a:endParaRPr lang="pt-BR" kern="100" dirty="0">
              <a:effectLst/>
              <a:latin typeface="+mj-lt"/>
              <a:ea typeface="Calibri" panose="020F0502020204030204" pitchFamily="34" charset="0"/>
              <a:cs typeface="Times New Roman" panose="02020603050405020304" pitchFamily="18" charset="0"/>
            </a:endParaRPr>
          </a:p>
          <a:p>
            <a:pPr marL="457200" lvl="1" indent="0" algn="just">
              <a:buNone/>
            </a:pPr>
            <a:r>
              <a:rPr lang="pt-BR" kern="100" dirty="0">
                <a:effectLst/>
                <a:latin typeface="+mj-lt"/>
                <a:ea typeface="Calibri" panose="020F0502020204030204" pitchFamily="34" charset="0"/>
                <a:cs typeface="Times New Roman" panose="02020603050405020304" pitchFamily="18" charset="0"/>
              </a:rPr>
              <a:t>O Estado do Espírito Santo, em 2010 editou a Portaria nº 049, que </a:t>
            </a:r>
            <a:r>
              <a:rPr lang="pt-BR" dirty="0"/>
              <a:t>dispõe sobre normas e procedimentos relativos à gestão de Contratos Administrativos no âmbito da Administração Pública Estadual, objetivando  disciplinar a gestão dos contratos administrativos, pautadas nas ações e nos princípios da eficiência e economicidade.</a:t>
            </a:r>
            <a:endParaRPr lang="pt-BR" kern="100" dirty="0">
              <a:effectLst/>
              <a:latin typeface="+mj-lt"/>
              <a:ea typeface="Calibri" panose="020F0502020204030204" pitchFamily="34" charset="0"/>
              <a:cs typeface="Times New Roman" panose="02020603050405020304" pitchFamily="18" charset="0"/>
            </a:endParaRPr>
          </a:p>
          <a:p>
            <a:pPr marL="457200" lvl="1" indent="0">
              <a:buNone/>
            </a:pPr>
            <a:endParaRPr lang="pt-BR" b="1" dirty="0">
              <a:solidFill>
                <a:schemeClr val="accent6">
                  <a:lumMod val="75000"/>
                </a:schemeClr>
              </a:solidFill>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4. TERMO DE REFERÊNCIA -TR</a:t>
            </a:r>
          </a:p>
        </p:txBody>
      </p:sp>
      <p:pic>
        <p:nvPicPr>
          <p:cNvPr id="5" name="Imagem 4">
            <a:extLst>
              <a:ext uri="{FF2B5EF4-FFF2-40B4-BE49-F238E27FC236}">
                <a16:creationId xmlns:a16="http://schemas.microsoft.com/office/drawing/2014/main" id="{9D96396B-D91E-3671-AA61-AF96608F1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6083" y="4399894"/>
            <a:ext cx="3028950" cy="1514475"/>
          </a:xfrm>
          <a:prstGeom prst="rect">
            <a:avLst/>
          </a:prstGeom>
        </p:spPr>
      </p:pic>
    </p:spTree>
    <p:extLst>
      <p:ext uri="{BB962C8B-B14F-4D97-AF65-F5344CB8AC3E}">
        <p14:creationId xmlns:p14="http://schemas.microsoft.com/office/powerpoint/2010/main" val="3028948155"/>
      </p:ext>
    </p:extLst>
  </p:cSld>
  <p:clrMapOvr>
    <a:masterClrMapping/>
  </p:clrMapOvr>
  <p:transition spd="slow">
    <p:cut/>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66</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Espaço Reservado para Conteúdo 2">
            <a:extLst>
              <a:ext uri="{FF2B5EF4-FFF2-40B4-BE49-F238E27FC236}">
                <a16:creationId xmlns:a16="http://schemas.microsoft.com/office/drawing/2014/main" id="{612B841F-DB3A-AEC5-B175-20105A627A9D}"/>
              </a:ext>
            </a:extLst>
          </p:cNvPr>
          <p:cNvSpPr>
            <a:spLocks noGrp="1"/>
          </p:cNvSpPr>
          <p:nvPr>
            <p:ph idx="1"/>
          </p:nvPr>
        </p:nvSpPr>
        <p:spPr>
          <a:xfrm>
            <a:off x="98018" y="1205127"/>
            <a:ext cx="11710737" cy="5371842"/>
          </a:xfrm>
        </p:spPr>
        <p:txBody>
          <a:bodyPr numCol="1"/>
          <a:lstStyle/>
          <a:p>
            <a:pPr marL="457200" lvl="1" indent="0">
              <a:buNone/>
            </a:pPr>
            <a:r>
              <a:rPr lang="pt-BR" b="1" dirty="0">
                <a:solidFill>
                  <a:schemeClr val="accent6">
                    <a:lumMod val="75000"/>
                  </a:schemeClr>
                </a:solidFill>
              </a:rPr>
              <a:t>7.Critéros de medição e de pagamento</a:t>
            </a:r>
          </a:p>
          <a:p>
            <a:pPr marL="0" indent="0" algn="just">
              <a:lnSpc>
                <a:spcPct val="107000"/>
              </a:lnSpc>
              <a:spcAft>
                <a:spcPts val="800"/>
              </a:spcAft>
              <a:buNone/>
            </a:pPr>
            <a:endParaRPr lang="pt-BR" sz="2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pt-BR" sz="2500" kern="100" dirty="0">
                <a:effectLst/>
                <a:latin typeface="Calibri" panose="020F0502020204030204" pitchFamily="34" charset="0"/>
                <a:ea typeface="Calibri" panose="020F0502020204030204" pitchFamily="34" charset="0"/>
                <a:cs typeface="Times New Roman" panose="02020603050405020304" pitchFamily="18" charset="0"/>
              </a:rPr>
              <a:t>A regra é que a medição tenha como base o resultado, tendo-se em conta que a eficácia das contratações públicas está relacionada com o atendimento da necessidade pontuada na fase do planejamento. Tal definição deve se dar da forma mais objetiva possível. </a:t>
            </a:r>
          </a:p>
          <a:p>
            <a:pPr marL="0" indent="0" algn="just">
              <a:lnSpc>
                <a:spcPct val="107000"/>
              </a:lnSpc>
              <a:spcAft>
                <a:spcPts val="800"/>
              </a:spcAft>
              <a:buNone/>
            </a:pPr>
            <a:r>
              <a:rPr lang="pt-BR" sz="2500" kern="100" dirty="0">
                <a:effectLst/>
                <a:latin typeface="Calibri" panose="020F0502020204030204" pitchFamily="34" charset="0"/>
                <a:ea typeface="Calibri" panose="020F0502020204030204" pitchFamily="34" charset="0"/>
                <a:cs typeface="Times New Roman" panose="02020603050405020304" pitchFamily="18" charset="0"/>
              </a:rPr>
              <a:t>O resultado está atrelado a fatores como qualidade, satisfação, tempo, e deve ser considerado para qualquer tipo de contratação.</a:t>
            </a:r>
          </a:p>
          <a:p>
            <a:pPr marL="0" indent="0" algn="just">
              <a:lnSpc>
                <a:spcPct val="107000"/>
              </a:lnSpc>
              <a:spcAft>
                <a:spcPts val="800"/>
              </a:spcAft>
              <a:buNone/>
            </a:pPr>
            <a:r>
              <a:rPr lang="pt-BR" sz="2500" dirty="0">
                <a:effectLst/>
                <a:latin typeface="Calibri" panose="020F0502020204030204" pitchFamily="34" charset="0"/>
                <a:ea typeface="Calibri" panose="020F0502020204030204" pitchFamily="34" charset="0"/>
                <a:cs typeface="Times New Roman" panose="02020603050405020304" pitchFamily="18" charset="0"/>
              </a:rPr>
              <a:t>O pagamento foi tratado pela nova lei a partir de seu art. 141, estando ali prevista a regra da ordem cronológica dos pagamentos, a qual somente poderá ser alterada, sob pena de apuração de responsabilidade do agente, mediante prévia justificativa e comunicação ao órgão de controle interno e ao tribunal de contas competente.</a:t>
            </a:r>
            <a:endParaRPr lang="pt-BR" sz="2500" b="1" dirty="0">
              <a:solidFill>
                <a:schemeClr val="accent6">
                  <a:lumMod val="75000"/>
                </a:schemeClr>
              </a:solidFill>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4. TERMO DE REFERÊNCIA -TR</a:t>
            </a:r>
          </a:p>
        </p:txBody>
      </p:sp>
    </p:spTree>
    <p:extLst>
      <p:ext uri="{BB962C8B-B14F-4D97-AF65-F5344CB8AC3E}">
        <p14:creationId xmlns:p14="http://schemas.microsoft.com/office/powerpoint/2010/main" val="3585451111"/>
      </p:ext>
    </p:extLst>
  </p:cSld>
  <p:clrMapOvr>
    <a:masterClrMapping/>
  </p:clrMapOvr>
  <p:transition spd="slow">
    <p:cut/>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67</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Espaço Reservado para Conteúdo 2">
            <a:extLst>
              <a:ext uri="{FF2B5EF4-FFF2-40B4-BE49-F238E27FC236}">
                <a16:creationId xmlns:a16="http://schemas.microsoft.com/office/drawing/2014/main" id="{612B841F-DB3A-AEC5-B175-20105A627A9D}"/>
              </a:ext>
            </a:extLst>
          </p:cNvPr>
          <p:cNvSpPr>
            <a:spLocks noGrp="1"/>
          </p:cNvSpPr>
          <p:nvPr>
            <p:ph idx="1"/>
          </p:nvPr>
        </p:nvSpPr>
        <p:spPr>
          <a:xfrm>
            <a:off x="218113" y="1361218"/>
            <a:ext cx="11431251" cy="5092118"/>
          </a:xfrm>
        </p:spPr>
        <p:txBody>
          <a:bodyPr numCol="1"/>
          <a:lstStyle/>
          <a:p>
            <a:pPr marL="457200" lvl="1" indent="0">
              <a:buNone/>
            </a:pPr>
            <a:r>
              <a:rPr lang="pt-BR" b="1" dirty="0">
                <a:solidFill>
                  <a:schemeClr val="accent6">
                    <a:lumMod val="75000"/>
                  </a:schemeClr>
                </a:solidFill>
              </a:rPr>
              <a:t>8.Forma e critérios de seleção do fornecedor</a:t>
            </a:r>
          </a:p>
          <a:p>
            <a:pPr marL="457200" lvl="1" indent="0" algn="just">
              <a:buNone/>
            </a:pPr>
            <a:endParaRPr lang="pt-BR" kern="1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gn="just">
              <a:buNone/>
            </a:pPr>
            <a:r>
              <a:rPr lang="pt-BR" kern="100" dirty="0">
                <a:effectLst/>
                <a:latin typeface="Calibri" panose="020F0502020204030204" pitchFamily="34" charset="0"/>
                <a:ea typeface="Calibri" panose="020F0502020204030204" pitchFamily="34" charset="0"/>
                <a:cs typeface="Times New Roman" panose="02020603050405020304" pitchFamily="18" charset="0"/>
              </a:rPr>
              <a:t>O conteúdo pertinente à seleção do licitante vencedor especificado no TR, é outra novidade trazida pela nova Lei. Anteriormente à sua edição, era deixado  apenas para o edital.</a:t>
            </a:r>
          </a:p>
          <a:p>
            <a:pPr marL="457200" lvl="1" indent="0" algn="just">
              <a:buNone/>
            </a:pPr>
            <a:endParaRPr lang="pt-BR" sz="2800" kern="100" dirty="0">
              <a:latin typeface="Calibri" panose="020F0502020204030204" pitchFamily="34" charset="0"/>
              <a:cs typeface="Times New Roman" panose="02020603050405020304" pitchFamily="18" charset="0"/>
            </a:endParaRPr>
          </a:p>
          <a:p>
            <a:pPr marL="457200" lvl="1" indent="0" algn="just">
              <a:buNone/>
            </a:pPr>
            <a:r>
              <a:rPr lang="pt-BR" sz="2800" dirty="0"/>
              <a:t>O art. 27 do Decreto Estadual nº 5.352/23, define alguns critérios que deverão estar previstos no TR:</a:t>
            </a:r>
          </a:p>
          <a:p>
            <a:pPr marL="457200" lvl="1" indent="0" algn="just">
              <a:buNone/>
            </a:pPr>
            <a:endParaRPr lang="pt-BR" sz="2800" dirty="0"/>
          </a:p>
          <a:p>
            <a:pPr marL="0" indent="0" algn="just">
              <a:buNone/>
            </a:pPr>
            <a:r>
              <a:rPr lang="pt-BR" sz="2800" dirty="0"/>
              <a:t>-    modalidade de licitação, critério de julgamento, modo de disputa; </a:t>
            </a:r>
          </a:p>
          <a:p>
            <a:pPr marL="457200" lvl="1" indent="0" algn="just">
              <a:buNone/>
            </a:pPr>
            <a:endParaRPr lang="pt-BR"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pt-BR" b="1" dirty="0">
              <a:solidFill>
                <a:schemeClr val="accent6">
                  <a:lumMod val="75000"/>
                </a:schemeClr>
              </a:solidFill>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4. TERMO DE REFERÊNCIA -TR</a:t>
            </a:r>
          </a:p>
        </p:txBody>
      </p:sp>
    </p:spTree>
    <p:extLst>
      <p:ext uri="{BB962C8B-B14F-4D97-AF65-F5344CB8AC3E}">
        <p14:creationId xmlns:p14="http://schemas.microsoft.com/office/powerpoint/2010/main" val="2411905595"/>
      </p:ext>
    </p:extLst>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68</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4. TERMO DE REFERÊNCIA -TR</a:t>
            </a:r>
          </a:p>
        </p:txBody>
      </p:sp>
      <p:sp>
        <p:nvSpPr>
          <p:cNvPr id="2" name="CaixaDeTexto 1">
            <a:extLst>
              <a:ext uri="{FF2B5EF4-FFF2-40B4-BE49-F238E27FC236}">
                <a16:creationId xmlns:a16="http://schemas.microsoft.com/office/drawing/2014/main" id="{F4DA5C48-6831-5F9E-4CA8-551F30C016D6}"/>
              </a:ext>
            </a:extLst>
          </p:cNvPr>
          <p:cNvSpPr txBox="1"/>
          <p:nvPr/>
        </p:nvSpPr>
        <p:spPr>
          <a:xfrm>
            <a:off x="293614" y="1240020"/>
            <a:ext cx="11308360" cy="5693866"/>
          </a:xfrm>
          <a:prstGeom prst="rect">
            <a:avLst/>
          </a:prstGeom>
          <a:noFill/>
        </p:spPr>
        <p:txBody>
          <a:bodyPr wrap="square" rtlCol="0">
            <a:spAutoFit/>
          </a:bodyPr>
          <a:lstStyle/>
          <a:p>
            <a:pPr marL="457200" indent="-457200" algn="just">
              <a:buFontTx/>
              <a:buChar char="-"/>
            </a:pPr>
            <a:r>
              <a:rPr lang="pt-BR" sz="2800" dirty="0"/>
              <a:t>exigências de habilitação, em especial de qualificação técnica e de qualificação econômico- financeira, sanções relativas à execução do contrato, índice e periodicidade de reajustamento de preços, quando as condições fixadas nas respectivas minutas padronizadas não forem adequadas ao caso concreto, conforme justificativa;</a:t>
            </a:r>
          </a:p>
          <a:p>
            <a:pPr marL="457200" indent="-457200" algn="just">
              <a:buFontTx/>
              <a:buChar char="-"/>
            </a:pPr>
            <a:r>
              <a:rPr lang="pt-BR" sz="2800" dirty="0"/>
              <a:t>critérios de pontuação e julgamento das propostas técnicas, nas licitações com julgamento por melhor técnica ou técnica e preço;</a:t>
            </a:r>
          </a:p>
          <a:p>
            <a:pPr marL="457200" indent="-457200" algn="just">
              <a:buFontTx/>
              <a:buChar char="-"/>
            </a:pPr>
            <a:r>
              <a:rPr lang="pt-BR" sz="2800" dirty="0"/>
              <a:t>regras pertinentes à participação de empresas em consórcio;</a:t>
            </a:r>
          </a:p>
          <a:p>
            <a:pPr marL="457200" indent="-457200" algn="just">
              <a:buFontTx/>
              <a:buChar char="-"/>
            </a:pPr>
            <a:r>
              <a:rPr lang="pt-BR" sz="2800" dirty="0"/>
              <a:t>responsabilidade pela obtenção de licenças ambientais e desapropriações;</a:t>
            </a:r>
          </a:p>
          <a:p>
            <a:pPr marL="457200" indent="-457200" algn="just">
              <a:buFontTx/>
              <a:buChar char="-"/>
            </a:pPr>
            <a:r>
              <a:rPr lang="pt-BR" sz="2800" dirty="0"/>
              <a:t>direitos, obrigações e responsabilidades das partes.</a:t>
            </a:r>
          </a:p>
          <a:p>
            <a:pPr algn="just"/>
            <a:endParaRPr lang="pt-BR" sz="2800" dirty="0"/>
          </a:p>
          <a:p>
            <a:pPr marL="457200" indent="-457200" algn="just">
              <a:buFontTx/>
              <a:buChar char="-"/>
            </a:pPr>
            <a:endParaRPr lang="pt-BR" sz="2800" dirty="0"/>
          </a:p>
        </p:txBody>
      </p:sp>
    </p:spTree>
    <p:extLst>
      <p:ext uri="{BB962C8B-B14F-4D97-AF65-F5344CB8AC3E}">
        <p14:creationId xmlns:p14="http://schemas.microsoft.com/office/powerpoint/2010/main" val="1262951613"/>
      </p:ext>
    </p:extLst>
  </p:cSld>
  <p:clrMapOvr>
    <a:masterClrMapping/>
  </p:clrMapOvr>
  <p:transition spd="slow">
    <p:cut/>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69</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Espaço Reservado para Conteúdo 2">
            <a:extLst>
              <a:ext uri="{FF2B5EF4-FFF2-40B4-BE49-F238E27FC236}">
                <a16:creationId xmlns:a16="http://schemas.microsoft.com/office/drawing/2014/main" id="{612B841F-DB3A-AEC5-B175-20105A627A9D}"/>
              </a:ext>
            </a:extLst>
          </p:cNvPr>
          <p:cNvSpPr>
            <a:spLocks noGrp="1"/>
          </p:cNvSpPr>
          <p:nvPr>
            <p:ph idx="1"/>
          </p:nvPr>
        </p:nvSpPr>
        <p:spPr>
          <a:xfrm>
            <a:off x="109057" y="1093725"/>
            <a:ext cx="11515140" cy="5318621"/>
          </a:xfrm>
        </p:spPr>
        <p:txBody>
          <a:bodyPr numCol="1"/>
          <a:lstStyle/>
          <a:p>
            <a:pPr marL="457200" lvl="1" indent="0">
              <a:buNone/>
            </a:pPr>
            <a:r>
              <a:rPr lang="pt-BR" b="1" dirty="0">
                <a:solidFill>
                  <a:schemeClr val="accent6">
                    <a:lumMod val="75000"/>
                  </a:schemeClr>
                </a:solidFill>
              </a:rPr>
              <a:t>9.Estimativas do valor da contratação</a:t>
            </a:r>
          </a:p>
          <a:p>
            <a:pPr marL="457200" lvl="1" indent="0" algn="just">
              <a:buNone/>
            </a:pPr>
            <a:endParaRPr lang="pt-BR" sz="2800" dirty="0"/>
          </a:p>
          <a:p>
            <a:pPr marL="457200" lvl="1" indent="0" algn="just">
              <a:buNone/>
            </a:pPr>
            <a:r>
              <a:rPr lang="pt-BR" sz="2700" dirty="0"/>
              <a:t>O valor previamente estimado da contratação deverá ser compatível com os valores praticados pelo mercado, considerados os preços constantes de bancos de dados públicos e as quantidades a serem contratadas, observadas a potencial economia de escala e as peculiaridades do local de execução do objeto.</a:t>
            </a:r>
          </a:p>
          <a:p>
            <a:pPr marL="457200" lvl="1" indent="0" algn="just">
              <a:buNone/>
            </a:pPr>
            <a:endParaRPr lang="pt-BR" sz="2700" dirty="0"/>
          </a:p>
          <a:p>
            <a:pPr marL="457200" lvl="1" indent="0" algn="just">
              <a:buNone/>
            </a:pPr>
            <a:r>
              <a:rPr lang="pt-BR" sz="2700" dirty="0"/>
              <a:t>Sendo assim, os meios</a:t>
            </a:r>
            <a:r>
              <a:rPr lang="pt-BR" sz="2700" b="1" dirty="0"/>
              <a:t> </a:t>
            </a:r>
            <a:r>
              <a:rPr lang="pt-BR" sz="2700" dirty="0"/>
              <a:t>a serem pesquisados são:</a:t>
            </a:r>
            <a:r>
              <a:rPr lang="pt-BR" sz="2700" b="1" dirty="0"/>
              <a:t> </a:t>
            </a:r>
            <a:r>
              <a:rPr lang="pt-BR" sz="2700" dirty="0"/>
              <a:t>Painel de preço ou banco de preços; Contratações similares realizadas por entes públicos; Fornecedores do ramo; Mídia especializada ou sites especializados de domínio amplo.</a:t>
            </a:r>
          </a:p>
          <a:p>
            <a:pPr marL="457200" lvl="1" indent="0" algn="just">
              <a:buNone/>
            </a:pPr>
            <a:endParaRPr lang="pt-BR" sz="2800" dirty="0"/>
          </a:p>
          <a:p>
            <a:pPr marL="457200" lvl="1" indent="0">
              <a:buNone/>
            </a:pPr>
            <a:endParaRPr lang="pt-BR" b="1" dirty="0">
              <a:solidFill>
                <a:schemeClr val="accent6">
                  <a:lumMod val="75000"/>
                </a:schemeClr>
              </a:solidFill>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4. TERMO DE REFERÊNCIA -TR</a:t>
            </a:r>
          </a:p>
        </p:txBody>
      </p:sp>
    </p:spTree>
    <p:extLst>
      <p:ext uri="{BB962C8B-B14F-4D97-AF65-F5344CB8AC3E}">
        <p14:creationId xmlns:p14="http://schemas.microsoft.com/office/powerpoint/2010/main" val="3005517791"/>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6" y="404664"/>
            <a:ext cx="10555706" cy="648072"/>
          </a:xfrm>
          <a:prstGeom prst="rect">
            <a:avLst/>
          </a:prstGeom>
          <a:noFill/>
          <a:ln>
            <a:noFill/>
          </a:ln>
        </p:spPr>
        <p:txBody>
          <a:bodyPr lIns="91425" tIns="45700" rIns="91425" bIns="45700" anchor="b" anchorCtr="0">
            <a:noAutofit/>
          </a:bodyPr>
          <a:lstStyle/>
          <a:p>
            <a:pPr algn="just"/>
            <a:r>
              <a:rPr lang="pt-BR" sz="3600" b="1" dirty="0">
                <a:solidFill>
                  <a:schemeClr val="bg1"/>
                </a:solidFill>
              </a:rPr>
              <a:t>1 - INTRODUÇÃO</a:t>
            </a:r>
            <a:endParaRPr lang="pt-BR" sz="3600" dirty="0">
              <a:solidFill>
                <a:schemeClr val="bg1"/>
              </a:solidFill>
            </a:endParaRPr>
          </a:p>
        </p:txBody>
      </p:sp>
      <p:graphicFrame>
        <p:nvGraphicFramePr>
          <p:cNvPr id="3" name="Tabela 4">
            <a:extLst>
              <a:ext uri="{FF2B5EF4-FFF2-40B4-BE49-F238E27FC236}">
                <a16:creationId xmlns:a16="http://schemas.microsoft.com/office/drawing/2014/main" id="{327BE6E2-C29A-047F-35C7-C6C9EE9D391E}"/>
              </a:ext>
            </a:extLst>
          </p:cNvPr>
          <p:cNvGraphicFramePr>
            <a:graphicFrameLocks noGrp="1"/>
          </p:cNvGraphicFramePr>
          <p:nvPr>
            <p:extLst>
              <p:ext uri="{D42A27DB-BD31-4B8C-83A1-F6EECF244321}">
                <p14:modId xmlns:p14="http://schemas.microsoft.com/office/powerpoint/2010/main" val="392927801"/>
              </p:ext>
            </p:extLst>
          </p:nvPr>
        </p:nvGraphicFramePr>
        <p:xfrm>
          <a:off x="1258349" y="1262743"/>
          <a:ext cx="9144000" cy="4959173"/>
        </p:xfrm>
        <a:graphic>
          <a:graphicData uri="http://schemas.openxmlformats.org/drawingml/2006/table">
            <a:tbl>
              <a:tblPr firstRow="1" bandRow="1">
                <a:tableStyleId>{5C22544A-7EE6-4342-B048-85BDC9FD1C3A}</a:tableStyleId>
              </a:tblPr>
              <a:tblGrid>
                <a:gridCol w="4591237">
                  <a:extLst>
                    <a:ext uri="{9D8B030D-6E8A-4147-A177-3AD203B41FA5}">
                      <a16:colId xmlns:a16="http://schemas.microsoft.com/office/drawing/2014/main" val="2681575206"/>
                    </a:ext>
                  </a:extLst>
                </a:gridCol>
                <a:gridCol w="4552763">
                  <a:extLst>
                    <a:ext uri="{9D8B030D-6E8A-4147-A177-3AD203B41FA5}">
                      <a16:colId xmlns:a16="http://schemas.microsoft.com/office/drawing/2014/main" val="4286967411"/>
                    </a:ext>
                  </a:extLst>
                </a:gridCol>
              </a:tblGrid>
              <a:tr h="551019">
                <a:tc gridSpan="2">
                  <a:txBody>
                    <a:bodyPr/>
                    <a:lstStyle/>
                    <a:p>
                      <a:pPr algn="ctr"/>
                      <a:r>
                        <a:rPr lang="pt-BR" sz="3000" dirty="0">
                          <a:solidFill>
                            <a:schemeClr val="tx1"/>
                          </a:solidFill>
                        </a:rPr>
                        <a:t>PRINCÍPIOS - ART. 5º, LEI 14.133/21</a:t>
                      </a:r>
                    </a:p>
                  </a:txBody>
                  <a:tcPr>
                    <a:solidFill>
                      <a:schemeClr val="bg1">
                        <a:lumMod val="85000"/>
                      </a:schemeClr>
                    </a:solidFill>
                  </a:tcPr>
                </a:tc>
                <a:tc hMerge="1">
                  <a:txBody>
                    <a:bodyPr/>
                    <a:lstStyle/>
                    <a:p>
                      <a:endParaRPr lang="pt-BR" dirty="0"/>
                    </a:p>
                  </a:txBody>
                  <a:tcPr>
                    <a:solidFill>
                      <a:srgbClr val="FFCC2A"/>
                    </a:solidFill>
                  </a:tcPr>
                </a:tc>
                <a:extLst>
                  <a:ext uri="{0D108BD9-81ED-4DB2-BD59-A6C34878D82A}">
                    <a16:rowId xmlns:a16="http://schemas.microsoft.com/office/drawing/2014/main" val="38157152"/>
                  </a:ext>
                </a:extLst>
              </a:tr>
              <a:tr h="4408154">
                <a:tc>
                  <a:txBody>
                    <a:bodyPr/>
                    <a:lstStyle/>
                    <a:p>
                      <a:pPr algn="ctr"/>
                      <a:r>
                        <a:rPr lang="pt-BR" sz="2350" dirty="0">
                          <a:solidFill>
                            <a:schemeClr val="accent6">
                              <a:lumMod val="75000"/>
                            </a:schemeClr>
                          </a:solidFill>
                        </a:rPr>
                        <a:t>LEGALIDADE</a:t>
                      </a:r>
                    </a:p>
                    <a:p>
                      <a:pPr algn="ctr"/>
                      <a:r>
                        <a:rPr lang="pt-BR" sz="2350" dirty="0">
                          <a:solidFill>
                            <a:schemeClr val="accent6">
                              <a:lumMod val="75000"/>
                            </a:schemeClr>
                          </a:solidFill>
                        </a:rPr>
                        <a:t>IMPESSOALIDADE</a:t>
                      </a:r>
                    </a:p>
                    <a:p>
                      <a:pPr algn="ctr"/>
                      <a:r>
                        <a:rPr lang="pt-BR" sz="2350" dirty="0">
                          <a:solidFill>
                            <a:schemeClr val="accent6">
                              <a:lumMod val="75000"/>
                            </a:schemeClr>
                          </a:solidFill>
                        </a:rPr>
                        <a:t>MORALIDADE</a:t>
                      </a:r>
                    </a:p>
                    <a:p>
                      <a:pPr algn="ctr"/>
                      <a:r>
                        <a:rPr lang="pt-BR" sz="2350" dirty="0">
                          <a:solidFill>
                            <a:schemeClr val="accent6">
                              <a:lumMod val="75000"/>
                            </a:schemeClr>
                          </a:solidFill>
                        </a:rPr>
                        <a:t>PUBLICIDADE</a:t>
                      </a:r>
                    </a:p>
                    <a:p>
                      <a:pPr algn="ctr"/>
                      <a:r>
                        <a:rPr lang="pt-BR" sz="2350" dirty="0">
                          <a:solidFill>
                            <a:schemeClr val="accent6">
                              <a:lumMod val="75000"/>
                            </a:schemeClr>
                          </a:solidFill>
                        </a:rPr>
                        <a:t>EFICIÊNCIA</a:t>
                      </a:r>
                    </a:p>
                    <a:p>
                      <a:pPr algn="ctr"/>
                      <a:r>
                        <a:rPr lang="pt-BR" sz="2350" dirty="0">
                          <a:solidFill>
                            <a:schemeClr val="tx1"/>
                          </a:solidFill>
                        </a:rPr>
                        <a:t>INTERESSE PÚBLICO</a:t>
                      </a:r>
                    </a:p>
                    <a:p>
                      <a:pPr algn="ctr"/>
                      <a:r>
                        <a:rPr lang="pt-BR" sz="2350" dirty="0"/>
                        <a:t>PROBIDADE ADMINISTRATIVA</a:t>
                      </a:r>
                    </a:p>
                    <a:p>
                      <a:pPr algn="ctr"/>
                      <a:r>
                        <a:rPr lang="pt-BR" sz="2350" dirty="0">
                          <a:solidFill>
                            <a:schemeClr val="tx1"/>
                          </a:solidFill>
                        </a:rPr>
                        <a:t>IGUALDADE</a:t>
                      </a:r>
                    </a:p>
                    <a:p>
                      <a:pPr algn="ctr"/>
                      <a:r>
                        <a:rPr lang="pt-BR" sz="2350" dirty="0">
                          <a:solidFill>
                            <a:schemeClr val="tx1"/>
                          </a:solidFill>
                        </a:rPr>
                        <a:t>PLANEJAMENTO</a:t>
                      </a:r>
                    </a:p>
                    <a:p>
                      <a:pPr algn="ctr"/>
                      <a:r>
                        <a:rPr lang="pt-BR" sz="2350" dirty="0"/>
                        <a:t>TRANSPARÊNCIA</a:t>
                      </a:r>
                    </a:p>
                    <a:p>
                      <a:pPr algn="ctr"/>
                      <a:r>
                        <a:rPr lang="pt-BR" sz="2350" dirty="0"/>
                        <a:t>EFICÁCIA</a:t>
                      </a:r>
                    </a:p>
                  </a:txBody>
                  <a:tcPr anchor="ctr">
                    <a:solidFill>
                      <a:schemeClr val="bg1">
                        <a:lumMod val="75000"/>
                      </a:schemeClr>
                    </a:solidFill>
                  </a:tcPr>
                </a:tc>
                <a:tc>
                  <a:txBody>
                    <a:bodyPr/>
                    <a:lstStyle/>
                    <a:p>
                      <a:pPr algn="ctr"/>
                      <a:r>
                        <a:rPr lang="pt-BR" sz="2350" dirty="0"/>
                        <a:t>SEGREGAÇÃO DE FUNÇÕES</a:t>
                      </a:r>
                    </a:p>
                    <a:p>
                      <a:pPr algn="ctr"/>
                      <a:r>
                        <a:rPr lang="pt-BR" sz="2350" dirty="0">
                          <a:solidFill>
                            <a:schemeClr val="tx1"/>
                          </a:solidFill>
                        </a:rPr>
                        <a:t>MOTIVAÇÃO</a:t>
                      </a:r>
                    </a:p>
                    <a:p>
                      <a:pPr algn="ctr"/>
                      <a:r>
                        <a:rPr lang="pt-BR" sz="2350" dirty="0"/>
                        <a:t>VINCULAÇÃO AO EDITAL</a:t>
                      </a:r>
                    </a:p>
                    <a:p>
                      <a:pPr algn="ctr"/>
                      <a:r>
                        <a:rPr lang="pt-BR" sz="2350" dirty="0"/>
                        <a:t>JULGAMENTO OBJETIVO</a:t>
                      </a:r>
                    </a:p>
                    <a:p>
                      <a:pPr algn="ctr"/>
                      <a:r>
                        <a:rPr lang="pt-BR" sz="2350" dirty="0"/>
                        <a:t>SEGURANÇA JURÍDICA</a:t>
                      </a:r>
                    </a:p>
                    <a:p>
                      <a:pPr algn="ctr"/>
                      <a:r>
                        <a:rPr lang="pt-BR" sz="2350" dirty="0"/>
                        <a:t>RAZOABILIDADE</a:t>
                      </a:r>
                    </a:p>
                    <a:p>
                      <a:pPr algn="ctr"/>
                      <a:r>
                        <a:rPr lang="pt-BR" sz="2350" dirty="0"/>
                        <a:t>COMPETITIVIDADE</a:t>
                      </a:r>
                    </a:p>
                    <a:p>
                      <a:pPr algn="ctr"/>
                      <a:r>
                        <a:rPr lang="pt-BR" sz="2350" dirty="0"/>
                        <a:t>PROPORCIONALIDADE</a:t>
                      </a:r>
                    </a:p>
                    <a:p>
                      <a:pPr algn="ctr"/>
                      <a:r>
                        <a:rPr lang="pt-BR" sz="2350" dirty="0">
                          <a:solidFill>
                            <a:schemeClr val="tx1"/>
                          </a:solidFill>
                        </a:rPr>
                        <a:t>CELERIDADE</a:t>
                      </a:r>
                    </a:p>
                    <a:p>
                      <a:pPr algn="ctr"/>
                      <a:r>
                        <a:rPr lang="pt-BR" sz="2350" dirty="0">
                          <a:solidFill>
                            <a:schemeClr val="tx1"/>
                          </a:solidFill>
                        </a:rPr>
                        <a:t>ECONOMICIDADE </a:t>
                      </a:r>
                    </a:p>
                    <a:p>
                      <a:pPr algn="ctr"/>
                      <a:r>
                        <a:rPr lang="pt-BR" sz="2350" dirty="0"/>
                        <a:t>DESENVOLVIMENTO NACIONAL SUSTENTÁVEL</a:t>
                      </a:r>
                    </a:p>
                  </a:txBody>
                  <a:tcPr anchor="ctr">
                    <a:solidFill>
                      <a:schemeClr val="bg1">
                        <a:lumMod val="85000"/>
                      </a:schemeClr>
                    </a:solidFill>
                  </a:tcPr>
                </a:tc>
                <a:extLst>
                  <a:ext uri="{0D108BD9-81ED-4DB2-BD59-A6C34878D82A}">
                    <a16:rowId xmlns:a16="http://schemas.microsoft.com/office/drawing/2014/main" val="3733349529"/>
                  </a:ext>
                </a:extLst>
              </a:tr>
            </a:tbl>
          </a:graphicData>
        </a:graphic>
      </p:graphicFrame>
    </p:spTree>
    <p:extLst>
      <p:ext uri="{BB962C8B-B14F-4D97-AF65-F5344CB8AC3E}">
        <p14:creationId xmlns:p14="http://schemas.microsoft.com/office/powerpoint/2010/main" val="983958697"/>
      </p:ext>
    </p:extLst>
  </p:cSld>
  <p:clrMapOvr>
    <a:masterClrMapping/>
  </p:clrMapOvr>
  <p:transition spd="slow">
    <p:cut/>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4. TERMO DE REFERÊNCIA -TR</a:t>
            </a:r>
          </a:p>
        </p:txBody>
      </p:sp>
      <p:sp>
        <p:nvSpPr>
          <p:cNvPr id="3" name="Espaço Reservado para Conteúdo 2">
            <a:extLst>
              <a:ext uri="{FF2B5EF4-FFF2-40B4-BE49-F238E27FC236}">
                <a16:creationId xmlns:a16="http://schemas.microsoft.com/office/drawing/2014/main" id="{91353C3D-0BDB-E802-3640-87C98E408761}"/>
              </a:ext>
            </a:extLst>
          </p:cNvPr>
          <p:cNvSpPr>
            <a:spLocks noGrp="1"/>
          </p:cNvSpPr>
          <p:nvPr>
            <p:ph idx="1"/>
          </p:nvPr>
        </p:nvSpPr>
        <p:spPr>
          <a:xfrm>
            <a:off x="260647" y="1411308"/>
            <a:ext cx="11486148" cy="5446692"/>
          </a:xfrm>
        </p:spPr>
        <p:txBody>
          <a:bodyPr/>
          <a:lstStyle/>
          <a:p>
            <a:pPr marL="0" indent="0">
              <a:buNone/>
            </a:pPr>
            <a:r>
              <a:rPr lang="pt-BR" sz="2800" dirty="0"/>
              <a:t>Ao realizar a pesquisa de preço deve ser observado:</a:t>
            </a:r>
          </a:p>
          <a:p>
            <a:pPr marL="0" indent="0">
              <a:buNone/>
            </a:pPr>
            <a:endParaRPr lang="pt-BR" sz="2000" dirty="0"/>
          </a:p>
          <a:p>
            <a:pPr marL="914400" lvl="1" indent="-457200">
              <a:buFont typeface="+mj-lt"/>
              <a:buAutoNum type="arabicPeriod"/>
            </a:pPr>
            <a:r>
              <a:rPr lang="pt-BR" dirty="0"/>
              <a:t>Descrição do objeto a ser contratado.</a:t>
            </a:r>
          </a:p>
          <a:p>
            <a:pPr marL="914400" lvl="1" indent="-457200">
              <a:buFont typeface="+mj-lt"/>
              <a:buAutoNum type="arabicPeriod"/>
            </a:pPr>
            <a:r>
              <a:rPr lang="pt-BR" dirty="0"/>
              <a:t>Identificação do agente responsável pela pesquisa.</a:t>
            </a:r>
          </a:p>
          <a:p>
            <a:pPr marL="914400" lvl="1" indent="-457200">
              <a:buFont typeface="+mj-lt"/>
              <a:buAutoNum type="arabicPeriod"/>
            </a:pPr>
            <a:r>
              <a:rPr lang="pt-BR" dirty="0"/>
              <a:t>Caracterização das fontes consultadas.</a:t>
            </a:r>
          </a:p>
          <a:p>
            <a:pPr marL="914400" lvl="1" indent="-457200">
              <a:buFont typeface="+mj-lt"/>
              <a:buAutoNum type="arabicPeriod"/>
            </a:pPr>
            <a:r>
              <a:rPr lang="pt-BR" dirty="0"/>
              <a:t>Justificativas para a metodologia utilizada.</a:t>
            </a:r>
          </a:p>
          <a:p>
            <a:pPr marL="914400" lvl="1" indent="-457200">
              <a:buFont typeface="+mj-lt"/>
              <a:buAutoNum type="arabicPeriod"/>
            </a:pPr>
            <a:r>
              <a:rPr lang="pt-BR" dirty="0"/>
              <a:t>Memória de cálculo do valor estimado.</a:t>
            </a:r>
          </a:p>
          <a:p>
            <a:pPr marL="914400" lvl="1" indent="-457200">
              <a:buFont typeface="+mj-lt"/>
              <a:buAutoNum type="arabicPeriod"/>
            </a:pPr>
            <a:r>
              <a:rPr lang="pt-BR" dirty="0"/>
              <a:t>Justificativa da escolha dos fornecedores, no caso da pesquisa direta.</a:t>
            </a:r>
          </a:p>
        </p:txBody>
      </p:sp>
      <p:pic>
        <p:nvPicPr>
          <p:cNvPr id="5" name="Imagem 4">
            <a:extLst>
              <a:ext uri="{FF2B5EF4-FFF2-40B4-BE49-F238E27FC236}">
                <a16:creationId xmlns:a16="http://schemas.microsoft.com/office/drawing/2014/main" id="{7497638A-28BD-F364-CA92-97EE3CF67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1969" y="2239992"/>
            <a:ext cx="2143125" cy="2143125"/>
          </a:xfrm>
          <a:prstGeom prst="rect">
            <a:avLst/>
          </a:prstGeom>
        </p:spPr>
      </p:pic>
    </p:spTree>
    <p:extLst>
      <p:ext uri="{BB962C8B-B14F-4D97-AF65-F5344CB8AC3E}">
        <p14:creationId xmlns:p14="http://schemas.microsoft.com/office/powerpoint/2010/main" val="1618501782"/>
      </p:ext>
    </p:extLst>
  </p:cSld>
  <p:clrMapOvr>
    <a:masterClrMapping/>
  </p:clrMapOvr>
  <p:transition spd="slow">
    <p:cut/>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71</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4. TERMO DE REFERÊNCIA -TR</a:t>
            </a:r>
          </a:p>
        </p:txBody>
      </p:sp>
      <p:sp>
        <p:nvSpPr>
          <p:cNvPr id="3" name="Espaço Reservado para Conteúdo 2">
            <a:extLst>
              <a:ext uri="{FF2B5EF4-FFF2-40B4-BE49-F238E27FC236}">
                <a16:creationId xmlns:a16="http://schemas.microsoft.com/office/drawing/2014/main" id="{91353C3D-0BDB-E802-3640-87C98E408761}"/>
              </a:ext>
            </a:extLst>
          </p:cNvPr>
          <p:cNvSpPr>
            <a:spLocks noGrp="1"/>
          </p:cNvSpPr>
          <p:nvPr>
            <p:ph idx="1"/>
          </p:nvPr>
        </p:nvSpPr>
        <p:spPr>
          <a:xfrm>
            <a:off x="352926" y="1207810"/>
            <a:ext cx="11486148" cy="5446692"/>
          </a:xfrm>
        </p:spPr>
        <p:txBody>
          <a:bodyPr/>
          <a:lstStyle/>
          <a:p>
            <a:pPr marL="457200" lvl="1" indent="0" algn="just">
              <a:buNone/>
            </a:pPr>
            <a:r>
              <a:rPr lang="pt-BR" b="1" dirty="0">
                <a:solidFill>
                  <a:schemeClr val="accent6">
                    <a:lumMod val="75000"/>
                  </a:schemeClr>
                </a:solidFill>
              </a:rPr>
              <a:t>Pontos Importantes</a:t>
            </a:r>
          </a:p>
          <a:p>
            <a:pPr marL="457200" lvl="1" indent="0" algn="just">
              <a:buNone/>
            </a:pPr>
            <a:endParaRPr lang="pt-BR" dirty="0"/>
          </a:p>
          <a:p>
            <a:pPr lvl="1" algn="just"/>
            <a:r>
              <a:rPr lang="pt-BR" dirty="0"/>
              <a:t>Observar as condições comerciais, prazos e locais de entrega, instalação e montagem do bem ou execução do serviço, formas de pagamento, fretes, garantias exigidas.</a:t>
            </a:r>
          </a:p>
          <a:p>
            <a:pPr lvl="1" algn="just"/>
            <a:r>
              <a:rPr lang="pt-BR" dirty="0"/>
              <a:t>É possível determinar o preço estimado com base em menos de três preços, desde que devidamente justificado.</a:t>
            </a:r>
          </a:p>
          <a:p>
            <a:pPr lvl="1" algn="just"/>
            <a:r>
              <a:rPr lang="pt-BR" dirty="0"/>
              <a:t>Quando possível, o preço deverá se basear em valores de contratações de objetos idênticos, comercializados pela futura contratada no período de até 1 (um) ano anterior à data da contratação.</a:t>
            </a:r>
          </a:p>
          <a:p>
            <a:pPr marL="457200" lvl="1" indent="0" algn="just">
              <a:buNone/>
            </a:pPr>
            <a:endParaRPr lang="pt-BR" sz="2800" dirty="0"/>
          </a:p>
          <a:p>
            <a:pPr marL="457200" lvl="1" indent="0" algn="just">
              <a:buNone/>
            </a:pPr>
            <a:endParaRPr lang="pt-BR" dirty="0"/>
          </a:p>
        </p:txBody>
      </p:sp>
    </p:spTree>
    <p:extLst>
      <p:ext uri="{BB962C8B-B14F-4D97-AF65-F5344CB8AC3E}">
        <p14:creationId xmlns:p14="http://schemas.microsoft.com/office/powerpoint/2010/main" val="2602343936"/>
      </p:ext>
    </p:extLst>
  </p:cSld>
  <p:clrMapOvr>
    <a:masterClrMapping/>
  </p:clrMapOvr>
  <p:transition spd="slow">
    <p:cut/>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72</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Espaço Reservado para Conteúdo 2">
            <a:extLst>
              <a:ext uri="{FF2B5EF4-FFF2-40B4-BE49-F238E27FC236}">
                <a16:creationId xmlns:a16="http://schemas.microsoft.com/office/drawing/2014/main" id="{612B841F-DB3A-AEC5-B175-20105A627A9D}"/>
              </a:ext>
            </a:extLst>
          </p:cNvPr>
          <p:cNvSpPr>
            <a:spLocks noGrp="1"/>
          </p:cNvSpPr>
          <p:nvPr>
            <p:ph idx="1"/>
          </p:nvPr>
        </p:nvSpPr>
        <p:spPr>
          <a:xfrm>
            <a:off x="151590" y="1249959"/>
            <a:ext cx="11584609" cy="4832059"/>
          </a:xfrm>
        </p:spPr>
        <p:txBody>
          <a:bodyPr numCol="1"/>
          <a:lstStyle/>
          <a:p>
            <a:pPr marL="457200" lvl="1" indent="0">
              <a:buNone/>
            </a:pPr>
            <a:r>
              <a:rPr lang="pt-BR" b="1" dirty="0">
                <a:solidFill>
                  <a:schemeClr val="accent6">
                    <a:lumMod val="75000"/>
                  </a:schemeClr>
                </a:solidFill>
              </a:rPr>
              <a:t>10 - Adequação Orçamentária</a:t>
            </a:r>
          </a:p>
          <a:p>
            <a:pPr marL="0" indent="0" algn="just">
              <a:lnSpc>
                <a:spcPct val="107000"/>
              </a:lnSpc>
              <a:spcAft>
                <a:spcPts val="800"/>
              </a:spcAft>
              <a:buNone/>
            </a:pPr>
            <a:endParaRPr lang="pt-BR"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pt-BR" sz="2800" kern="100" dirty="0">
                <a:effectLst/>
                <a:latin typeface="Calibri" panose="020F0502020204030204" pitchFamily="34" charset="0"/>
                <a:ea typeface="Calibri" panose="020F0502020204030204" pitchFamily="34" charset="0"/>
                <a:cs typeface="Times New Roman" panose="02020603050405020304" pitchFamily="18" charset="0"/>
              </a:rPr>
              <a:t>A adequação orçamentária constitui a compatibilidade entre a despesa que se pretende realizar e a lei orçamentária vigente. </a:t>
            </a:r>
          </a:p>
          <a:p>
            <a:pPr marL="0" indent="0" algn="just">
              <a:lnSpc>
                <a:spcPct val="107000"/>
              </a:lnSpc>
              <a:spcAft>
                <a:spcPts val="800"/>
              </a:spcAft>
              <a:buNone/>
            </a:pPr>
            <a:r>
              <a:rPr lang="pt-BR" sz="2800" kern="100" dirty="0">
                <a:effectLst/>
                <a:latin typeface="Calibri" panose="020F0502020204030204" pitchFamily="34" charset="0"/>
                <a:ea typeface="Calibri" panose="020F0502020204030204" pitchFamily="34" charset="0"/>
                <a:cs typeface="Times New Roman" panose="02020603050405020304" pitchFamily="18" charset="0"/>
              </a:rPr>
              <a:t>O art. 150 da nova Lei estabelece a previsão de recursos orçamentários como condição para a realização da contratação. O art. 16 da Lei de Responsabilidade Fiscal também condiciona, de forma expressa, o processo licitatório à respectiva previsão orçamentária.</a:t>
            </a:r>
          </a:p>
          <a:p>
            <a:pPr marL="0" indent="0" algn="just">
              <a:lnSpc>
                <a:spcPct val="107000"/>
              </a:lnSpc>
              <a:spcAft>
                <a:spcPts val="800"/>
              </a:spcAft>
              <a:buNone/>
            </a:pPr>
            <a:r>
              <a:rPr lang="pt-BR" sz="2800" kern="100" dirty="0">
                <a:effectLst/>
                <a:latin typeface="Calibri" panose="020F0502020204030204" pitchFamily="34" charset="0"/>
                <a:ea typeface="Calibri" panose="020F0502020204030204" pitchFamily="34" charset="0"/>
                <a:cs typeface="Times New Roman" panose="02020603050405020304" pitchFamily="18" charset="0"/>
              </a:rPr>
              <a:t>Partindo dessa abordagem, percebe-se que a conferência da previsão orçamentária deve, sem dúvidas, fazer parte da rotina processual.</a:t>
            </a:r>
          </a:p>
          <a:p>
            <a:pPr marL="457200" lvl="1" indent="0">
              <a:buNone/>
            </a:pPr>
            <a:endParaRPr lang="pt-BR" b="1" dirty="0">
              <a:solidFill>
                <a:schemeClr val="accent6">
                  <a:lumMod val="75000"/>
                </a:schemeClr>
              </a:solidFill>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4. TERMO DE REFERÊNCIA -TR</a:t>
            </a:r>
          </a:p>
        </p:txBody>
      </p:sp>
    </p:spTree>
    <p:extLst>
      <p:ext uri="{BB962C8B-B14F-4D97-AF65-F5344CB8AC3E}">
        <p14:creationId xmlns:p14="http://schemas.microsoft.com/office/powerpoint/2010/main" val="2128244548"/>
      </p:ext>
    </p:extLst>
  </p:cSld>
  <p:clrMapOvr>
    <a:masterClrMapping/>
  </p:clrMapOvr>
  <p:transition spd="slow">
    <p:cut/>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73</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1223882"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a:solidFill>
                  <a:schemeClr val="bg1"/>
                </a:solidFill>
                <a:effectLst>
                  <a:outerShdw blurRad="38100" dist="38100" dir="2700000" algn="tl">
                    <a:srgbClr val="000000">
                      <a:alpha val="43137"/>
                    </a:srgbClr>
                  </a:outerShdw>
                </a:effectLst>
                <a:ea typeface="Calibri"/>
                <a:cs typeface="Calibri"/>
                <a:sym typeface="Calibri"/>
              </a:rPr>
              <a:t>5. </a:t>
            </a:r>
            <a:r>
              <a:rPr lang="pt-BR" sz="3000" b="1" dirty="0">
                <a:solidFill>
                  <a:schemeClr val="bg1"/>
                </a:solidFill>
                <a:effectLst>
                  <a:outerShdw blurRad="38100" dist="38100" dir="2700000" algn="tl">
                    <a:srgbClr val="000000">
                      <a:alpha val="43137"/>
                    </a:srgbClr>
                  </a:outerShdw>
                </a:effectLst>
                <a:ea typeface="Calibri"/>
                <a:cs typeface="Calibri"/>
                <a:sym typeface="Calibri"/>
              </a:rPr>
              <a:t>PROCEDIMENTOS QUE IMPACTAM NO TERMO DE REFERÊNCIA -TR</a:t>
            </a:r>
          </a:p>
        </p:txBody>
      </p:sp>
      <p:sp>
        <p:nvSpPr>
          <p:cNvPr id="3" name="Espaço Reservado para Conteúdo 2">
            <a:extLst>
              <a:ext uri="{FF2B5EF4-FFF2-40B4-BE49-F238E27FC236}">
                <a16:creationId xmlns:a16="http://schemas.microsoft.com/office/drawing/2014/main" id="{91353C3D-0BDB-E802-3640-87C98E408761}"/>
              </a:ext>
            </a:extLst>
          </p:cNvPr>
          <p:cNvSpPr>
            <a:spLocks noGrp="1"/>
          </p:cNvSpPr>
          <p:nvPr>
            <p:ph idx="1"/>
          </p:nvPr>
        </p:nvSpPr>
        <p:spPr>
          <a:xfrm>
            <a:off x="352926" y="1352187"/>
            <a:ext cx="11486148" cy="5302315"/>
          </a:xfrm>
        </p:spPr>
        <p:txBody>
          <a:bodyPr/>
          <a:lstStyle/>
          <a:p>
            <a:pPr marL="0" indent="0" algn="just">
              <a:buNone/>
            </a:pPr>
            <a:r>
              <a:rPr lang="pt-BR" sz="2800" b="1" i="0" u="none" strike="noStrike" baseline="0" dirty="0">
                <a:solidFill>
                  <a:schemeClr val="accent6">
                    <a:lumMod val="75000"/>
                  </a:schemeClr>
                </a:solidFill>
                <a:latin typeface="Calibri corpo"/>
                <a:cs typeface="Arial" panose="020B0604020202020204" pitchFamily="34" charset="0"/>
              </a:rPr>
              <a:t>Sistem</a:t>
            </a:r>
            <a:r>
              <a:rPr lang="pt-BR" sz="2800" b="1" dirty="0">
                <a:solidFill>
                  <a:schemeClr val="accent6">
                    <a:lumMod val="75000"/>
                  </a:schemeClr>
                </a:solidFill>
                <a:latin typeface="Calibri corpo"/>
                <a:cs typeface="Arial" panose="020B0604020202020204" pitchFamily="34" charset="0"/>
              </a:rPr>
              <a:t>a de Registro de Preços</a:t>
            </a:r>
          </a:p>
          <a:p>
            <a:pPr marL="0" indent="0" algn="just">
              <a:buNone/>
            </a:pPr>
            <a:endParaRPr lang="pt-BR" sz="2800" b="0" i="0" u="none" strike="noStrike" baseline="0" dirty="0">
              <a:latin typeface="Calibri corpo"/>
              <a:cs typeface="Arial" panose="020B0604020202020204" pitchFamily="34" charset="0"/>
            </a:endParaRPr>
          </a:p>
          <a:p>
            <a:pPr marL="0" indent="0" algn="just">
              <a:buNone/>
            </a:pPr>
            <a:r>
              <a:rPr lang="pt-BR" sz="2800" b="0" i="0" u="none" strike="noStrike" baseline="0" dirty="0">
                <a:latin typeface="Calibri corpo"/>
                <a:cs typeface="Arial" panose="020B0604020202020204" pitchFamily="34" charset="0"/>
              </a:rPr>
              <a:t>Conjunto de procedimentos para realização, mediante contratação direta ou licitação nas modalidades pregão ou concorrência, de registro formal de preços relativos a prestação de serviços, inclusive de engenharia, a obras e a aquisição e locação de bens para contratações futuras. Com prazo de duração de 1 ano, podendo ser prorrogado por igual período, desde que comprovado a vantajosidade. Nesse caso, somente o quantitativo remanescente não utilizado será considerando para o novo período.</a:t>
            </a:r>
          </a:p>
        </p:txBody>
      </p:sp>
    </p:spTree>
    <p:extLst>
      <p:ext uri="{BB962C8B-B14F-4D97-AF65-F5344CB8AC3E}">
        <p14:creationId xmlns:p14="http://schemas.microsoft.com/office/powerpoint/2010/main" val="437108189"/>
      </p:ext>
    </p:extLst>
  </p:cSld>
  <p:clrMapOvr>
    <a:masterClrMapping/>
  </p:clrMapOvr>
  <p:transition spd="slow">
    <p:cut/>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74</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073216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2800" b="1" dirty="0">
                <a:solidFill>
                  <a:schemeClr val="bg1"/>
                </a:solidFill>
                <a:effectLst>
                  <a:outerShdw blurRad="38100" dist="38100" dir="2700000" algn="tl">
                    <a:srgbClr val="000000">
                      <a:alpha val="43137"/>
                    </a:srgbClr>
                  </a:outerShdw>
                </a:effectLst>
                <a:ea typeface="Calibri"/>
                <a:cs typeface="Calibri"/>
                <a:sym typeface="Calibri"/>
              </a:rPr>
              <a:t>5. PROCEDIMENTOS QUE IMPACTAM NO TERMO DE REFERÊNCIA -TR</a:t>
            </a:r>
          </a:p>
        </p:txBody>
      </p:sp>
      <p:sp>
        <p:nvSpPr>
          <p:cNvPr id="3" name="Espaço Reservado para Conteúdo 2">
            <a:extLst>
              <a:ext uri="{FF2B5EF4-FFF2-40B4-BE49-F238E27FC236}">
                <a16:creationId xmlns:a16="http://schemas.microsoft.com/office/drawing/2014/main" id="{91353C3D-0BDB-E802-3640-87C98E408761}"/>
              </a:ext>
            </a:extLst>
          </p:cNvPr>
          <p:cNvSpPr>
            <a:spLocks noGrp="1"/>
          </p:cNvSpPr>
          <p:nvPr>
            <p:ph idx="1"/>
          </p:nvPr>
        </p:nvSpPr>
        <p:spPr>
          <a:xfrm>
            <a:off x="2804129" y="2281806"/>
            <a:ext cx="9144001" cy="3416521"/>
          </a:xfrm>
        </p:spPr>
        <p:txBody>
          <a:bodyPr/>
          <a:lstStyle/>
          <a:p>
            <a:pPr algn="ctr"/>
            <a:r>
              <a:rPr lang="pt-BR" sz="2800" b="0" i="0" u="none" strike="noStrike" baseline="0" dirty="0">
                <a:latin typeface="Calibri corpo"/>
                <a:cs typeface="Arial" panose="020B0604020202020204" pitchFamily="34" charset="0"/>
              </a:rPr>
              <a:t>Contratações frequentes.</a:t>
            </a:r>
          </a:p>
          <a:p>
            <a:pPr algn="ctr"/>
            <a:r>
              <a:rPr lang="pt-BR" sz="2800" b="0" i="0" u="none" strike="noStrike" baseline="0" dirty="0">
                <a:latin typeface="Calibri corpo"/>
                <a:cs typeface="Arial" panose="020B0604020202020204" pitchFamily="34" charset="0"/>
              </a:rPr>
              <a:t>Entregas parceladas.</a:t>
            </a:r>
          </a:p>
          <a:p>
            <a:pPr algn="ctr"/>
            <a:r>
              <a:rPr lang="pt-BR" sz="2800" b="0" i="0" u="none" strike="noStrike" baseline="0" dirty="0">
                <a:latin typeface="Calibri corpo"/>
                <a:cs typeface="Arial" panose="020B0604020202020204" pitchFamily="34" charset="0"/>
              </a:rPr>
              <a:t>Atendimento a mais de um Órgão.</a:t>
            </a:r>
          </a:p>
          <a:p>
            <a:pPr algn="ctr"/>
            <a:r>
              <a:rPr lang="pt-BR" sz="2800" b="0" i="0" u="none" strike="noStrike" baseline="0" dirty="0">
                <a:latin typeface="Calibri corpo"/>
                <a:cs typeface="Arial" panose="020B0604020202020204" pitchFamily="34" charset="0"/>
              </a:rPr>
              <a:t>Não for possível definir previamente o quantitativo.</a:t>
            </a:r>
          </a:p>
        </p:txBody>
      </p:sp>
      <p:sp>
        <p:nvSpPr>
          <p:cNvPr id="2" name="Elipse 1">
            <a:extLst>
              <a:ext uri="{FF2B5EF4-FFF2-40B4-BE49-F238E27FC236}">
                <a16:creationId xmlns:a16="http://schemas.microsoft.com/office/drawing/2014/main" id="{F55A37D9-6CAD-8461-ECD4-3A076D4869BF}"/>
              </a:ext>
            </a:extLst>
          </p:cNvPr>
          <p:cNvSpPr/>
          <p:nvPr/>
        </p:nvSpPr>
        <p:spPr>
          <a:xfrm rot="20272810">
            <a:off x="769537" y="2003415"/>
            <a:ext cx="3328950" cy="1619016"/>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chemeClr val="tx1"/>
                </a:solidFill>
                <a:effectLst/>
                <a:uLnTx/>
                <a:uFillTx/>
                <a:latin typeface="Calibri"/>
                <a:ea typeface="+mn-ea"/>
                <a:cs typeface="+mn-cs"/>
              </a:rPr>
              <a:t>Quando usar o SRP?</a:t>
            </a:r>
          </a:p>
        </p:txBody>
      </p:sp>
    </p:spTree>
    <p:extLst>
      <p:ext uri="{BB962C8B-B14F-4D97-AF65-F5344CB8AC3E}">
        <p14:creationId xmlns:p14="http://schemas.microsoft.com/office/powerpoint/2010/main" val="2139455233"/>
      </p:ext>
    </p:extLst>
  </p:cSld>
  <p:clrMapOvr>
    <a:masterClrMapping/>
  </p:clrMapOvr>
  <p:transition spd="slow">
    <p:cut/>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75</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1232271"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5. PROCEDIMENTOS QUE IMPACTAM NO TERMO DE REFERÊNCIA -TR</a:t>
            </a:r>
          </a:p>
        </p:txBody>
      </p:sp>
      <p:sp>
        <p:nvSpPr>
          <p:cNvPr id="3" name="Espaço Reservado para Conteúdo 2">
            <a:extLst>
              <a:ext uri="{FF2B5EF4-FFF2-40B4-BE49-F238E27FC236}">
                <a16:creationId xmlns:a16="http://schemas.microsoft.com/office/drawing/2014/main" id="{91353C3D-0BDB-E802-3640-87C98E408761}"/>
              </a:ext>
            </a:extLst>
          </p:cNvPr>
          <p:cNvSpPr>
            <a:spLocks noGrp="1"/>
          </p:cNvSpPr>
          <p:nvPr>
            <p:ph idx="1"/>
          </p:nvPr>
        </p:nvSpPr>
        <p:spPr>
          <a:xfrm>
            <a:off x="352926" y="1374433"/>
            <a:ext cx="11486148" cy="4588041"/>
          </a:xfrm>
        </p:spPr>
        <p:txBody>
          <a:bodyPr/>
          <a:lstStyle/>
          <a:p>
            <a:pPr marL="0" indent="0">
              <a:buNone/>
            </a:pPr>
            <a:r>
              <a:rPr lang="pt-BR" sz="2800" b="1" dirty="0">
                <a:solidFill>
                  <a:schemeClr val="accent6">
                    <a:lumMod val="75000"/>
                  </a:schemeClr>
                </a:solidFill>
                <a:latin typeface="Calibri corpo"/>
              </a:rPr>
              <a:t>Termo de Referência para Registro de Preços</a:t>
            </a:r>
          </a:p>
          <a:p>
            <a:pPr marL="0" indent="0">
              <a:buNone/>
            </a:pPr>
            <a:endParaRPr lang="pt-BR" sz="2800" b="1" dirty="0">
              <a:solidFill>
                <a:schemeClr val="accent6">
                  <a:lumMod val="75000"/>
                </a:schemeClr>
              </a:solidFill>
              <a:latin typeface="Calibri corpo"/>
            </a:endParaRPr>
          </a:p>
          <a:p>
            <a:pPr marL="0" indent="0" algn="just">
              <a:buNone/>
            </a:pPr>
            <a:r>
              <a:rPr lang="pt-BR" sz="2800" dirty="0">
                <a:latin typeface="Calibri corpo"/>
              </a:rPr>
              <a:t>O art. 8º do Decreto Estadual nº 5.354/23, estabelece que o </a:t>
            </a:r>
            <a:r>
              <a:rPr lang="pt-BR" sz="2800" dirty="0">
                <a:latin typeface="+mj-lt"/>
              </a:rPr>
              <a:t>TR para registro de preços observará as regras gerais dispostas na Lei Federal 14.133/21, devendo dispor ainda sobre:</a:t>
            </a:r>
          </a:p>
          <a:p>
            <a:pPr marL="0" indent="0" algn="just">
              <a:buNone/>
            </a:pPr>
            <a:endParaRPr lang="pt-BR" sz="2800" dirty="0">
              <a:latin typeface="+mj-lt"/>
            </a:endParaRPr>
          </a:p>
          <a:p>
            <a:pPr algn="just"/>
            <a:r>
              <a:rPr lang="pt-BR" sz="2800" dirty="0">
                <a:latin typeface="+mj-lt"/>
              </a:rPr>
              <a:t>Quantidade máxima de cada item que poderá ser adquirida;</a:t>
            </a:r>
          </a:p>
          <a:p>
            <a:pPr algn="just"/>
            <a:r>
              <a:rPr lang="pt-BR" sz="2800" dirty="0">
                <a:latin typeface="+mj-lt"/>
              </a:rPr>
              <a:t>Obrigatoriedade de o proponente oferecer proposta para a integralidade do quantitativo previsto de bens ou serviço;</a:t>
            </a:r>
          </a:p>
          <a:p>
            <a:pPr marL="0" indent="0" algn="just">
              <a:buNone/>
            </a:pPr>
            <a:endParaRPr lang="pt-BR" sz="2800" dirty="0">
              <a:latin typeface="Arial" panose="020B0604020202020204" pitchFamily="34" charset="0"/>
            </a:endParaRPr>
          </a:p>
          <a:p>
            <a:pPr marL="0" indent="0" algn="just">
              <a:buNone/>
            </a:pPr>
            <a:r>
              <a:rPr lang="pt-BR" sz="2800" dirty="0">
                <a:latin typeface="Arial" panose="020B0604020202020204" pitchFamily="34" charset="0"/>
              </a:rPr>
              <a:t> </a:t>
            </a:r>
          </a:p>
        </p:txBody>
      </p:sp>
    </p:spTree>
    <p:extLst>
      <p:ext uri="{BB962C8B-B14F-4D97-AF65-F5344CB8AC3E}">
        <p14:creationId xmlns:p14="http://schemas.microsoft.com/office/powerpoint/2010/main" val="1046957897"/>
      </p:ext>
    </p:extLst>
  </p:cSld>
  <p:clrMapOvr>
    <a:masterClrMapping/>
  </p:clrMapOvr>
  <p:transition spd="slow">
    <p:cut/>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76</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1232271"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5. PROCEDIMENTOS QUE IMPACTAM NO TERMO DE REFERÊNCIA -TR</a:t>
            </a:r>
          </a:p>
        </p:txBody>
      </p:sp>
      <p:sp>
        <p:nvSpPr>
          <p:cNvPr id="3" name="Espaço Reservado para Conteúdo 2">
            <a:extLst>
              <a:ext uri="{FF2B5EF4-FFF2-40B4-BE49-F238E27FC236}">
                <a16:creationId xmlns:a16="http://schemas.microsoft.com/office/drawing/2014/main" id="{91353C3D-0BDB-E802-3640-87C98E408761}"/>
              </a:ext>
            </a:extLst>
          </p:cNvPr>
          <p:cNvSpPr>
            <a:spLocks noGrp="1"/>
          </p:cNvSpPr>
          <p:nvPr>
            <p:ph idx="1"/>
          </p:nvPr>
        </p:nvSpPr>
        <p:spPr>
          <a:xfrm>
            <a:off x="352926" y="1374433"/>
            <a:ext cx="11486148" cy="4588041"/>
          </a:xfrm>
        </p:spPr>
        <p:txBody>
          <a:bodyPr/>
          <a:lstStyle/>
          <a:p>
            <a:pPr algn="just"/>
            <a:r>
              <a:rPr lang="pt-BR" sz="2800" dirty="0"/>
              <a:t>possibilidade de prever preços diferentes, mediante alocação do item em lotes distintos: </a:t>
            </a:r>
          </a:p>
          <a:p>
            <a:pPr marL="0" indent="0" algn="just">
              <a:buNone/>
            </a:pPr>
            <a:r>
              <a:rPr lang="pt-BR" sz="2800" dirty="0"/>
              <a:t>a) quando o objeto for realizado ou entregue em locais diferentes; </a:t>
            </a:r>
          </a:p>
          <a:p>
            <a:pPr marL="0" indent="0" algn="just">
              <a:buNone/>
            </a:pPr>
            <a:r>
              <a:rPr lang="pt-BR" sz="2800" dirty="0"/>
              <a:t>b) em razão da forma e do local de acondicionamento;</a:t>
            </a:r>
          </a:p>
          <a:p>
            <a:pPr marL="0" indent="0" algn="just">
              <a:buNone/>
            </a:pPr>
            <a:r>
              <a:rPr lang="pt-BR" sz="2800" dirty="0"/>
              <a:t>c) quando admitida cotação variável em razão do vulto do objeto; e </a:t>
            </a:r>
          </a:p>
          <a:p>
            <a:pPr marL="0" indent="0" algn="just">
              <a:buNone/>
            </a:pPr>
            <a:r>
              <a:rPr lang="pt-BR" sz="2800" dirty="0"/>
              <a:t>d) por outros motivos justificados no processo. </a:t>
            </a:r>
          </a:p>
          <a:p>
            <a:pPr marL="0" indent="0" algn="just">
              <a:buNone/>
            </a:pPr>
            <a:endParaRPr lang="pt-BR" sz="2800" dirty="0"/>
          </a:p>
          <a:p>
            <a:pPr algn="just"/>
            <a:r>
              <a:rPr lang="pt-BR" sz="2800" dirty="0">
                <a:latin typeface="+mj-lt"/>
              </a:rPr>
              <a:t>critério de julgamento, que será o de menor preço ou o de maior desconto sobre tabela de preços praticada no mercado; </a:t>
            </a:r>
          </a:p>
          <a:p>
            <a:pPr marL="0" indent="0" algn="just">
              <a:buNone/>
            </a:pPr>
            <a:endParaRPr lang="pt-BR" sz="2800" dirty="0"/>
          </a:p>
          <a:p>
            <a:pPr marL="0" indent="0" algn="just">
              <a:buNone/>
            </a:pPr>
            <a:r>
              <a:rPr lang="pt-BR" sz="2800" dirty="0">
                <a:latin typeface="Arial" panose="020B0604020202020204" pitchFamily="34" charset="0"/>
              </a:rPr>
              <a:t> </a:t>
            </a:r>
          </a:p>
        </p:txBody>
      </p:sp>
    </p:spTree>
    <p:extLst>
      <p:ext uri="{BB962C8B-B14F-4D97-AF65-F5344CB8AC3E}">
        <p14:creationId xmlns:p14="http://schemas.microsoft.com/office/powerpoint/2010/main" val="4013382058"/>
      </p:ext>
    </p:extLst>
  </p:cSld>
  <p:clrMapOvr>
    <a:masterClrMapping/>
  </p:clrMapOvr>
  <p:transition spd="slow">
    <p:cut/>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77</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1232271"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5. PROCEDIMENTOS QUE IMPACTAM NO TERMO DE REFERÊNCIA -TR</a:t>
            </a:r>
          </a:p>
        </p:txBody>
      </p:sp>
      <p:sp>
        <p:nvSpPr>
          <p:cNvPr id="3" name="Espaço Reservado para Conteúdo 2">
            <a:extLst>
              <a:ext uri="{FF2B5EF4-FFF2-40B4-BE49-F238E27FC236}">
                <a16:creationId xmlns:a16="http://schemas.microsoft.com/office/drawing/2014/main" id="{91353C3D-0BDB-E802-3640-87C98E408761}"/>
              </a:ext>
            </a:extLst>
          </p:cNvPr>
          <p:cNvSpPr>
            <a:spLocks noGrp="1"/>
          </p:cNvSpPr>
          <p:nvPr>
            <p:ph idx="1"/>
          </p:nvPr>
        </p:nvSpPr>
        <p:spPr>
          <a:xfrm>
            <a:off x="352926" y="1374433"/>
            <a:ext cx="11486148" cy="4588041"/>
          </a:xfrm>
        </p:spPr>
        <p:txBody>
          <a:bodyPr/>
          <a:lstStyle/>
          <a:p>
            <a:pPr algn="just"/>
            <a:r>
              <a:rPr lang="pt-BR" sz="2800" dirty="0">
                <a:latin typeface="+mj-lt"/>
              </a:rPr>
              <a:t>condições para alteração de preços registrados; </a:t>
            </a:r>
          </a:p>
          <a:p>
            <a:pPr algn="just"/>
            <a:r>
              <a:rPr lang="pt-BR" sz="2800" dirty="0">
                <a:latin typeface="+mj-lt"/>
              </a:rPr>
              <a:t>registro de mais de um fornecedor, desde que aceitem cotar o objeto em preços iguais aos do vencedor, assegurada a preferência de acordo com a ordem de classificação, e do proponente que mantiver sua proposta final, desde que não seja superior ao estimado; </a:t>
            </a:r>
          </a:p>
          <a:p>
            <a:pPr algn="just"/>
            <a:r>
              <a:rPr lang="pt-BR" sz="2800" dirty="0">
                <a:latin typeface="+mj-lt"/>
              </a:rPr>
              <a:t>vedação à participação do órgão ou entidade em mais de uma ata de registro de preços com o mesmo objeto no prazo de validade daquela de que já tiver participado; </a:t>
            </a:r>
          </a:p>
          <a:p>
            <a:pPr algn="just"/>
            <a:r>
              <a:rPr lang="pt-BR" sz="2800" dirty="0">
                <a:latin typeface="+mj-lt"/>
              </a:rPr>
              <a:t>hipóteses de cancelamento da Ata de Registro de Preços - ARP e suas consequências; </a:t>
            </a:r>
          </a:p>
          <a:p>
            <a:pPr algn="just"/>
            <a:endParaRPr lang="pt-BR" sz="2800" dirty="0">
              <a:latin typeface="Arial" panose="020B0604020202020204" pitchFamily="34" charset="0"/>
            </a:endParaRPr>
          </a:p>
        </p:txBody>
      </p:sp>
    </p:spTree>
    <p:extLst>
      <p:ext uri="{BB962C8B-B14F-4D97-AF65-F5344CB8AC3E}">
        <p14:creationId xmlns:p14="http://schemas.microsoft.com/office/powerpoint/2010/main" val="2413520570"/>
      </p:ext>
    </p:extLst>
  </p:cSld>
  <p:clrMapOvr>
    <a:masterClrMapping/>
  </p:clrMapOvr>
  <p:transition spd="slow">
    <p:cut/>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78</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1232271"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5. PROCEDIMENTOS QUE IMPACTAM NO TERMO DE REFERÊNCIA -TR</a:t>
            </a:r>
          </a:p>
        </p:txBody>
      </p:sp>
      <p:sp>
        <p:nvSpPr>
          <p:cNvPr id="3" name="Espaço Reservado para Conteúdo 2">
            <a:extLst>
              <a:ext uri="{FF2B5EF4-FFF2-40B4-BE49-F238E27FC236}">
                <a16:creationId xmlns:a16="http://schemas.microsoft.com/office/drawing/2014/main" id="{91353C3D-0BDB-E802-3640-87C98E408761}"/>
              </a:ext>
            </a:extLst>
          </p:cNvPr>
          <p:cNvSpPr>
            <a:spLocks noGrp="1"/>
          </p:cNvSpPr>
          <p:nvPr>
            <p:ph idx="1"/>
          </p:nvPr>
        </p:nvSpPr>
        <p:spPr>
          <a:xfrm>
            <a:off x="352926" y="1374433"/>
            <a:ext cx="11486148" cy="4588041"/>
          </a:xfrm>
        </p:spPr>
        <p:txBody>
          <a:bodyPr/>
          <a:lstStyle/>
          <a:p>
            <a:pPr algn="just"/>
            <a:r>
              <a:rPr lang="pt-BR" sz="2800" dirty="0">
                <a:latin typeface="+mj-lt"/>
              </a:rPr>
              <a:t>eventual opção justificada da Administração por não permitir adesões à futura ARP, ou a fixação de seu limite em percentual inferior a 50% do quantitativo máximo. </a:t>
            </a:r>
          </a:p>
          <a:p>
            <a:pPr algn="just"/>
            <a:r>
              <a:rPr lang="pt-BR" sz="2800" dirty="0">
                <a:latin typeface="+mj-lt"/>
              </a:rPr>
              <a:t>prazo de validade do registro de preço, observado o prazo de 1 ano, com possível prorrogação; e </a:t>
            </a:r>
          </a:p>
          <a:p>
            <a:pPr algn="just"/>
            <a:r>
              <a:rPr lang="pt-BR" sz="2800" dirty="0">
                <a:latin typeface="+mj-lt"/>
              </a:rPr>
              <a:t>órgãos e entidades participantes do registro de preço.</a:t>
            </a:r>
          </a:p>
          <a:p>
            <a:pPr marL="0" indent="0" algn="just">
              <a:buNone/>
            </a:pPr>
            <a:r>
              <a:rPr lang="pt-BR" sz="2800" dirty="0">
                <a:latin typeface="Arial" panose="020B0604020202020204" pitchFamily="34" charset="0"/>
              </a:rPr>
              <a:t> </a:t>
            </a:r>
          </a:p>
        </p:txBody>
      </p:sp>
    </p:spTree>
    <p:extLst>
      <p:ext uri="{BB962C8B-B14F-4D97-AF65-F5344CB8AC3E}">
        <p14:creationId xmlns:p14="http://schemas.microsoft.com/office/powerpoint/2010/main" val="3950030717"/>
      </p:ext>
    </p:extLst>
  </p:cSld>
  <p:clrMapOvr>
    <a:masterClrMapping/>
  </p:clrMapOvr>
  <p:transition spd="slow">
    <p:cut/>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79</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1232271"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5. PROCEDIMENTOS QUE IMPACTAM NO TERMO DE REFERÊNCIA -TR</a:t>
            </a:r>
          </a:p>
        </p:txBody>
      </p:sp>
      <p:sp>
        <p:nvSpPr>
          <p:cNvPr id="3" name="Espaço Reservado para Conteúdo 2">
            <a:extLst>
              <a:ext uri="{FF2B5EF4-FFF2-40B4-BE49-F238E27FC236}">
                <a16:creationId xmlns:a16="http://schemas.microsoft.com/office/drawing/2014/main" id="{91353C3D-0BDB-E802-3640-87C98E408761}"/>
              </a:ext>
            </a:extLst>
          </p:cNvPr>
          <p:cNvSpPr>
            <a:spLocks noGrp="1"/>
          </p:cNvSpPr>
          <p:nvPr>
            <p:ph idx="1"/>
          </p:nvPr>
        </p:nvSpPr>
        <p:spPr>
          <a:xfrm>
            <a:off x="352925" y="1584158"/>
            <a:ext cx="11486148" cy="4588041"/>
          </a:xfrm>
        </p:spPr>
        <p:txBody>
          <a:bodyPr/>
          <a:lstStyle/>
          <a:p>
            <a:pPr marL="0" indent="0">
              <a:buNone/>
            </a:pPr>
            <a:r>
              <a:rPr lang="pt-BR" sz="2800" b="1" dirty="0">
                <a:solidFill>
                  <a:schemeClr val="accent6">
                    <a:lumMod val="75000"/>
                  </a:schemeClr>
                </a:solidFill>
                <a:latin typeface="Calibri corpo"/>
              </a:rPr>
              <a:t>Intenção de Registro de Preços – IRP</a:t>
            </a:r>
          </a:p>
          <a:p>
            <a:pPr marL="0" indent="0">
              <a:buNone/>
            </a:pPr>
            <a:endParaRPr lang="pt-BR" sz="2800" b="1" dirty="0">
              <a:latin typeface="Calibri corpo"/>
            </a:endParaRPr>
          </a:p>
          <a:p>
            <a:pPr marL="0" indent="0" algn="just">
              <a:buNone/>
            </a:pPr>
            <a:r>
              <a:rPr lang="pt-BR" sz="2800" dirty="0">
                <a:latin typeface="Calibri corpo"/>
              </a:rPr>
              <a:t>Nessa fase o Órgão deve possibilitar a participação de outros Órgãos, convidando-os e fixando prazo para resposta     </a:t>
            </a:r>
            <a:r>
              <a:rPr lang="pt-BR" sz="2800" u="sng" dirty="0">
                <a:latin typeface="Calibri corpo"/>
              </a:rPr>
              <a:t>não inferior à oito dias úteis</a:t>
            </a:r>
            <a:r>
              <a:rPr lang="pt-BR" sz="2800" dirty="0">
                <a:latin typeface="Calibri corpo"/>
              </a:rPr>
              <a:t>. </a:t>
            </a:r>
          </a:p>
          <a:p>
            <a:pPr marL="0" indent="0" algn="just">
              <a:buNone/>
            </a:pPr>
            <a:endParaRPr lang="pt-BR" sz="2800" dirty="0">
              <a:latin typeface="Calibri corpo"/>
            </a:endParaRPr>
          </a:p>
          <a:p>
            <a:pPr marL="0" indent="0" algn="just">
              <a:buNone/>
            </a:pPr>
            <a:r>
              <a:rPr lang="pt-BR" sz="2800" dirty="0">
                <a:latin typeface="Calibri corpo"/>
              </a:rPr>
              <a:t>No momento do convite o Órgão Gerenciador deve encaminhar, o Estudo Técnico Preliminar e o Termo de Referência.</a:t>
            </a:r>
          </a:p>
          <a:p>
            <a:pPr marL="0" indent="0" algn="just">
              <a:buNone/>
            </a:pPr>
            <a:endParaRPr lang="pt-BR" sz="2800" dirty="0">
              <a:latin typeface="Arial" panose="020B0604020202020204" pitchFamily="34" charset="0"/>
            </a:endParaRPr>
          </a:p>
          <a:p>
            <a:pPr marL="0" indent="0" algn="just">
              <a:buNone/>
            </a:pPr>
            <a:r>
              <a:rPr lang="pt-BR" sz="2800" dirty="0">
                <a:latin typeface="Arial" panose="020B0604020202020204" pitchFamily="34" charset="0"/>
              </a:rPr>
              <a:t> </a:t>
            </a:r>
          </a:p>
        </p:txBody>
      </p:sp>
    </p:spTree>
    <p:extLst>
      <p:ext uri="{BB962C8B-B14F-4D97-AF65-F5344CB8AC3E}">
        <p14:creationId xmlns:p14="http://schemas.microsoft.com/office/powerpoint/2010/main" val="913076600"/>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6" y="404664"/>
            <a:ext cx="9762160"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1. INTRODUÇÃO</a:t>
            </a:r>
          </a:p>
        </p:txBody>
      </p:sp>
      <p:graphicFrame>
        <p:nvGraphicFramePr>
          <p:cNvPr id="2" name="Diagrama 1">
            <a:extLst>
              <a:ext uri="{FF2B5EF4-FFF2-40B4-BE49-F238E27FC236}">
                <a16:creationId xmlns:a16="http://schemas.microsoft.com/office/drawing/2014/main" id="{5E345509-1CD0-292D-80DD-4BC0223F315B}"/>
              </a:ext>
            </a:extLst>
          </p:cNvPr>
          <p:cNvGraphicFramePr/>
          <p:nvPr>
            <p:extLst>
              <p:ext uri="{D42A27DB-BD31-4B8C-83A1-F6EECF244321}">
                <p14:modId xmlns:p14="http://schemas.microsoft.com/office/powerpoint/2010/main" val="971125444"/>
              </p:ext>
            </p:extLst>
          </p:nvPr>
        </p:nvGraphicFramePr>
        <p:xfrm>
          <a:off x="2138356" y="1707794"/>
          <a:ext cx="7560840" cy="4496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m 4">
            <a:extLst>
              <a:ext uri="{FF2B5EF4-FFF2-40B4-BE49-F238E27FC236}">
                <a16:creationId xmlns:a16="http://schemas.microsoft.com/office/drawing/2014/main" id="{417C5B07-F815-1BB2-E3F0-4D6137523B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405" y="3171038"/>
            <a:ext cx="2237399" cy="1475386"/>
          </a:xfrm>
          <a:prstGeom prst="rect">
            <a:avLst/>
          </a:prstGeom>
        </p:spPr>
      </p:pic>
      <p:pic>
        <p:nvPicPr>
          <p:cNvPr id="7" name="Imagem 6">
            <a:extLst>
              <a:ext uri="{FF2B5EF4-FFF2-40B4-BE49-F238E27FC236}">
                <a16:creationId xmlns:a16="http://schemas.microsoft.com/office/drawing/2014/main" id="{0C003DD6-192D-DCF7-8424-48B900BFCF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69220" y="3171038"/>
            <a:ext cx="2345841" cy="1546895"/>
          </a:xfrm>
          <a:prstGeom prst="rect">
            <a:avLst/>
          </a:prstGeom>
        </p:spPr>
      </p:pic>
    </p:spTree>
    <p:extLst>
      <p:ext uri="{BB962C8B-B14F-4D97-AF65-F5344CB8AC3E}">
        <p14:creationId xmlns:p14="http://schemas.microsoft.com/office/powerpoint/2010/main" val="159990009"/>
      </p:ext>
    </p:extLst>
  </p:cSld>
  <p:clrMapOvr>
    <a:masterClrMapping/>
  </p:clrMapOvr>
  <p:transition spd="slow">
    <p:cut/>
  </p:transition>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124904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5. PROCEDIMENTOS QUE IMPACTAM NO TERMO DE REFERÊNCIA -TR</a:t>
            </a:r>
          </a:p>
        </p:txBody>
      </p:sp>
      <p:sp>
        <p:nvSpPr>
          <p:cNvPr id="3" name="Espaço Reservado para Conteúdo 2">
            <a:extLst>
              <a:ext uri="{FF2B5EF4-FFF2-40B4-BE49-F238E27FC236}">
                <a16:creationId xmlns:a16="http://schemas.microsoft.com/office/drawing/2014/main" id="{91353C3D-0BDB-E802-3640-87C98E408761}"/>
              </a:ext>
            </a:extLst>
          </p:cNvPr>
          <p:cNvSpPr>
            <a:spLocks noGrp="1"/>
          </p:cNvSpPr>
          <p:nvPr>
            <p:ph idx="1"/>
          </p:nvPr>
        </p:nvSpPr>
        <p:spPr>
          <a:xfrm>
            <a:off x="352926" y="1459015"/>
            <a:ext cx="11486148" cy="4588041"/>
          </a:xfrm>
        </p:spPr>
        <p:txBody>
          <a:bodyPr/>
          <a:lstStyle/>
          <a:p>
            <a:pPr marL="0" indent="0">
              <a:buNone/>
            </a:pPr>
            <a:r>
              <a:rPr lang="pt-BR" sz="2800" b="1" dirty="0">
                <a:solidFill>
                  <a:schemeClr val="accent6">
                    <a:lumMod val="75000"/>
                  </a:schemeClr>
                </a:solidFill>
                <a:latin typeface="Calibri corpo"/>
              </a:rPr>
              <a:t>Intenção de Registro de Preços – IRP</a:t>
            </a:r>
          </a:p>
          <a:p>
            <a:pPr marL="0" indent="0">
              <a:buNone/>
            </a:pPr>
            <a:endParaRPr lang="pt-BR" sz="2800" b="1" dirty="0">
              <a:latin typeface="Calibri corpo"/>
            </a:endParaRPr>
          </a:p>
          <a:p>
            <a:pPr marL="0" indent="0" algn="just">
              <a:buNone/>
            </a:pPr>
            <a:r>
              <a:rPr lang="pt-BR" sz="2800" dirty="0">
                <a:latin typeface="Calibri corpo"/>
              </a:rPr>
              <a:t>É vedada a participação da Administração Direta, Autárquica e Fundacional em IRP realizada por Empresas Públicas e Sociedade de Economia Mista.</a:t>
            </a:r>
          </a:p>
          <a:p>
            <a:pPr marL="0" indent="0" algn="just">
              <a:buNone/>
            </a:pPr>
            <a:r>
              <a:rPr lang="pt-BR" sz="2800" dirty="0">
                <a:latin typeface="Calibri corpo"/>
              </a:rPr>
              <a:t>Em Programas e Projetos Governamentais, poderá ser realizado SRP com a participação de Órgãos Municipais, condicionado à prévia celebração de convênio ou instrumento congênere.</a:t>
            </a:r>
          </a:p>
          <a:p>
            <a:pPr marL="0" indent="0" algn="just">
              <a:buNone/>
            </a:pPr>
            <a:r>
              <a:rPr lang="pt-BR" sz="2800" dirty="0">
                <a:latin typeface="Calibri corpo"/>
              </a:rPr>
              <a:t>O Órgão participante poderá solicitar ao Órgão gerenciador, no prazo de até 3 dias úteis após o recebimento do convite, alterações necessárias para sua participação.</a:t>
            </a:r>
          </a:p>
          <a:p>
            <a:pPr marL="0" indent="0" algn="just">
              <a:buNone/>
            </a:pPr>
            <a:endParaRPr lang="pt-BR" sz="2800" dirty="0">
              <a:latin typeface="Arial" panose="020B0604020202020204" pitchFamily="34" charset="0"/>
            </a:endParaRPr>
          </a:p>
          <a:p>
            <a:pPr marL="0" indent="0" algn="just">
              <a:buNone/>
            </a:pPr>
            <a:r>
              <a:rPr lang="pt-BR" sz="2800" dirty="0">
                <a:latin typeface="Arial" panose="020B0604020202020204" pitchFamily="34" charset="0"/>
              </a:rPr>
              <a:t> </a:t>
            </a:r>
          </a:p>
        </p:txBody>
      </p:sp>
    </p:spTree>
    <p:extLst>
      <p:ext uri="{BB962C8B-B14F-4D97-AF65-F5344CB8AC3E}">
        <p14:creationId xmlns:p14="http://schemas.microsoft.com/office/powerpoint/2010/main" val="3291398112"/>
      </p:ext>
    </p:extLst>
  </p:cSld>
  <p:clrMapOvr>
    <a:masterClrMapping/>
  </p:clrMapOvr>
  <p:transition spd="slow">
    <p:cut/>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124904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5. PROCEDIMENTOS QUE IMPACTAM NO TERMO DE REFERÊNCIA -TR</a:t>
            </a:r>
          </a:p>
        </p:txBody>
      </p:sp>
      <p:sp>
        <p:nvSpPr>
          <p:cNvPr id="3" name="Espaço Reservado para Conteúdo 2">
            <a:extLst>
              <a:ext uri="{FF2B5EF4-FFF2-40B4-BE49-F238E27FC236}">
                <a16:creationId xmlns:a16="http://schemas.microsoft.com/office/drawing/2014/main" id="{91353C3D-0BDB-E802-3640-87C98E408761}"/>
              </a:ext>
            </a:extLst>
          </p:cNvPr>
          <p:cNvSpPr>
            <a:spLocks noGrp="1"/>
          </p:cNvSpPr>
          <p:nvPr>
            <p:ph idx="1"/>
          </p:nvPr>
        </p:nvSpPr>
        <p:spPr>
          <a:xfrm>
            <a:off x="352926" y="1459015"/>
            <a:ext cx="11486148" cy="4588041"/>
          </a:xfrm>
        </p:spPr>
        <p:txBody>
          <a:bodyPr/>
          <a:lstStyle/>
          <a:p>
            <a:pPr marL="0" indent="0">
              <a:buNone/>
            </a:pPr>
            <a:r>
              <a:rPr lang="pt-BR" sz="2800" b="1" dirty="0">
                <a:solidFill>
                  <a:schemeClr val="accent6">
                    <a:lumMod val="75000"/>
                  </a:schemeClr>
                </a:solidFill>
                <a:latin typeface="Calibri corpo"/>
              </a:rPr>
              <a:t>Cadastro de Reserva</a:t>
            </a:r>
          </a:p>
          <a:p>
            <a:pPr marL="0" indent="0">
              <a:buNone/>
            </a:pPr>
            <a:endParaRPr lang="pt-BR" sz="2800" b="1" dirty="0">
              <a:latin typeface="Calibri corpo"/>
            </a:endParaRPr>
          </a:p>
          <a:p>
            <a:pPr marL="0" indent="0" algn="just">
              <a:buNone/>
            </a:pPr>
            <a:r>
              <a:rPr lang="pt-BR" sz="2800" dirty="0">
                <a:latin typeface="Calibri corpo"/>
              </a:rPr>
              <a:t>A convocação do licitante para compor o cadastro de reserva, no mesmo preço ao do vencedor, deverá ocorrer </a:t>
            </a:r>
            <a:r>
              <a:rPr lang="pt-BR" sz="2800" u="sng" dirty="0">
                <a:latin typeface="Calibri corpo"/>
              </a:rPr>
              <a:t>antes</a:t>
            </a:r>
            <a:r>
              <a:rPr lang="pt-BR" sz="2800" dirty="0">
                <a:latin typeface="Calibri corpo"/>
              </a:rPr>
              <a:t> da homologação da licitação. Havendo mais de um, deverá ser respeitada a ordem da proposta apresentada durante a fase de lances. A verificação da habilitação somente ocorrerá se houver necessidade de contratação do licitante remanescente. A formalização será através de Termo Aditivo e valerá para o prazo de vigência e quantitativos remanescentes.</a:t>
            </a:r>
          </a:p>
          <a:p>
            <a:pPr marL="0" indent="0" algn="just">
              <a:buNone/>
            </a:pPr>
            <a:endParaRPr lang="pt-BR" sz="2800" dirty="0">
              <a:latin typeface="Arial" panose="020B0604020202020204" pitchFamily="34" charset="0"/>
            </a:endParaRPr>
          </a:p>
          <a:p>
            <a:pPr marL="0" indent="0" algn="just">
              <a:buNone/>
            </a:pPr>
            <a:r>
              <a:rPr lang="pt-BR" sz="2800" dirty="0">
                <a:latin typeface="Arial" panose="020B0604020202020204" pitchFamily="34" charset="0"/>
              </a:rPr>
              <a:t> </a:t>
            </a:r>
          </a:p>
        </p:txBody>
      </p:sp>
    </p:spTree>
    <p:extLst>
      <p:ext uri="{BB962C8B-B14F-4D97-AF65-F5344CB8AC3E}">
        <p14:creationId xmlns:p14="http://schemas.microsoft.com/office/powerpoint/2010/main" val="4290417056"/>
      </p:ext>
    </p:extLst>
  </p:cSld>
  <p:clrMapOvr>
    <a:masterClrMapping/>
  </p:clrMapOvr>
  <p:transition spd="slow">
    <p:cut/>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82</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1249049"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5. PROCEDIMENTOS QUE IMPACTAM NO TERMO DE REFERÊNCIA -TR</a:t>
            </a:r>
          </a:p>
        </p:txBody>
      </p:sp>
      <p:sp>
        <p:nvSpPr>
          <p:cNvPr id="5" name="Espaço Reservado para Conteúdo 4">
            <a:extLst>
              <a:ext uri="{FF2B5EF4-FFF2-40B4-BE49-F238E27FC236}">
                <a16:creationId xmlns:a16="http://schemas.microsoft.com/office/drawing/2014/main" id="{CCDA41FB-DCF6-7CEE-366D-F2B92199F5BE}"/>
              </a:ext>
            </a:extLst>
          </p:cNvPr>
          <p:cNvSpPr>
            <a:spLocks noGrp="1"/>
          </p:cNvSpPr>
          <p:nvPr>
            <p:ph idx="1"/>
          </p:nvPr>
        </p:nvSpPr>
        <p:spPr/>
        <p:txBody>
          <a:bodyPr/>
          <a:lstStyle/>
          <a:p>
            <a:endParaRPr lang="pt-BR"/>
          </a:p>
        </p:txBody>
      </p:sp>
      <p:graphicFrame>
        <p:nvGraphicFramePr>
          <p:cNvPr id="6" name="Tabela 5">
            <a:extLst>
              <a:ext uri="{FF2B5EF4-FFF2-40B4-BE49-F238E27FC236}">
                <a16:creationId xmlns:a16="http://schemas.microsoft.com/office/drawing/2014/main" id="{BBCB202A-AED3-2D31-61FD-E2631D034308}"/>
              </a:ext>
            </a:extLst>
          </p:cNvPr>
          <p:cNvGraphicFramePr>
            <a:graphicFrameLocks noGrp="1"/>
          </p:cNvGraphicFramePr>
          <p:nvPr>
            <p:extLst>
              <p:ext uri="{D42A27DB-BD31-4B8C-83A1-F6EECF244321}">
                <p14:modId xmlns:p14="http://schemas.microsoft.com/office/powerpoint/2010/main" val="2997860584"/>
              </p:ext>
            </p:extLst>
          </p:nvPr>
        </p:nvGraphicFramePr>
        <p:xfrm>
          <a:off x="609600" y="1466769"/>
          <a:ext cx="10903210" cy="4792826"/>
        </p:xfrm>
        <a:graphic>
          <a:graphicData uri="http://schemas.openxmlformats.org/drawingml/2006/table">
            <a:tbl>
              <a:tblPr firstRow="1" bandRow="1">
                <a:tableStyleId>{5C22544A-7EE6-4342-B048-85BDC9FD1C3A}</a:tableStyleId>
              </a:tblPr>
              <a:tblGrid>
                <a:gridCol w="10903210">
                  <a:extLst>
                    <a:ext uri="{9D8B030D-6E8A-4147-A177-3AD203B41FA5}">
                      <a16:colId xmlns:a16="http://schemas.microsoft.com/office/drawing/2014/main" val="20000"/>
                    </a:ext>
                  </a:extLst>
                </a:gridCol>
              </a:tblGrid>
              <a:tr h="8688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dirty="0">
                          <a:solidFill>
                            <a:schemeClr val="accent6">
                              <a:lumMod val="75000"/>
                            </a:schemeClr>
                          </a:solidFill>
                        </a:rPr>
                        <a:t>O FORNECEDOR TERÁ O REGISTRO DO SEU PREÇO CANCELADO QUANDO:</a:t>
                      </a:r>
                    </a:p>
                  </a:txBody>
                  <a:tcPr anchor="ctr">
                    <a:solidFill>
                      <a:srgbClr val="FFE07D"/>
                    </a:solidFill>
                  </a:tcPr>
                </a:tc>
                <a:extLst>
                  <a:ext uri="{0D108BD9-81ED-4DB2-BD59-A6C34878D82A}">
                    <a16:rowId xmlns:a16="http://schemas.microsoft.com/office/drawing/2014/main" val="10000"/>
                  </a:ext>
                </a:extLst>
              </a:tr>
              <a:tr h="8688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800" dirty="0">
                          <a:solidFill>
                            <a:schemeClr val="tx1"/>
                          </a:solidFill>
                        </a:rPr>
                        <a:t>Descumprir as condições da ARP</a:t>
                      </a:r>
                    </a:p>
                  </a:txBody>
                  <a:tcPr anchor="ctr">
                    <a:solidFill>
                      <a:schemeClr val="bg1">
                        <a:lumMod val="85000"/>
                      </a:schemeClr>
                    </a:solidFill>
                  </a:tcPr>
                </a:tc>
                <a:extLst>
                  <a:ext uri="{0D108BD9-81ED-4DB2-BD59-A6C34878D82A}">
                    <a16:rowId xmlns:a16="http://schemas.microsoft.com/office/drawing/2014/main" val="10001"/>
                  </a:ext>
                </a:extLst>
              </a:tr>
              <a:tr h="8688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800" dirty="0">
                          <a:solidFill>
                            <a:schemeClr val="tx1"/>
                          </a:solidFill>
                        </a:rPr>
                        <a:t>Não formalizar o instrumento contratual</a:t>
                      </a:r>
                    </a:p>
                  </a:txBody>
                  <a:tcPr anchor="ctr">
                    <a:solidFill>
                      <a:schemeClr val="bg1">
                        <a:lumMod val="75000"/>
                      </a:schemeClr>
                    </a:solidFill>
                  </a:tcPr>
                </a:tc>
                <a:extLst>
                  <a:ext uri="{0D108BD9-81ED-4DB2-BD59-A6C34878D82A}">
                    <a16:rowId xmlns:a16="http://schemas.microsoft.com/office/drawing/2014/main" val="10002"/>
                  </a:ext>
                </a:extLst>
              </a:tr>
              <a:tr h="8688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800" dirty="0">
                          <a:solidFill>
                            <a:schemeClr val="tx1"/>
                          </a:solidFill>
                        </a:rPr>
                        <a:t>Não aceitar reduzir seu preço, na hipótese de este se tornar superior </a:t>
                      </a:r>
                    </a:p>
                  </a:txBody>
                  <a:tcPr anchor="ctr">
                    <a:solidFill>
                      <a:schemeClr val="bg1">
                        <a:lumMod val="85000"/>
                      </a:schemeClr>
                    </a:solidFill>
                  </a:tcPr>
                </a:tc>
                <a:extLst>
                  <a:ext uri="{0D108BD9-81ED-4DB2-BD59-A6C34878D82A}">
                    <a16:rowId xmlns:a16="http://schemas.microsoft.com/office/drawing/2014/main" val="10003"/>
                  </a:ext>
                </a:extLst>
              </a:tr>
              <a:tr h="1241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800" dirty="0">
                          <a:solidFill>
                            <a:schemeClr val="tx1"/>
                          </a:solidFill>
                        </a:rPr>
                        <a:t>Quando sofrer sanção de Impedimento de Licitar e Contratar ou Declaração de Inidoneidade Licitar e Contratar</a:t>
                      </a:r>
                    </a:p>
                  </a:txBody>
                  <a:tcPr anchor="ctr">
                    <a:solidFill>
                      <a:schemeClr val="bg1">
                        <a:lumMod val="7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76837892"/>
      </p:ext>
    </p:extLst>
  </p:cSld>
  <p:clrMapOvr>
    <a:masterClrMapping/>
  </p:clrMapOvr>
  <p:transition spd="slow">
    <p:cut/>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83</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1240660"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5. PROCEDIMENTOS QUE IMPACTAM NO TERMO DE REFERÊNCIA -TR</a:t>
            </a:r>
          </a:p>
        </p:txBody>
      </p:sp>
      <p:sp>
        <p:nvSpPr>
          <p:cNvPr id="3" name="Espaço Reservado para Conteúdo 2">
            <a:extLst>
              <a:ext uri="{FF2B5EF4-FFF2-40B4-BE49-F238E27FC236}">
                <a16:creationId xmlns:a16="http://schemas.microsoft.com/office/drawing/2014/main" id="{91353C3D-0BDB-E802-3640-87C98E408761}"/>
              </a:ext>
            </a:extLst>
          </p:cNvPr>
          <p:cNvSpPr>
            <a:spLocks noGrp="1"/>
          </p:cNvSpPr>
          <p:nvPr>
            <p:ph idx="1"/>
          </p:nvPr>
        </p:nvSpPr>
        <p:spPr>
          <a:xfrm>
            <a:off x="352926" y="1459015"/>
            <a:ext cx="11486148" cy="4588041"/>
          </a:xfrm>
        </p:spPr>
        <p:txBody>
          <a:bodyPr/>
          <a:lstStyle/>
          <a:p>
            <a:pPr marL="0" indent="0">
              <a:buNone/>
            </a:pPr>
            <a:r>
              <a:rPr lang="pt-BR" sz="2800" b="1" dirty="0">
                <a:solidFill>
                  <a:schemeClr val="accent6">
                    <a:lumMod val="75000"/>
                  </a:schemeClr>
                </a:solidFill>
                <a:latin typeface="Calibri corpo"/>
              </a:rPr>
              <a:t>Manutenção do Equilíbrio Econômico-Financeiro</a:t>
            </a:r>
          </a:p>
          <a:p>
            <a:pPr marL="0" indent="0">
              <a:buNone/>
            </a:pPr>
            <a:endParaRPr lang="pt-BR" sz="2800" b="1" dirty="0">
              <a:latin typeface="Calibri corpo"/>
            </a:endParaRPr>
          </a:p>
          <a:p>
            <a:pPr marL="0" indent="0" algn="just">
              <a:buNone/>
            </a:pPr>
            <a:r>
              <a:rPr lang="pt-BR" sz="2800" dirty="0">
                <a:latin typeface="Calibri corpo"/>
              </a:rPr>
              <a:t>É garantida a manutenção do equilíbrio econômico-financeiro dos preços registrados, que se efetivará por reajuste, repactuação ou revisão, e que dependerá de requerimento do fornecedor. Ao receber o pedido, o Órgão gerenciador poderá suspender a ata, até a análise.</a:t>
            </a:r>
          </a:p>
        </p:txBody>
      </p:sp>
      <p:sp>
        <p:nvSpPr>
          <p:cNvPr id="9" name="Retângulo 8">
            <a:extLst>
              <a:ext uri="{FF2B5EF4-FFF2-40B4-BE49-F238E27FC236}">
                <a16:creationId xmlns:a16="http://schemas.microsoft.com/office/drawing/2014/main" id="{CED63FC3-0A0B-9A0D-6EC7-8962DB6F48BF}"/>
              </a:ext>
            </a:extLst>
          </p:cNvPr>
          <p:cNvSpPr/>
          <p:nvPr/>
        </p:nvSpPr>
        <p:spPr>
          <a:xfrm>
            <a:off x="491116" y="4778762"/>
            <a:ext cx="4112965" cy="1384996"/>
          </a:xfrm>
          <a:prstGeom prst="rect">
            <a:avLst/>
          </a:prstGeom>
          <a:solidFill>
            <a:schemeClr val="bg1">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Comprovada a desatualização, a ADM poderá</a:t>
            </a:r>
          </a:p>
        </p:txBody>
      </p:sp>
      <p:sp>
        <p:nvSpPr>
          <p:cNvPr id="10" name="CaixaDeTexto 9">
            <a:extLst>
              <a:ext uri="{FF2B5EF4-FFF2-40B4-BE49-F238E27FC236}">
                <a16:creationId xmlns:a16="http://schemas.microsoft.com/office/drawing/2014/main" id="{F25B23DE-63DC-ACA1-B8DD-1259BBC04199}"/>
              </a:ext>
            </a:extLst>
          </p:cNvPr>
          <p:cNvSpPr txBox="1"/>
          <p:nvPr/>
        </p:nvSpPr>
        <p:spPr>
          <a:xfrm>
            <a:off x="6590097" y="4778765"/>
            <a:ext cx="5248977" cy="1384995"/>
          </a:xfrm>
          <a:prstGeom prst="rect">
            <a:avLst/>
          </a:prstGeom>
          <a:solidFill>
            <a:srgbClr val="FFE07D"/>
          </a:solidFill>
          <a:ln>
            <a:solidFill>
              <a:schemeClr val="bg1">
                <a:lumMod val="6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ea typeface="+mn-ea"/>
                <a:cs typeface="+mn-cs"/>
              </a:rPr>
              <a:t>Efetuar a atualização do preço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ea typeface="+mn-ea"/>
                <a:cs typeface="+mn-cs"/>
              </a:rPr>
              <a:t>Cancelar o preço</a:t>
            </a:r>
          </a:p>
        </p:txBody>
      </p:sp>
      <p:cxnSp>
        <p:nvCxnSpPr>
          <p:cNvPr id="13" name="Conector de Seta Reta 12">
            <a:extLst>
              <a:ext uri="{FF2B5EF4-FFF2-40B4-BE49-F238E27FC236}">
                <a16:creationId xmlns:a16="http://schemas.microsoft.com/office/drawing/2014/main" id="{5E9E5B49-085F-65E8-8E67-DF74D6E7460D}"/>
              </a:ext>
            </a:extLst>
          </p:cNvPr>
          <p:cNvCxnSpPr/>
          <p:nvPr/>
        </p:nvCxnSpPr>
        <p:spPr>
          <a:xfrm>
            <a:off x="4604083" y="5141863"/>
            <a:ext cx="1860885" cy="0"/>
          </a:xfrm>
          <a:prstGeom prst="straightConnector1">
            <a:avLst/>
          </a:prstGeom>
          <a:ln>
            <a:solidFill>
              <a:srgbClr val="FFCC2A"/>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de Seta Reta 13">
            <a:extLst>
              <a:ext uri="{FF2B5EF4-FFF2-40B4-BE49-F238E27FC236}">
                <a16:creationId xmlns:a16="http://schemas.microsoft.com/office/drawing/2014/main" id="{ADFD7B0B-1F2D-C4F9-CF95-DBE4D1BC858C}"/>
              </a:ext>
            </a:extLst>
          </p:cNvPr>
          <p:cNvCxnSpPr/>
          <p:nvPr/>
        </p:nvCxnSpPr>
        <p:spPr>
          <a:xfrm>
            <a:off x="4604082" y="5879432"/>
            <a:ext cx="1860885" cy="0"/>
          </a:xfrm>
          <a:prstGeom prst="straightConnector1">
            <a:avLst/>
          </a:prstGeom>
          <a:ln>
            <a:solidFill>
              <a:srgbClr val="FFCC2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01800"/>
      </p:ext>
    </p:extLst>
  </p:cSld>
  <p:clrMapOvr>
    <a:masterClrMapping/>
  </p:clrMapOvr>
  <p:transition spd="slow">
    <p:cut/>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84</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1400051"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5. PROCEDIMENTOS QUE IMPACTAM NO TERMO DE REFERÊNCIA -TR</a:t>
            </a:r>
          </a:p>
        </p:txBody>
      </p:sp>
      <p:sp>
        <p:nvSpPr>
          <p:cNvPr id="3" name="Retângulo 2">
            <a:extLst>
              <a:ext uri="{FF2B5EF4-FFF2-40B4-BE49-F238E27FC236}">
                <a16:creationId xmlns:a16="http://schemas.microsoft.com/office/drawing/2014/main" id="{1C7A0371-00B8-269B-B488-B38CC6B3CB38}"/>
              </a:ext>
            </a:extLst>
          </p:cNvPr>
          <p:cNvSpPr/>
          <p:nvPr/>
        </p:nvSpPr>
        <p:spPr>
          <a:xfrm>
            <a:off x="352925" y="1491916"/>
            <a:ext cx="11325269" cy="4668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00000"/>
              </a:lnSpc>
              <a:spcBef>
                <a:spcPts val="0"/>
              </a:spcBef>
              <a:spcAft>
                <a:spcPts val="0"/>
              </a:spcAft>
              <a:buClrTx/>
              <a:buSzTx/>
              <a:tabLst/>
              <a:defRPr/>
            </a:pPr>
            <a:r>
              <a:rPr kumimoji="0" lang="pt-BR" sz="2800" b="0" i="0" u="none" strike="noStrike" kern="1200" cap="none" spc="0" normalizeH="0" baseline="0" noProof="0" dirty="0">
                <a:ln>
                  <a:noFill/>
                </a:ln>
                <a:solidFill>
                  <a:prstClr val="black"/>
                </a:solidFill>
                <a:effectLst/>
                <a:uLnTx/>
                <a:uFillTx/>
                <a:ea typeface="+mn-ea"/>
                <a:cs typeface="Arial" panose="020B0604020202020204" pitchFamily="34" charset="0"/>
              </a:rPr>
              <a:t>- É possível remanejamento de Itens entre Órgãos.</a:t>
            </a:r>
          </a:p>
          <a:p>
            <a:pPr marR="0" lvl="0" algn="just" defTabSz="914400" rtl="0" eaLnBrk="1" fontAlgn="auto" latinLnBrk="0" hangingPunct="1">
              <a:lnSpc>
                <a:spcPct val="100000"/>
              </a:lnSpc>
              <a:spcBef>
                <a:spcPts val="0"/>
              </a:spcBef>
              <a:spcAft>
                <a:spcPts val="0"/>
              </a:spcAft>
              <a:buClrTx/>
              <a:buSzTx/>
              <a:tabLst/>
              <a:defRPr/>
            </a:pPr>
            <a:endParaRPr lang="pt-BR" sz="2800" dirty="0">
              <a:solidFill>
                <a:prstClr val="black"/>
              </a:solidFill>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r>
              <a:rPr kumimoji="0" lang="pt-BR" sz="2800" b="0" i="0" u="none" strike="noStrike" kern="1200" cap="none" spc="0" normalizeH="0" baseline="0" noProof="0" dirty="0">
                <a:ln>
                  <a:noFill/>
                </a:ln>
                <a:solidFill>
                  <a:prstClr val="black"/>
                </a:solidFill>
                <a:effectLst/>
                <a:uLnTx/>
                <a:uFillTx/>
                <a:ea typeface="+mn-ea"/>
                <a:cs typeface="Arial" panose="020B0604020202020204" pitchFamily="34" charset="0"/>
              </a:rPr>
              <a:t>- É vedado efetuar acréscimos nos quantitativos.</a:t>
            </a:r>
          </a:p>
          <a:p>
            <a:pPr marL="0" marR="0" lvl="0" indent="0" algn="just" defTabSz="914400" rtl="0" eaLnBrk="1" fontAlgn="auto" latinLnBrk="0" hangingPunct="1">
              <a:lnSpc>
                <a:spcPct val="100000"/>
              </a:lnSpc>
              <a:spcBef>
                <a:spcPts val="0"/>
              </a:spcBef>
              <a:spcAft>
                <a:spcPts val="0"/>
              </a:spcAft>
              <a:buClrTx/>
              <a:buSzTx/>
              <a:tabLst/>
              <a:defRPr/>
            </a:pPr>
            <a:endParaRPr kumimoji="0" lang="pt-BR" sz="28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tabLst/>
              <a:defRPr/>
            </a:pPr>
            <a:r>
              <a:rPr kumimoji="0" lang="pt-BR" sz="2800" b="0" i="0" u="none" strike="noStrike" kern="1200" cap="none" spc="0" normalizeH="0" baseline="0" noProof="0" dirty="0">
                <a:ln>
                  <a:noFill/>
                </a:ln>
                <a:solidFill>
                  <a:prstClr val="black"/>
                </a:solidFill>
                <a:effectLst/>
                <a:uLnTx/>
                <a:uFillTx/>
                <a:ea typeface="+mn-ea"/>
                <a:cs typeface="Arial" panose="020B0604020202020204" pitchFamily="34" charset="0"/>
              </a:rPr>
              <a:t> - Caberá ao Órgão acompanhar semestralmente a adequação dos preços registrados com os de mercado.</a:t>
            </a:r>
          </a:p>
          <a:p>
            <a:pPr marL="0" marR="0" lvl="0" indent="0" algn="just" defTabSz="914400" rtl="0" eaLnBrk="1" fontAlgn="auto" latinLnBrk="0" hangingPunct="1">
              <a:lnSpc>
                <a:spcPct val="100000"/>
              </a:lnSpc>
              <a:spcBef>
                <a:spcPts val="0"/>
              </a:spcBef>
              <a:spcAft>
                <a:spcPts val="0"/>
              </a:spcAft>
              <a:buClrTx/>
              <a:buSzTx/>
              <a:tabLst/>
              <a:defRPr/>
            </a:pPr>
            <a:r>
              <a:rPr kumimoji="0" lang="pt-BR" sz="2800" b="0" i="0" u="none" strike="noStrike" kern="1200" cap="none" spc="0" normalizeH="0" baseline="0" noProof="0" dirty="0">
                <a:ln>
                  <a:noFill/>
                </a:ln>
                <a:solidFill>
                  <a:srgbClr val="000000"/>
                </a:solidFill>
                <a:effectLst/>
                <a:uLnTx/>
                <a:uFillTx/>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tabLst/>
              <a:defRPr/>
            </a:pPr>
            <a:r>
              <a:rPr kumimoji="0" lang="pt-BR" sz="2800" b="0" i="0" u="none" strike="noStrike" kern="1200" cap="none" spc="0" normalizeH="0" baseline="0" noProof="0" dirty="0">
                <a:ln>
                  <a:noFill/>
                </a:ln>
                <a:solidFill>
                  <a:srgbClr val="000000"/>
                </a:solidFill>
                <a:effectLst/>
                <a:uLnTx/>
                <a:uFillTx/>
                <a:ea typeface="+mn-ea"/>
                <a:cs typeface="Arial" panose="020B0604020202020204" pitchFamily="34" charset="0"/>
              </a:rPr>
              <a:t>- A existência de preços registrados implicará compromisso de fornecimento nas condições estabelecidas, mas não obrigará a Administração a contratar.</a:t>
            </a:r>
          </a:p>
          <a:p>
            <a:pPr marL="0" marR="0" lvl="0" indent="0" algn="just" defTabSz="914400" rtl="0" eaLnBrk="1" fontAlgn="auto" latinLnBrk="0" hangingPunct="1">
              <a:lnSpc>
                <a:spcPct val="100000"/>
              </a:lnSpc>
              <a:spcBef>
                <a:spcPts val="0"/>
              </a:spcBef>
              <a:spcAft>
                <a:spcPts val="0"/>
              </a:spcAft>
              <a:buClrTx/>
              <a:buSzTx/>
              <a:tabLst/>
              <a:defRPr/>
            </a:pPr>
            <a:r>
              <a:rPr kumimoji="0" lang="pt-BR" sz="2800" b="0" i="0" u="none" strike="noStrike" kern="1200" cap="none" spc="0" normalizeH="0" baseline="0" noProof="0" dirty="0">
                <a:ln>
                  <a:noFill/>
                </a:ln>
                <a:solidFill>
                  <a:srgbClr val="000000"/>
                </a:solidFill>
                <a:effectLst/>
                <a:uLnTx/>
                <a:uFillTx/>
                <a:ea typeface="+mn-ea"/>
                <a:cs typeface="Arial" panose="020B0604020202020204" pitchFamily="34" charset="0"/>
              </a:rPr>
              <a:t> </a:t>
            </a:r>
          </a:p>
        </p:txBody>
      </p:sp>
      <p:pic>
        <p:nvPicPr>
          <p:cNvPr id="5" name="Imagem 4" descr="importante.jpg">
            <a:extLst>
              <a:ext uri="{FF2B5EF4-FFF2-40B4-BE49-F238E27FC236}">
                <a16:creationId xmlns:a16="http://schemas.microsoft.com/office/drawing/2014/main" id="{6CC9FC40-050F-A1D8-B913-BD1EDBE133F9}"/>
              </a:ext>
            </a:extLst>
          </p:cNvPr>
          <p:cNvPicPr>
            <a:picLocks noChangeAspect="1"/>
          </p:cNvPicPr>
          <p:nvPr/>
        </p:nvPicPr>
        <p:blipFill>
          <a:blip r:embed="rId3"/>
          <a:stretch>
            <a:fillRect/>
          </a:stretch>
        </p:blipFill>
        <p:spPr>
          <a:xfrm rot="716733">
            <a:off x="8545189" y="1501835"/>
            <a:ext cx="1622811" cy="1109716"/>
          </a:xfrm>
          <a:prstGeom prst="rect">
            <a:avLst/>
          </a:prstGeom>
        </p:spPr>
      </p:pic>
    </p:spTree>
    <p:extLst>
      <p:ext uri="{BB962C8B-B14F-4D97-AF65-F5344CB8AC3E}">
        <p14:creationId xmlns:p14="http://schemas.microsoft.com/office/powerpoint/2010/main" val="3866715187"/>
      </p:ext>
    </p:extLst>
  </p:cSld>
  <p:clrMapOvr>
    <a:masterClrMapping/>
  </p:clrMapOvr>
  <p:transition spd="slow">
    <p:cut/>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85</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5. PROCEDIMENTOS QUE IMPACTAM NO TERMO DE REFERÊNCIA -TR</a:t>
            </a:r>
          </a:p>
        </p:txBody>
      </p:sp>
      <p:sp>
        <p:nvSpPr>
          <p:cNvPr id="3" name="Retângulo 2">
            <a:extLst>
              <a:ext uri="{FF2B5EF4-FFF2-40B4-BE49-F238E27FC236}">
                <a16:creationId xmlns:a16="http://schemas.microsoft.com/office/drawing/2014/main"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kumimoji="0" lang="pt-BR" sz="2800" b="0" i="0" u="none" strike="noStrike" kern="1200" cap="none" spc="0" normalizeH="0" baseline="0" noProof="0" dirty="0">
                <a:ln>
                  <a:noFill/>
                </a:ln>
                <a:solidFill>
                  <a:srgbClr val="000000"/>
                </a:solidFill>
                <a:effectLst/>
                <a:uLnTx/>
                <a:uFillTx/>
                <a:ea typeface="+mn-ea"/>
                <a:cs typeface="Arial" panose="020B0604020202020204" pitchFamily="34" charset="0"/>
              </a:rPr>
              <a:t>- É permitido adesão futuras, desde que não ultrapasse 50% do quantitativo dos itens registrados e o dobro da totalidade,  independentemente do numero de Órgãos não participantes. </a:t>
            </a:r>
          </a:p>
          <a:p>
            <a:pPr marL="0" marR="0" lvl="0" indent="0" algn="just" defTabSz="914400" rtl="0" eaLnBrk="1" fontAlgn="auto" latinLnBrk="0" hangingPunct="1">
              <a:lnSpc>
                <a:spcPct val="100000"/>
              </a:lnSpc>
              <a:spcBef>
                <a:spcPts val="0"/>
              </a:spcBef>
              <a:spcAft>
                <a:spcPts val="0"/>
              </a:spcAft>
              <a:buClrTx/>
              <a:buSzTx/>
              <a:tabLst/>
              <a:defRPr/>
            </a:pPr>
            <a:endParaRPr kumimoji="0" lang="pt-BR" sz="2800" b="0" i="0" u="none" strike="noStrike" kern="1200" cap="none" spc="0" normalizeH="0" baseline="0" noProof="0" dirty="0">
              <a:ln>
                <a:noFill/>
              </a:ln>
              <a:solidFill>
                <a:srgbClr val="000000"/>
              </a:solidFill>
              <a:effectLst/>
              <a:uLnTx/>
              <a:uFillTx/>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tabLst/>
              <a:defRPr/>
            </a:pPr>
            <a:r>
              <a:rPr kumimoji="0" lang="pt-BR" sz="2800" b="0" i="0" u="none" strike="noStrike" kern="1200" cap="none" spc="0" normalizeH="0" baseline="0" noProof="0" dirty="0">
                <a:ln>
                  <a:noFill/>
                </a:ln>
                <a:solidFill>
                  <a:srgbClr val="000000"/>
                </a:solidFill>
                <a:effectLst/>
                <a:uLnTx/>
                <a:uFillTx/>
                <a:ea typeface="+mn-ea"/>
                <a:cs typeface="Arial" panose="020B0604020202020204" pitchFamily="34" charset="0"/>
              </a:rPr>
              <a:t>- A adesão para fins de transferência voluntária, que se destina à execução descentralizada de programa ou projeto Estadual, não fica sujeito ao limite.</a:t>
            </a:r>
          </a:p>
          <a:p>
            <a:pPr marL="0" marR="0" lvl="0" indent="0" algn="just" defTabSz="914400" rtl="0" eaLnBrk="1" fontAlgn="auto" latinLnBrk="0" hangingPunct="1">
              <a:lnSpc>
                <a:spcPct val="100000"/>
              </a:lnSpc>
              <a:spcBef>
                <a:spcPts val="0"/>
              </a:spcBef>
              <a:spcAft>
                <a:spcPts val="0"/>
              </a:spcAft>
              <a:buClrTx/>
              <a:buSzTx/>
              <a:tabLst/>
              <a:defRPr/>
            </a:pPr>
            <a:r>
              <a:rPr kumimoji="0" lang="pt-BR" sz="2800" b="0" i="0" u="none" strike="noStrike" kern="1200" cap="none" spc="0" normalizeH="0" baseline="0" noProof="0" dirty="0">
                <a:ln>
                  <a:noFill/>
                </a:ln>
                <a:solidFill>
                  <a:srgbClr val="000000"/>
                </a:solidFill>
                <a:effectLst/>
                <a:uLnTx/>
                <a:uFillTx/>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tabLst/>
              <a:defRPr/>
            </a:pPr>
            <a:r>
              <a:rPr kumimoji="0" lang="pt-BR" sz="2800" b="0" i="0" u="none" strike="noStrike" kern="1200" cap="none" spc="0" normalizeH="0" baseline="0" noProof="0" dirty="0">
                <a:ln>
                  <a:noFill/>
                </a:ln>
                <a:solidFill>
                  <a:srgbClr val="000000"/>
                </a:solidFill>
                <a:effectLst/>
                <a:uLnTx/>
                <a:uFillTx/>
                <a:ea typeface="+mn-ea"/>
                <a:cs typeface="Arial" panose="020B0604020202020204" pitchFamily="34" charset="0"/>
              </a:rPr>
              <a:t>- A contratação da integralidade do quantitativo deverá ocorrer em até 90 dias. </a:t>
            </a:r>
          </a:p>
        </p:txBody>
      </p:sp>
      <p:pic>
        <p:nvPicPr>
          <p:cNvPr id="5" name="Imagem 4" descr="importante.jpg">
            <a:extLst>
              <a:ext uri="{FF2B5EF4-FFF2-40B4-BE49-F238E27FC236}">
                <a16:creationId xmlns:a16="http://schemas.microsoft.com/office/drawing/2014/main" id="{6CC9FC40-050F-A1D8-B913-BD1EDBE133F9}"/>
              </a:ext>
            </a:extLst>
          </p:cNvPr>
          <p:cNvPicPr>
            <a:picLocks noChangeAspect="1"/>
          </p:cNvPicPr>
          <p:nvPr/>
        </p:nvPicPr>
        <p:blipFill>
          <a:blip r:embed="rId3"/>
          <a:stretch>
            <a:fillRect/>
          </a:stretch>
        </p:blipFill>
        <p:spPr>
          <a:xfrm rot="716733">
            <a:off x="9023364" y="5187689"/>
            <a:ext cx="1622811" cy="1109716"/>
          </a:xfrm>
          <a:prstGeom prst="rect">
            <a:avLst/>
          </a:prstGeom>
        </p:spPr>
      </p:pic>
    </p:spTree>
    <p:extLst>
      <p:ext uri="{BB962C8B-B14F-4D97-AF65-F5344CB8AC3E}">
        <p14:creationId xmlns:p14="http://schemas.microsoft.com/office/powerpoint/2010/main" val="750049915"/>
      </p:ext>
    </p:extLst>
  </p:cSld>
  <p:clrMapOvr>
    <a:masterClrMapping/>
  </p:clrMapOvr>
  <p:transition spd="slow">
    <p:cut/>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86</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5. PROCEDIMENTOS QUE IMPACTAM NO TERMO DE REFERÊNCIA -TR</a:t>
            </a:r>
          </a:p>
        </p:txBody>
      </p:sp>
      <p:sp>
        <p:nvSpPr>
          <p:cNvPr id="3" name="Retângulo 2">
            <a:extLst>
              <a:ext uri="{FF2B5EF4-FFF2-40B4-BE49-F238E27FC236}">
                <a16:creationId xmlns:a16="http://schemas.microsoft.com/office/drawing/2014/main"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6" name="CaixaDeTexto 5">
            <a:extLst>
              <a:ext uri="{FF2B5EF4-FFF2-40B4-BE49-F238E27FC236}">
                <a16:creationId xmlns:a16="http://schemas.microsoft.com/office/drawing/2014/main" id="{7DE05FE9-F823-6558-996B-96851761059C}"/>
              </a:ext>
            </a:extLst>
          </p:cNvPr>
          <p:cNvSpPr txBox="1"/>
          <p:nvPr/>
        </p:nvSpPr>
        <p:spPr>
          <a:xfrm>
            <a:off x="230538" y="1925274"/>
            <a:ext cx="8477233" cy="440120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A Lei 8.666/1993, não previa nenhum tratamento especial às ME-EPP. Somente com a edição do Estatuto das ME-EPP, a Lei Complementar Federal (LC) 123/2006, criaram-se normas gerais para o tratamento diferenciado e favorecido a tais empresas, inclusive quanto à preferência nas aquisições de bens e serviços pelos Poderes Públicos. Aqui no Estado do Espírito Santo, atualmente vigora, o Estatuto das Pequenas Empresa, LC 618/2012 e o Decreto 4937-R/2021.</a:t>
            </a:r>
          </a:p>
        </p:txBody>
      </p:sp>
      <p:pic>
        <p:nvPicPr>
          <p:cNvPr id="8" name="Imagem 7">
            <a:extLst>
              <a:ext uri="{FF2B5EF4-FFF2-40B4-BE49-F238E27FC236}">
                <a16:creationId xmlns:a16="http://schemas.microsoft.com/office/drawing/2014/main" id="{896CF85D-C65F-D78A-053C-2087DEF0C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2651" y="3648548"/>
            <a:ext cx="2436101" cy="1368779"/>
          </a:xfrm>
          <a:prstGeom prst="rect">
            <a:avLst/>
          </a:prstGeom>
        </p:spPr>
      </p:pic>
      <p:sp>
        <p:nvSpPr>
          <p:cNvPr id="9" name="CaixaDeTexto 8">
            <a:extLst>
              <a:ext uri="{FF2B5EF4-FFF2-40B4-BE49-F238E27FC236}">
                <a16:creationId xmlns:a16="http://schemas.microsoft.com/office/drawing/2014/main" id="{9E54D5A3-10EF-8C93-7A07-95050EACCD85}"/>
              </a:ext>
            </a:extLst>
          </p:cNvPr>
          <p:cNvSpPr txBox="1"/>
          <p:nvPr/>
        </p:nvSpPr>
        <p:spPr>
          <a:xfrm>
            <a:off x="419449" y="1359124"/>
            <a:ext cx="10427516"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00" cap="none" spc="0" normalizeH="0" baseline="0" noProof="0" dirty="0">
                <a:ln>
                  <a:noFill/>
                </a:ln>
                <a:solidFill>
                  <a:srgbClr val="F79646">
                    <a:lumMod val="75000"/>
                  </a:srgbClr>
                </a:solidFill>
                <a:effectLst/>
                <a:uLnTx/>
                <a:uFillTx/>
                <a:latin typeface="Calibri"/>
                <a:ea typeface="Calibri" panose="020F0502020204030204" pitchFamily="34" charset="0"/>
                <a:cs typeface="Arial" panose="020B0604020202020204" pitchFamily="34" charset="0"/>
              </a:rPr>
              <a:t>Tratamento especial à Microempresa e a Empresa de Pequeno Porte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9460186"/>
      </p:ext>
    </p:extLst>
  </p:cSld>
  <p:clrMapOvr>
    <a:masterClrMapping/>
  </p:clrMapOvr>
  <p:transition spd="slow">
    <p:cut/>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87</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5. PROCEDIMENTOS QUE IMPACTAM NO TERMO DE REFERÊNCIA -TR</a:t>
            </a:r>
          </a:p>
        </p:txBody>
      </p:sp>
      <p:sp>
        <p:nvSpPr>
          <p:cNvPr id="3" name="Retângulo 2">
            <a:extLst>
              <a:ext uri="{FF2B5EF4-FFF2-40B4-BE49-F238E27FC236}">
                <a16:creationId xmlns:a16="http://schemas.microsoft.com/office/drawing/2014/main"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6" name="CaixaDeTexto 5">
            <a:extLst>
              <a:ext uri="{FF2B5EF4-FFF2-40B4-BE49-F238E27FC236}">
                <a16:creationId xmlns:a16="http://schemas.microsoft.com/office/drawing/2014/main" id="{7DE05FE9-F823-6558-996B-96851761059C}"/>
              </a:ext>
            </a:extLst>
          </p:cNvPr>
          <p:cNvSpPr txBox="1"/>
          <p:nvPr/>
        </p:nvSpPr>
        <p:spPr>
          <a:xfrm>
            <a:off x="214831" y="1388378"/>
            <a:ext cx="11542013" cy="49552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00" cap="none" spc="0" normalizeH="0" baseline="0" noProof="0" dirty="0">
                <a:ln>
                  <a:noFill/>
                </a:ln>
                <a:solidFill>
                  <a:schemeClr val="accent6">
                    <a:lumMod val="75000"/>
                  </a:schemeClr>
                </a:solidFill>
                <a:effectLst/>
                <a:uLnTx/>
                <a:uFillTx/>
                <a:latin typeface="Calibri"/>
                <a:ea typeface="Calibri" panose="020F0502020204030204" pitchFamily="34" charset="0"/>
                <a:cs typeface="Arial" panose="020B0604020202020204" pitchFamily="34" charset="0"/>
              </a:rPr>
              <a:t>Conceitos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I - Microempresa, aufira, em cada ano-calendário, receita bruta igual ou inferior a R$360.000,00.</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II - Empresa de Pequeno Porte, aufira, em cada ano-calendário, receita bruta superior a R$360.000,00 e igual ou inferior a R$ 4.800.000,00.</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endParaRPr>
          </a:p>
          <a:p>
            <a:pPr algn="just">
              <a:defRPr/>
            </a:pPr>
            <a:r>
              <a:rPr kumimoji="0" lang="pt-BR" sz="2400" b="0" i="0" u="none" strike="noStrike" kern="1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III - Sociedades Cooperativas, e que tenham auferido receita bruta até R$ 360.000,00.</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IV – Produtor Rural e Agricultor familiar, que estejam regular junto a Previdência social e tenham renda bruta até o limite de R$ 360.000,00.</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12918958"/>
      </p:ext>
    </p:extLst>
  </p:cSld>
  <p:clrMapOvr>
    <a:masterClrMapping/>
  </p:clrMapOvr>
  <p:transition spd="slow">
    <p:cut/>
  </p:transition>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88</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5. PROCEDIMENTOS QUE IMPACTAM NO TERMO DE REFERÊNCIA -TR</a:t>
            </a:r>
          </a:p>
        </p:txBody>
      </p:sp>
      <p:sp>
        <p:nvSpPr>
          <p:cNvPr id="3" name="Retângulo 2">
            <a:extLst>
              <a:ext uri="{FF2B5EF4-FFF2-40B4-BE49-F238E27FC236}">
                <a16:creationId xmlns:a16="http://schemas.microsoft.com/office/drawing/2014/main"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 name="CaixaDeTexto 4">
            <a:extLst>
              <a:ext uri="{FF2B5EF4-FFF2-40B4-BE49-F238E27FC236}">
                <a16:creationId xmlns:a16="http://schemas.microsoft.com/office/drawing/2014/main" id="{E0DF414C-FBD3-204E-A1D6-701FC1EEC625}"/>
              </a:ext>
            </a:extLst>
          </p:cNvPr>
          <p:cNvSpPr txBox="1"/>
          <p:nvPr/>
        </p:nvSpPr>
        <p:spPr>
          <a:xfrm>
            <a:off x="308184" y="1491916"/>
            <a:ext cx="10996589" cy="3504229"/>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Calibri corpo"/>
                <a:ea typeface="+mn-ea"/>
                <a:cs typeface="Arial" panose="020B0604020202020204" pitchFamily="34" charset="0"/>
              </a:rPr>
              <a:t>Os benefícios constantes nos </a:t>
            </a:r>
            <a:r>
              <a:rPr kumimoji="0" lang="pt-BR" sz="2800" b="0" i="0" u="none" strike="noStrike" kern="1200" cap="none" spc="0" normalizeH="0" baseline="0" noProof="0" dirty="0" err="1">
                <a:ln>
                  <a:noFill/>
                </a:ln>
                <a:solidFill>
                  <a:prstClr val="black"/>
                </a:solidFill>
                <a:effectLst/>
                <a:uLnTx/>
                <a:uFillTx/>
                <a:latin typeface="Calibri corpo"/>
                <a:ea typeface="+mn-ea"/>
                <a:cs typeface="Arial" panose="020B0604020202020204" pitchFamily="34" charset="0"/>
              </a:rPr>
              <a:t>arts</a:t>
            </a:r>
            <a:r>
              <a:rPr kumimoji="0" lang="pt-BR" sz="2800" b="0" i="0" u="none" strike="noStrike" kern="1200" cap="none" spc="0" normalizeH="0" baseline="0" noProof="0" dirty="0">
                <a:ln>
                  <a:noFill/>
                </a:ln>
                <a:solidFill>
                  <a:prstClr val="black"/>
                </a:solidFill>
                <a:effectLst/>
                <a:uLnTx/>
                <a:uFillTx/>
                <a:latin typeface="Calibri corpo"/>
                <a:ea typeface="+mn-ea"/>
                <a:cs typeface="Arial" panose="020B0604020202020204" pitchFamily="34" charset="0"/>
              </a:rPr>
              <a:t>. 42 a 49 da LC 123/2006, foram expressamente acolhidos pela nova Lei de Licitações, Lei nº 14.1333/21, em seu </a:t>
            </a:r>
            <a:r>
              <a:rPr kumimoji="0" lang="pt-BR" sz="2800" b="1" i="0" u="none" strike="noStrike" kern="1200" cap="none" spc="0" normalizeH="0" baseline="0" noProof="0" dirty="0">
                <a:ln>
                  <a:noFill/>
                </a:ln>
                <a:solidFill>
                  <a:prstClr val="black"/>
                </a:solidFill>
                <a:effectLst/>
                <a:uLnTx/>
                <a:uFillTx/>
                <a:latin typeface="Calibri corpo"/>
                <a:ea typeface="+mn-ea"/>
                <a:cs typeface="Arial" panose="020B0604020202020204" pitchFamily="34" charset="0"/>
              </a:rPr>
              <a:t>art. 4º, caput</a:t>
            </a:r>
            <a:r>
              <a:rPr kumimoji="0" lang="pt-BR" sz="2800" b="0" i="0" u="none" strike="noStrike" kern="1200" cap="none" spc="0" normalizeH="0" baseline="0" noProof="0" dirty="0">
                <a:ln>
                  <a:noFill/>
                </a:ln>
                <a:solidFill>
                  <a:prstClr val="black"/>
                </a:solidFill>
                <a:effectLst/>
                <a:uLnTx/>
                <a:uFillTx/>
                <a:latin typeface="Calibri corpo"/>
                <a:ea typeface="+mn-ea"/>
                <a:cs typeface="Arial" panose="020B0604020202020204" pitchFamily="34" charset="0"/>
              </a:rPr>
              <a:t>:</a:t>
            </a: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pt-BR" sz="2800" b="0" i="0" u="none" strike="noStrike" kern="1200" cap="none" spc="0" normalizeH="0" baseline="0" noProof="0" dirty="0">
              <a:ln>
                <a:noFill/>
              </a:ln>
              <a:solidFill>
                <a:prstClr val="black"/>
              </a:solidFill>
              <a:effectLst/>
              <a:uLnTx/>
              <a:uFillTx/>
              <a:latin typeface="Calibri corpo"/>
              <a:ea typeface="+mn-ea"/>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Calibri corpo"/>
                <a:ea typeface="+mn-ea"/>
                <a:cs typeface="Arial" panose="020B0604020202020204" pitchFamily="34" charset="0"/>
              </a:rPr>
              <a:t>“</a:t>
            </a:r>
            <a:r>
              <a:rPr kumimoji="0" lang="pt-BR" sz="2800" b="0" i="1" u="none" strike="noStrike" kern="1200" cap="none" spc="0" normalizeH="0" baseline="0" noProof="0" dirty="0">
                <a:ln>
                  <a:noFill/>
                </a:ln>
                <a:solidFill>
                  <a:prstClr val="black"/>
                </a:solidFill>
                <a:effectLst/>
                <a:uLnTx/>
                <a:uFillTx/>
                <a:latin typeface="Calibri corpo"/>
                <a:ea typeface="+mn-ea"/>
                <a:cs typeface="Arial" panose="020B0604020202020204" pitchFamily="34" charset="0"/>
              </a:rPr>
              <a:t>Aplicam-se às licitações e contratos disciplinados por esta Lei as disposições constantes dos </a:t>
            </a:r>
            <a:r>
              <a:rPr kumimoji="0" lang="pt-BR" sz="2800" b="0" i="1" u="none" strike="noStrike" kern="1200" cap="none" spc="0" normalizeH="0" baseline="0" noProof="0" dirty="0" err="1">
                <a:ln>
                  <a:noFill/>
                </a:ln>
                <a:solidFill>
                  <a:prstClr val="black"/>
                </a:solidFill>
                <a:effectLst/>
                <a:uLnTx/>
                <a:uFillTx/>
                <a:latin typeface="Calibri corpo"/>
                <a:ea typeface="+mn-ea"/>
                <a:cs typeface="Arial" panose="020B0604020202020204" pitchFamily="34" charset="0"/>
              </a:rPr>
              <a:t>arts</a:t>
            </a:r>
            <a:r>
              <a:rPr kumimoji="0" lang="pt-BR" sz="2800" b="0" i="1" u="none" strike="noStrike" kern="1200" cap="none" spc="0" normalizeH="0" baseline="0" noProof="0" dirty="0">
                <a:ln>
                  <a:noFill/>
                </a:ln>
                <a:solidFill>
                  <a:prstClr val="black"/>
                </a:solidFill>
                <a:effectLst/>
                <a:uLnTx/>
                <a:uFillTx/>
                <a:latin typeface="Calibri corpo"/>
                <a:ea typeface="+mn-ea"/>
                <a:cs typeface="Arial" panose="020B0604020202020204" pitchFamily="34" charset="0"/>
              </a:rPr>
              <a:t>. 42 a 49 da Lei Complementar nº 123, de 14 de dezembro de 2006</a:t>
            </a:r>
            <a:r>
              <a:rPr kumimoji="0" lang="pt-BR" sz="2800" b="0" i="0" u="none" strike="noStrike" kern="1200" cap="none" spc="0" normalizeH="0" baseline="0" noProof="0" dirty="0">
                <a:ln>
                  <a:noFill/>
                </a:ln>
                <a:solidFill>
                  <a:prstClr val="black"/>
                </a:solidFill>
                <a:effectLst/>
                <a:uLnTx/>
                <a:uFillTx/>
                <a:latin typeface="Calibri corpo"/>
                <a:ea typeface="+mn-ea"/>
                <a:cs typeface="Arial" panose="020B0604020202020204" pitchFamily="34" charset="0"/>
              </a:rPr>
              <a:t>.”</a:t>
            </a:r>
          </a:p>
        </p:txBody>
      </p:sp>
    </p:spTree>
    <p:extLst>
      <p:ext uri="{BB962C8B-B14F-4D97-AF65-F5344CB8AC3E}">
        <p14:creationId xmlns:p14="http://schemas.microsoft.com/office/powerpoint/2010/main" val="507603298"/>
      </p:ext>
    </p:extLst>
  </p:cSld>
  <p:clrMapOvr>
    <a:masterClrMapping/>
  </p:clrMapOvr>
  <p:transition spd="slow">
    <p:cut/>
  </p:transition>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89</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5. PROCEDIMENTOS QUE IMPACTAM NO TERMO DE REFERÊNCIA -TR</a:t>
            </a:r>
          </a:p>
        </p:txBody>
      </p:sp>
      <p:sp>
        <p:nvSpPr>
          <p:cNvPr id="3" name="Retângulo 2">
            <a:extLst>
              <a:ext uri="{FF2B5EF4-FFF2-40B4-BE49-F238E27FC236}">
                <a16:creationId xmlns:a16="http://schemas.microsoft.com/office/drawing/2014/main"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 name="CaixaDeTexto 4">
            <a:extLst>
              <a:ext uri="{FF2B5EF4-FFF2-40B4-BE49-F238E27FC236}">
                <a16:creationId xmlns:a16="http://schemas.microsoft.com/office/drawing/2014/main" id="{E0DF414C-FBD3-204E-A1D6-701FC1EEC625}"/>
              </a:ext>
            </a:extLst>
          </p:cNvPr>
          <p:cNvSpPr txBox="1"/>
          <p:nvPr/>
        </p:nvSpPr>
        <p:spPr>
          <a:xfrm>
            <a:off x="308184" y="1491916"/>
            <a:ext cx="11171610" cy="4997587"/>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Vamos aos artigos 42 a 49 da Lei 123/2006:</a:t>
            </a: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pt-BR"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Art. 42.  Nas licitações públicas, a comprovação de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regularidade fiscal e trabalhista </a:t>
            </a:r>
            <a:r>
              <a:rPr kumimoji="0" lang="pt-BR" sz="2400" b="0" i="0" u="none" strike="noStrike" kern="1200" cap="none" spc="0" normalizeH="0" baseline="0" noProof="0" dirty="0">
                <a:ln>
                  <a:noFill/>
                </a:ln>
                <a:solidFill>
                  <a:srgbClr val="000000"/>
                </a:solidFill>
                <a:effectLst/>
                <a:uLnTx/>
                <a:uFillTx/>
                <a:latin typeface="Calibri"/>
                <a:ea typeface="+mn-ea"/>
                <a:cs typeface="+mn-cs"/>
              </a:rPr>
              <a:t>das microempresas e das empresas de pequeno porte somente será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exigida para efeito de assinatura do contrato</a:t>
            </a:r>
            <a:r>
              <a:rPr kumimoji="0" lang="pt-BR" sz="2400" b="1" i="0" u="none" strike="noStrike" kern="1200" cap="none" spc="0" normalizeH="0" baseline="0" noProof="0" dirty="0">
                <a:ln>
                  <a:noFill/>
                </a:ln>
                <a:solidFill>
                  <a:srgbClr val="000000"/>
                </a:solidFill>
                <a:effectLst/>
                <a:uLnTx/>
                <a:uFillTx/>
                <a:latin typeface="Calibri"/>
                <a:ea typeface="+mn-ea"/>
                <a:cs typeface="+mn-cs"/>
              </a:rPr>
              <a:t>. </a:t>
            </a: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Art. 43.  As microempresas e as empresas de pequeno porte, por ocasião da participação em certames licitatórios, deverão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apresentar toda a documentação exigida para efeito de comprovação de regularidade fiscal e trabalhista</a:t>
            </a:r>
            <a:r>
              <a:rPr kumimoji="0" lang="pt-BR" sz="2400" b="0" i="0" u="none" strike="noStrike" kern="1200" cap="none" spc="0" normalizeH="0" baseline="0" noProof="0" dirty="0">
                <a:ln>
                  <a:noFill/>
                </a:ln>
                <a:solidFill>
                  <a:srgbClr val="000000"/>
                </a:solidFill>
                <a:effectLst/>
                <a:uLnTx/>
                <a:uFillTx/>
                <a:latin typeface="Calibri"/>
                <a:ea typeface="+mn-ea"/>
                <a:cs typeface="+mn-cs"/>
              </a:rPr>
              <a:t>, mesmo que esta apresente alguma restrição. </a:t>
            </a: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pt-BR" sz="2800" b="0" i="0" u="none" strike="noStrike" kern="1200" cap="none" spc="0" normalizeH="0" baseline="0" noProof="0" dirty="0">
              <a:ln>
                <a:noFill/>
              </a:ln>
              <a:solidFill>
                <a:prstClr val="black"/>
              </a:solidFill>
              <a:effectLst/>
              <a:uLnTx/>
              <a:uFillTx/>
              <a:latin typeface="Calibri corpo"/>
              <a:ea typeface="+mn-ea"/>
              <a:cs typeface="Arial" panose="020B0604020202020204" pitchFamily="34" charset="0"/>
            </a:endParaRPr>
          </a:p>
        </p:txBody>
      </p:sp>
    </p:spTree>
    <p:extLst>
      <p:ext uri="{BB962C8B-B14F-4D97-AF65-F5344CB8AC3E}">
        <p14:creationId xmlns:p14="http://schemas.microsoft.com/office/powerpoint/2010/main" val="2152334137"/>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6" y="404664"/>
            <a:ext cx="9762160"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600" b="1" dirty="0">
                <a:solidFill>
                  <a:schemeClr val="bg1"/>
                </a:solidFill>
                <a:effectLst>
                  <a:outerShdw blurRad="38100" dist="38100" dir="2700000" algn="tl">
                    <a:srgbClr val="000000">
                      <a:alpha val="43137"/>
                    </a:srgbClr>
                  </a:outerShdw>
                </a:effectLst>
                <a:ea typeface="Calibri"/>
                <a:cs typeface="Calibri"/>
                <a:sym typeface="Calibri"/>
              </a:rPr>
              <a:t>1. INTRODUÇÃO</a:t>
            </a:r>
          </a:p>
        </p:txBody>
      </p:sp>
      <p:sp>
        <p:nvSpPr>
          <p:cNvPr id="2" name="CaixaDeTexto 1">
            <a:extLst>
              <a:ext uri="{FF2B5EF4-FFF2-40B4-BE49-F238E27FC236}">
                <a16:creationId xmlns:a16="http://schemas.microsoft.com/office/drawing/2014/main" id="{32CBF1EE-15BF-D823-FE73-5A686096E772}"/>
              </a:ext>
            </a:extLst>
          </p:cNvPr>
          <p:cNvSpPr txBox="1"/>
          <p:nvPr/>
        </p:nvSpPr>
        <p:spPr>
          <a:xfrm>
            <a:off x="179511" y="1412776"/>
            <a:ext cx="7798419" cy="5232202"/>
          </a:xfrm>
          <a:prstGeom prst="rect">
            <a:avLst/>
          </a:prstGeom>
          <a:noFill/>
        </p:spPr>
        <p:txBody>
          <a:bodyPr wrap="square" rtlCol="0">
            <a:spAutoFit/>
          </a:bodyPr>
          <a:lstStyle/>
          <a:p>
            <a:pPr algn="just"/>
            <a:r>
              <a:rPr lang="pt-BR" sz="2800" b="1" i="0" dirty="0">
                <a:solidFill>
                  <a:schemeClr val="accent6">
                    <a:lumMod val="75000"/>
                  </a:schemeClr>
                </a:solidFill>
                <a:effectLst/>
                <a:latin typeface="+mj-lt"/>
              </a:rPr>
              <a:t>Autoridade Competente: </a:t>
            </a:r>
            <a:r>
              <a:rPr lang="pt-BR" sz="2800" i="0" dirty="0">
                <a:solidFill>
                  <a:srgbClr val="000000"/>
                </a:solidFill>
                <a:effectLst/>
                <a:latin typeface="+mj-lt"/>
              </a:rPr>
              <a:t>é o responsável pelo Órgão Público, aquele que ordena a despesa.</a:t>
            </a:r>
          </a:p>
          <a:p>
            <a:pPr algn="just"/>
            <a:endParaRPr lang="pt-BR" sz="2800" dirty="0">
              <a:solidFill>
                <a:srgbClr val="000000"/>
              </a:solidFill>
              <a:latin typeface="+mj-lt"/>
            </a:endParaRPr>
          </a:p>
          <a:p>
            <a:pPr algn="just"/>
            <a:r>
              <a:rPr lang="pt-BR" sz="2800" b="1" i="0" dirty="0">
                <a:solidFill>
                  <a:schemeClr val="accent6">
                    <a:lumMod val="75000"/>
                  </a:schemeClr>
                </a:solidFill>
                <a:effectLst/>
                <a:latin typeface="+mj-lt"/>
              </a:rPr>
              <a:t>Setor Requisitante: </a:t>
            </a:r>
            <a:r>
              <a:rPr lang="pt-BR" sz="2800" b="0" i="0" u="none" strike="noStrike" kern="1200" baseline="0" dirty="0">
                <a:solidFill>
                  <a:schemeClr val="tx1"/>
                </a:solidFill>
                <a:latin typeface="+mj-lt"/>
                <a:ea typeface="+mn-ea"/>
                <a:cs typeface="+mn-cs"/>
              </a:rPr>
              <a:t>agente ou unidade responsável por identificar a necessidade de contratação de bens, serviços e obras e requerê-la.</a:t>
            </a:r>
            <a:endParaRPr lang="pt-BR" sz="2800" dirty="0">
              <a:solidFill>
                <a:schemeClr val="tx1"/>
              </a:solidFill>
              <a:latin typeface="+mj-lt"/>
            </a:endParaRPr>
          </a:p>
          <a:p>
            <a:pPr algn="just"/>
            <a:endParaRPr lang="pt-BR" dirty="0">
              <a:solidFill>
                <a:srgbClr val="000000"/>
              </a:solidFill>
              <a:latin typeface="+mj-lt"/>
            </a:endParaRPr>
          </a:p>
          <a:p>
            <a:pPr algn="just"/>
            <a:endParaRPr lang="pt-BR" b="0" i="0" dirty="0">
              <a:solidFill>
                <a:srgbClr val="000000"/>
              </a:solidFill>
              <a:effectLst/>
              <a:latin typeface="Arial" panose="020B0604020202020204" pitchFamily="34" charset="0"/>
            </a:endParaRPr>
          </a:p>
          <a:p>
            <a:pPr algn="just"/>
            <a:r>
              <a:rPr lang="pt-BR" sz="2800" b="1" i="0" dirty="0">
                <a:solidFill>
                  <a:schemeClr val="accent6">
                    <a:lumMod val="75000"/>
                  </a:schemeClr>
                </a:solidFill>
                <a:effectLst/>
                <a:latin typeface="+mj-lt"/>
              </a:rPr>
              <a:t>Licitante: </a:t>
            </a:r>
            <a:r>
              <a:rPr lang="pt-BR" sz="2800" b="0" i="0" dirty="0">
                <a:solidFill>
                  <a:srgbClr val="000000"/>
                </a:solidFill>
                <a:effectLst/>
                <a:latin typeface="+mj-lt"/>
              </a:rPr>
              <a:t>pessoa física ou jurídica, ou consórcio de pessoas jurídicas, que participa ou manifesta a intenção de participar de processo licitatório, oferecendo proposta.</a:t>
            </a:r>
          </a:p>
          <a:p>
            <a:pPr algn="just"/>
            <a:endParaRPr lang="pt-BR" dirty="0"/>
          </a:p>
        </p:txBody>
      </p:sp>
      <p:pic>
        <p:nvPicPr>
          <p:cNvPr id="5" name="Imagem 4">
            <a:extLst>
              <a:ext uri="{FF2B5EF4-FFF2-40B4-BE49-F238E27FC236}">
                <a16:creationId xmlns:a16="http://schemas.microsoft.com/office/drawing/2014/main" id="{1C714194-F9CB-BC20-741F-775923805D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3701" y="2960584"/>
            <a:ext cx="1882770" cy="1803015"/>
          </a:xfrm>
          <a:prstGeom prst="rect">
            <a:avLst/>
          </a:prstGeom>
        </p:spPr>
      </p:pic>
    </p:spTree>
    <p:extLst>
      <p:ext uri="{BB962C8B-B14F-4D97-AF65-F5344CB8AC3E}">
        <p14:creationId xmlns:p14="http://schemas.microsoft.com/office/powerpoint/2010/main" val="234821465"/>
      </p:ext>
    </p:extLst>
  </p:cSld>
  <p:clrMapOvr>
    <a:masterClrMapping/>
  </p:clrMapOvr>
  <p:transition spd="slow">
    <p:cut/>
  </p:transition>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90</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5. PROCEDIMENTOS QUE IMPACTAM NO TERMO DE REFERÊNCIA -TR</a:t>
            </a:r>
          </a:p>
        </p:txBody>
      </p:sp>
      <p:sp>
        <p:nvSpPr>
          <p:cNvPr id="3" name="Retângulo 2">
            <a:extLst>
              <a:ext uri="{FF2B5EF4-FFF2-40B4-BE49-F238E27FC236}">
                <a16:creationId xmlns:a16="http://schemas.microsoft.com/office/drawing/2014/main"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 name="CaixaDeTexto 4">
            <a:extLst>
              <a:ext uri="{FF2B5EF4-FFF2-40B4-BE49-F238E27FC236}">
                <a16:creationId xmlns:a16="http://schemas.microsoft.com/office/drawing/2014/main" id="{E0DF414C-FBD3-204E-A1D6-701FC1EEC625}"/>
              </a:ext>
            </a:extLst>
          </p:cNvPr>
          <p:cNvSpPr txBox="1"/>
          <p:nvPr/>
        </p:nvSpPr>
        <p:spPr>
          <a:xfrm>
            <a:off x="308184" y="1491916"/>
            <a:ext cx="11370010" cy="49621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 1o  Havendo alguma restrição na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comprovação da regularidade fiscal e trabalhista</a:t>
            </a:r>
            <a:r>
              <a:rPr kumimoji="0" lang="pt-BR" sz="2400" b="0" i="0" u="none" strike="noStrike" kern="1200" cap="none" spc="0" normalizeH="0" baseline="0" noProof="0" dirty="0">
                <a:ln>
                  <a:noFill/>
                </a:ln>
                <a:solidFill>
                  <a:schemeClr val="accent6">
                    <a:lumMod val="75000"/>
                  </a:schemeClr>
                </a:solidFill>
                <a:effectLst/>
                <a:uLnTx/>
                <a:uFillTx/>
                <a:latin typeface="Calibri"/>
                <a:ea typeface="+mn-ea"/>
                <a:cs typeface="+mn-cs"/>
              </a:rPr>
              <a:t>, </a:t>
            </a:r>
            <a:r>
              <a:rPr kumimoji="0" lang="pt-BR" sz="2400" b="0" i="0" u="none" strike="noStrike" kern="1200" cap="none" spc="0" normalizeH="0" baseline="0" noProof="0" dirty="0">
                <a:ln>
                  <a:noFill/>
                </a:ln>
                <a:effectLst/>
                <a:uLnTx/>
                <a:uFillTx/>
                <a:latin typeface="Calibri"/>
                <a:ea typeface="+mn-ea"/>
                <a:cs typeface="+mn-cs"/>
              </a:rPr>
              <a:t>será assegurado o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prazo de cinco dias úteis</a:t>
            </a:r>
            <a:r>
              <a:rPr kumimoji="0" lang="pt-BR" sz="2400" b="0" i="0" u="none" strike="noStrike" kern="1200" cap="none" spc="0" normalizeH="0" baseline="0" noProof="0" dirty="0">
                <a:ln>
                  <a:noFill/>
                </a:ln>
                <a:solidFill>
                  <a:srgbClr val="000000"/>
                </a:solidFill>
                <a:effectLst/>
                <a:uLnTx/>
                <a:uFillTx/>
                <a:latin typeface="Calibri"/>
                <a:ea typeface="+mn-ea"/>
                <a:cs typeface="+mn-cs"/>
              </a:rPr>
              <a:t>, cujo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termo inicial corresponderá ao momento em que o proponente for declarado vencedor do certame</a:t>
            </a:r>
            <a:r>
              <a:rPr kumimoji="0" lang="pt-BR" sz="2400" b="0" i="0" u="none" strike="noStrike" kern="1200" cap="none" spc="0" normalizeH="0" baseline="0" noProof="0" dirty="0">
                <a:ln>
                  <a:noFill/>
                </a:ln>
                <a:solidFill>
                  <a:srgbClr val="000000"/>
                </a:solidFill>
                <a:effectLst/>
                <a:uLnTx/>
                <a:uFillTx/>
                <a:latin typeface="Calibri"/>
                <a:ea typeface="+mn-ea"/>
                <a:cs typeface="+mn-cs"/>
              </a:rPr>
              <a:t>, prorrogável por igual período, a critério da administração pública, para regularização da documentação, para pagamento ou parcelamento do débito e para emissão de eventuais certidões negativas ou positivas com efeito de certidão negativa.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 2</a:t>
            </a:r>
            <a:r>
              <a:rPr kumimoji="0" lang="pt-BR" sz="2400" b="0" i="0" u="sng" strike="noStrike" kern="1200" cap="none" spc="0" normalizeH="0" baseline="30000" noProof="0" dirty="0">
                <a:ln>
                  <a:noFill/>
                </a:ln>
                <a:solidFill>
                  <a:srgbClr val="000000"/>
                </a:solidFill>
                <a:effectLst/>
                <a:uLnTx/>
                <a:uFillTx/>
                <a:latin typeface="Calibri"/>
                <a:ea typeface="+mn-ea"/>
                <a:cs typeface="+mn-cs"/>
              </a:rPr>
              <a:t>o</a:t>
            </a:r>
            <a:r>
              <a:rPr kumimoji="0" lang="pt-BR" sz="2400" b="0" i="0" u="none" strike="noStrike" kern="1200" cap="none" spc="0" normalizeH="0" baseline="0" noProof="0" dirty="0">
                <a:ln>
                  <a:noFill/>
                </a:ln>
                <a:solidFill>
                  <a:srgbClr val="000000"/>
                </a:solidFill>
                <a:effectLst/>
                <a:uLnTx/>
                <a:uFillTx/>
                <a:latin typeface="Calibri"/>
                <a:ea typeface="+mn-ea"/>
                <a:cs typeface="+mn-cs"/>
              </a:rPr>
              <a:t>  A não-regularização da documentação, no prazo previsto no § 1</a:t>
            </a:r>
            <a:r>
              <a:rPr kumimoji="0" lang="pt-BR" sz="2400" b="0" i="0" u="sng" strike="noStrike" kern="1200" cap="none" spc="0" normalizeH="0" baseline="30000" noProof="0" dirty="0">
                <a:ln>
                  <a:noFill/>
                </a:ln>
                <a:solidFill>
                  <a:srgbClr val="000000"/>
                </a:solidFill>
                <a:effectLst/>
                <a:uLnTx/>
                <a:uFillTx/>
                <a:latin typeface="Calibri"/>
                <a:ea typeface="+mn-ea"/>
                <a:cs typeface="+mn-cs"/>
              </a:rPr>
              <a:t>o</a:t>
            </a:r>
            <a:r>
              <a:rPr kumimoji="0" lang="pt-BR" sz="2400" b="0" i="0" u="none" strike="noStrike" kern="1200" cap="none" spc="0" normalizeH="0" baseline="0" noProof="0" dirty="0">
                <a:ln>
                  <a:noFill/>
                </a:ln>
                <a:solidFill>
                  <a:srgbClr val="000000"/>
                </a:solidFill>
                <a:effectLst/>
                <a:uLnTx/>
                <a:uFillTx/>
                <a:latin typeface="Calibri"/>
                <a:ea typeface="+mn-ea"/>
                <a:cs typeface="+mn-cs"/>
              </a:rPr>
              <a:t> deste artigo, implicará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decadência do direito à contratação</a:t>
            </a:r>
            <a:r>
              <a:rPr kumimoji="0" lang="pt-BR" sz="2400" b="0" i="0" u="none" strike="noStrike" kern="1200" cap="none" spc="0" normalizeH="0" baseline="0" noProof="0" dirty="0">
                <a:ln>
                  <a:noFill/>
                </a:ln>
                <a:solidFill>
                  <a:srgbClr val="000000"/>
                </a:solidFill>
                <a:effectLst/>
                <a:uLnTx/>
                <a:uFillTx/>
                <a:latin typeface="Calibri"/>
                <a:ea typeface="+mn-ea"/>
                <a:cs typeface="+mn-cs"/>
              </a:rPr>
              <a:t>, sem prejuízo das sanções previstas no </a:t>
            </a:r>
            <a:r>
              <a:rPr kumimoji="0" lang="pt-BR" sz="2400" b="0" i="0" u="sng" strike="noStrike" kern="1200" cap="none" spc="0" normalizeH="0" baseline="0" noProof="0" dirty="0">
                <a:ln>
                  <a:noFill/>
                </a:ln>
                <a:solidFill>
                  <a:srgbClr val="0000FF"/>
                </a:solidFill>
                <a:effectLst/>
                <a:uLnTx/>
                <a:uFillTx/>
                <a:latin typeface="Calibri"/>
                <a:ea typeface="+mn-ea"/>
                <a:cs typeface="+mn-cs"/>
              </a:rPr>
              <a:t>art. 81 da Lei n</a:t>
            </a:r>
            <a:r>
              <a:rPr kumimoji="0" lang="pt-BR" sz="2400" b="0" i="0" u="sng" strike="noStrike" kern="1200" cap="none" spc="0" normalizeH="0" baseline="30000" noProof="0" dirty="0">
                <a:ln>
                  <a:noFill/>
                </a:ln>
                <a:solidFill>
                  <a:srgbClr val="0000FF"/>
                </a:solidFill>
                <a:effectLst/>
                <a:uLnTx/>
                <a:uFillTx/>
                <a:latin typeface="Calibri"/>
                <a:ea typeface="+mn-ea"/>
                <a:cs typeface="+mn-cs"/>
              </a:rPr>
              <a:t>o</a:t>
            </a:r>
            <a:r>
              <a:rPr kumimoji="0" lang="pt-BR" sz="2400" b="0" i="0" u="sng" strike="noStrike" kern="1200" cap="none" spc="0" normalizeH="0" baseline="0" noProof="0" dirty="0">
                <a:ln>
                  <a:noFill/>
                </a:ln>
                <a:solidFill>
                  <a:srgbClr val="0000FF"/>
                </a:solidFill>
                <a:effectLst/>
                <a:uLnTx/>
                <a:uFillTx/>
                <a:latin typeface="Calibri"/>
                <a:ea typeface="+mn-ea"/>
                <a:cs typeface="+mn-cs"/>
              </a:rPr>
              <a:t> 8.666, de 21 de junho de 1993</a:t>
            </a:r>
            <a:r>
              <a:rPr kumimoji="0" lang="pt-BR" sz="2400" b="0" i="0" u="none" strike="noStrike" kern="1200" cap="none" spc="0" normalizeH="0" baseline="0" noProof="0" dirty="0">
                <a:ln>
                  <a:noFill/>
                </a:ln>
                <a:solidFill>
                  <a:srgbClr val="000000"/>
                </a:solidFill>
                <a:effectLst/>
                <a:uLnTx/>
                <a:uFillTx/>
                <a:latin typeface="Calibri"/>
                <a:ea typeface="+mn-ea"/>
                <a:cs typeface="+mn-cs"/>
              </a:rPr>
              <a:t>, sendo facultado à Administração convocar os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licitantes remanescentes, na ordem de classificação, para a assinatura do contrato, ou revogar a licitação</a:t>
            </a:r>
            <a:r>
              <a:rPr kumimoji="0" lang="pt-BR" sz="2400" b="1"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pt-BR"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pt-BR" sz="2800" b="0" i="0" u="none" strike="noStrike" kern="1200" cap="none" spc="0" normalizeH="0" baseline="0" noProof="0" dirty="0">
              <a:ln>
                <a:noFill/>
              </a:ln>
              <a:solidFill>
                <a:prstClr val="black"/>
              </a:solidFill>
              <a:effectLst/>
              <a:uLnTx/>
              <a:uFillTx/>
              <a:latin typeface="Calibri corpo"/>
              <a:ea typeface="+mn-ea"/>
              <a:cs typeface="Arial" panose="020B0604020202020204" pitchFamily="34" charset="0"/>
            </a:endParaRPr>
          </a:p>
        </p:txBody>
      </p:sp>
    </p:spTree>
    <p:extLst>
      <p:ext uri="{BB962C8B-B14F-4D97-AF65-F5344CB8AC3E}">
        <p14:creationId xmlns:p14="http://schemas.microsoft.com/office/powerpoint/2010/main" val="501881846"/>
      </p:ext>
    </p:extLst>
  </p:cSld>
  <p:clrMapOvr>
    <a:masterClrMapping/>
  </p:clrMapOvr>
  <p:transition spd="slow">
    <p:cut/>
  </p:transition>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91</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5. PROCEDIMENTOS QUE IMPACTAM NO TERMO DE REFERÊNCIA -TR</a:t>
            </a:r>
          </a:p>
        </p:txBody>
      </p:sp>
      <p:sp>
        <p:nvSpPr>
          <p:cNvPr id="3" name="Retângulo 2">
            <a:extLst>
              <a:ext uri="{FF2B5EF4-FFF2-40B4-BE49-F238E27FC236}">
                <a16:creationId xmlns:a16="http://schemas.microsoft.com/office/drawing/2014/main"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 name="CaixaDeTexto 4">
            <a:extLst>
              <a:ext uri="{FF2B5EF4-FFF2-40B4-BE49-F238E27FC236}">
                <a16:creationId xmlns:a16="http://schemas.microsoft.com/office/drawing/2014/main" id="{E0DF414C-FBD3-204E-A1D6-701FC1EEC625}"/>
              </a:ext>
            </a:extLst>
          </p:cNvPr>
          <p:cNvSpPr txBox="1"/>
          <p:nvPr/>
        </p:nvSpPr>
        <p:spPr>
          <a:xfrm>
            <a:off x="308184" y="1491916"/>
            <a:ext cx="11370010"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2800" dirty="0">
                <a:latin typeface="+mj-lt"/>
              </a:rPr>
              <a:t>Na habilitação em licitações para o fornecimento de bens para pronta entrega ou para a locação de materiais, não será exigida das pessoas jurídicas beneficiadas pelo Estatuto a apresentação de balanço patrimonial do último exercício social, sem prejuízo da dispensa de outros requisitos de habilitação.</a:t>
            </a:r>
            <a:r>
              <a:rPr kumimoji="0" lang="pt-BR" sz="2800" b="0" i="0" u="none" strike="noStrike" kern="1200" cap="none" spc="0" normalizeH="0" baseline="0" noProof="0" dirty="0">
                <a:ln>
                  <a:noFill/>
                </a:ln>
                <a:solidFill>
                  <a:srgbClr val="000000"/>
                </a:solidFill>
                <a:effectLst/>
                <a:uLnTx/>
                <a:uFillTx/>
                <a:latin typeface="+mj-lt"/>
                <a:ea typeface="+mn-ea"/>
                <a:cs typeface="+mn-cs"/>
              </a:rPr>
              <a:t> </a:t>
            </a:r>
            <a:endParaRPr kumimoji="0" lang="pt-BR" sz="2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pic>
        <p:nvPicPr>
          <p:cNvPr id="6" name="Imagem 5">
            <a:extLst>
              <a:ext uri="{FF2B5EF4-FFF2-40B4-BE49-F238E27FC236}">
                <a16:creationId xmlns:a16="http://schemas.microsoft.com/office/drawing/2014/main" id="{85D060D9-99F5-A331-7DE7-A9B87D9021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1298" y="3808558"/>
            <a:ext cx="2647950" cy="1724025"/>
          </a:xfrm>
          <a:prstGeom prst="rect">
            <a:avLst/>
          </a:prstGeom>
        </p:spPr>
      </p:pic>
    </p:spTree>
    <p:extLst>
      <p:ext uri="{BB962C8B-B14F-4D97-AF65-F5344CB8AC3E}">
        <p14:creationId xmlns:p14="http://schemas.microsoft.com/office/powerpoint/2010/main" val="3735157609"/>
      </p:ext>
    </p:extLst>
  </p:cSld>
  <p:clrMapOvr>
    <a:masterClrMapping/>
  </p:clrMapOvr>
  <p:transition spd="slow">
    <p:cut/>
  </p:transition>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92</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5. PROCEDIMENTOS QUE IMPACTAM NO TERMO DE REFERÊNCIA -TR</a:t>
            </a:r>
          </a:p>
        </p:txBody>
      </p:sp>
      <p:sp>
        <p:nvSpPr>
          <p:cNvPr id="3" name="Retângulo 2">
            <a:extLst>
              <a:ext uri="{FF2B5EF4-FFF2-40B4-BE49-F238E27FC236}">
                <a16:creationId xmlns:a16="http://schemas.microsoft.com/office/drawing/2014/main"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 name="CaixaDeTexto 4">
            <a:extLst>
              <a:ext uri="{FF2B5EF4-FFF2-40B4-BE49-F238E27FC236}">
                <a16:creationId xmlns:a16="http://schemas.microsoft.com/office/drawing/2014/main" id="{E0DF414C-FBD3-204E-A1D6-701FC1EEC625}"/>
              </a:ext>
            </a:extLst>
          </p:cNvPr>
          <p:cNvSpPr txBox="1"/>
          <p:nvPr/>
        </p:nvSpPr>
        <p:spPr>
          <a:xfrm>
            <a:off x="308184" y="1491916"/>
            <a:ext cx="11370010" cy="489364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Art. 44.  Nas licitações será assegurada, como critério de desempate,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preferência de contratação</a:t>
            </a:r>
            <a:r>
              <a:rPr kumimoji="0" lang="pt-BR" sz="2400" b="1" i="0" u="none" strike="noStrike" kern="1200" cap="none" spc="0" normalizeH="0" baseline="0" noProof="0" dirty="0">
                <a:ln>
                  <a:noFill/>
                </a:ln>
                <a:solidFill>
                  <a:srgbClr val="000000"/>
                </a:solidFill>
                <a:effectLst/>
                <a:uLnTx/>
                <a:uFillTx/>
                <a:latin typeface="Calibri"/>
                <a:ea typeface="+mn-ea"/>
                <a:cs typeface="+mn-cs"/>
              </a:rPr>
              <a:t> </a:t>
            </a:r>
            <a:r>
              <a:rPr kumimoji="0" lang="pt-BR" sz="2400" b="0" i="0" u="none" strike="noStrike" kern="1200" cap="none" spc="0" normalizeH="0" baseline="0" noProof="0" dirty="0">
                <a:ln>
                  <a:noFill/>
                </a:ln>
                <a:solidFill>
                  <a:srgbClr val="000000"/>
                </a:solidFill>
                <a:effectLst/>
                <a:uLnTx/>
                <a:uFillTx/>
                <a:latin typeface="Calibri"/>
                <a:ea typeface="+mn-ea"/>
                <a:cs typeface="+mn-cs"/>
              </a:rPr>
              <a:t>para as microempresas e empresas de pequeno porte.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 1o  Entende-se por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empate</a:t>
            </a:r>
            <a:r>
              <a:rPr kumimoji="0" lang="pt-BR" sz="2400" b="0" i="0" u="none" strike="noStrike" kern="1200" cap="none" spc="0" normalizeH="0" baseline="0" noProof="0" dirty="0">
                <a:ln>
                  <a:noFill/>
                </a:ln>
                <a:solidFill>
                  <a:srgbClr val="000000"/>
                </a:solidFill>
                <a:effectLst/>
                <a:uLnTx/>
                <a:uFillTx/>
                <a:latin typeface="Calibri"/>
                <a:ea typeface="+mn-ea"/>
                <a:cs typeface="+mn-cs"/>
              </a:rPr>
              <a:t> aquelas situações em que as propostas apresentadas pelas microempresas e empresas de pequeno porte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sejam iguais ou até 10% (dez por cento) superiores à proposta mais bem classificada</a:t>
            </a:r>
            <a:r>
              <a:rPr kumimoji="0" lang="pt-BR" sz="2400" b="0" i="0" u="none" strike="noStrike" kern="1200" cap="none" spc="0" normalizeH="0" baseline="0" noProof="0" dirty="0">
                <a:ln>
                  <a:noFill/>
                </a:ln>
                <a:solidFill>
                  <a:schemeClr val="accent6">
                    <a:lumMod val="75000"/>
                  </a:schemeClr>
                </a:solidFill>
                <a:effectLst/>
                <a:uLnTx/>
                <a:uFillTx/>
                <a:latin typeface="Calibri"/>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 2o  Na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modalidade de pregão</a:t>
            </a:r>
            <a:r>
              <a:rPr kumimoji="0" lang="pt-BR" sz="2400" b="0" i="0" u="none" strike="noStrike" kern="1200" cap="none" spc="0" normalizeH="0" baseline="0" noProof="0" dirty="0">
                <a:ln>
                  <a:noFill/>
                </a:ln>
                <a:solidFill>
                  <a:srgbClr val="000000"/>
                </a:solidFill>
                <a:effectLst/>
                <a:uLnTx/>
                <a:uFillTx/>
                <a:latin typeface="Calibri"/>
                <a:ea typeface="+mn-ea"/>
                <a:cs typeface="+mn-cs"/>
              </a:rPr>
              <a:t>, o intervalo percentual estabelecido no § 1o deste artigo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será de até 5% (cinco por cento)</a:t>
            </a:r>
            <a:r>
              <a:rPr kumimoji="0" lang="pt-BR" sz="2400" b="1" i="0" u="none" strike="noStrike" kern="1200" cap="none" spc="0" normalizeH="0" baseline="0" noProof="0" dirty="0">
                <a:ln>
                  <a:noFill/>
                </a:ln>
                <a:solidFill>
                  <a:srgbClr val="000000"/>
                </a:solidFill>
                <a:effectLst/>
                <a:uLnTx/>
                <a:uFillTx/>
                <a:latin typeface="Calibri"/>
                <a:ea typeface="+mn-ea"/>
                <a:cs typeface="+mn-cs"/>
              </a:rPr>
              <a:t> </a:t>
            </a:r>
            <a:r>
              <a:rPr kumimoji="0" lang="pt-BR" sz="2400" b="0" i="0" u="none" strike="noStrike" kern="1200" cap="none" spc="0" normalizeH="0" baseline="0" noProof="0" dirty="0">
                <a:ln>
                  <a:noFill/>
                </a:ln>
                <a:solidFill>
                  <a:srgbClr val="000000"/>
                </a:solidFill>
                <a:effectLst/>
                <a:uLnTx/>
                <a:uFillTx/>
                <a:latin typeface="Calibri"/>
                <a:ea typeface="+mn-ea"/>
                <a:cs typeface="+mn-cs"/>
              </a:rPr>
              <a:t>superior ao melhor preço. </a:t>
            </a:r>
            <a:endParaRPr kumimoji="0" lang="pt-BR"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2" name="Gráfico 1" descr="Olho">
            <a:extLst>
              <a:ext uri="{FF2B5EF4-FFF2-40B4-BE49-F238E27FC236}">
                <a16:creationId xmlns:a16="http://schemas.microsoft.com/office/drawing/2014/main" id="{3D5E3760-A918-A401-5584-43F95ED14E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58127" y="2386070"/>
            <a:ext cx="1561860" cy="1552669"/>
          </a:xfrm>
          <a:prstGeom prst="rect">
            <a:avLst/>
          </a:prstGeom>
        </p:spPr>
      </p:pic>
      <p:sp>
        <p:nvSpPr>
          <p:cNvPr id="6" name="CaixaDeTexto 5">
            <a:extLst>
              <a:ext uri="{FF2B5EF4-FFF2-40B4-BE49-F238E27FC236}">
                <a16:creationId xmlns:a16="http://schemas.microsoft.com/office/drawing/2014/main" id="{33FCE6EA-4D6B-F1E7-4944-B2F8D1489BD9}"/>
              </a:ext>
            </a:extLst>
          </p:cNvPr>
          <p:cNvSpPr txBox="1"/>
          <p:nvPr/>
        </p:nvSpPr>
        <p:spPr>
          <a:xfrm>
            <a:off x="5310233" y="2478349"/>
            <a:ext cx="4208386" cy="1200329"/>
          </a:xfrm>
          <a:prstGeom prst="rect">
            <a:avLst/>
          </a:prstGeom>
          <a:noFill/>
          <a:ln w="38100">
            <a:solidFill>
              <a:schemeClr val="accent6">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chemeClr val="accent6">
                    <a:lumMod val="75000"/>
                  </a:schemeClr>
                </a:solidFill>
                <a:effectLst/>
                <a:uLnTx/>
                <a:uFillTx/>
                <a:latin typeface="Calibri"/>
                <a:ea typeface="+mn-ea"/>
                <a:cs typeface="+mn-cs"/>
              </a:rPr>
              <a:t>Órgãos Estaduais – Decreto 4.937-R/2021</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o direito a preferência deverá ser declarado no momento da apresentação da Proposta.</a:t>
            </a:r>
          </a:p>
        </p:txBody>
      </p:sp>
    </p:spTree>
    <p:extLst>
      <p:ext uri="{BB962C8B-B14F-4D97-AF65-F5344CB8AC3E}">
        <p14:creationId xmlns:p14="http://schemas.microsoft.com/office/powerpoint/2010/main" val="233276304"/>
      </p:ext>
    </p:extLst>
  </p:cSld>
  <p:clrMapOvr>
    <a:masterClrMapping/>
  </p:clrMapOvr>
  <p:transition spd="slow">
    <p:cut/>
  </p:transition>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93</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5. PROCEDIMENTOS QUE IMPACTAM NO TERMO DE REFERÊNCIA -TR</a:t>
            </a:r>
          </a:p>
        </p:txBody>
      </p:sp>
      <p:sp>
        <p:nvSpPr>
          <p:cNvPr id="3" name="Retângulo 2">
            <a:extLst>
              <a:ext uri="{FF2B5EF4-FFF2-40B4-BE49-F238E27FC236}">
                <a16:creationId xmlns:a16="http://schemas.microsoft.com/office/drawing/2014/main"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 name="CaixaDeTexto 4">
            <a:extLst>
              <a:ext uri="{FF2B5EF4-FFF2-40B4-BE49-F238E27FC236}">
                <a16:creationId xmlns:a16="http://schemas.microsoft.com/office/drawing/2014/main" id="{E0DF414C-FBD3-204E-A1D6-701FC1EEC625}"/>
              </a:ext>
            </a:extLst>
          </p:cNvPr>
          <p:cNvSpPr txBox="1"/>
          <p:nvPr/>
        </p:nvSpPr>
        <p:spPr>
          <a:xfrm>
            <a:off x="248742" y="1467290"/>
            <a:ext cx="11370010" cy="477053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srgbClr val="000000"/>
                </a:solidFill>
                <a:effectLst/>
                <a:uLnTx/>
                <a:uFillTx/>
                <a:latin typeface="Calibri"/>
                <a:ea typeface="+mn-ea"/>
                <a:cs typeface="+mn-cs"/>
              </a:rPr>
              <a:t>Art. 45. Para efeito do disposto no art. 44 desta Lei Complementar, ocorrendo o </a:t>
            </a:r>
            <a:r>
              <a:rPr kumimoji="0" lang="pt-BR" sz="2000" b="1" i="0" u="none" strike="noStrike" kern="1200" cap="none" spc="0" normalizeH="0" baseline="0" noProof="0" dirty="0">
                <a:ln>
                  <a:noFill/>
                </a:ln>
                <a:solidFill>
                  <a:schemeClr val="accent6">
                    <a:lumMod val="75000"/>
                  </a:schemeClr>
                </a:solidFill>
                <a:effectLst/>
                <a:uLnTx/>
                <a:uFillTx/>
                <a:latin typeface="Calibri"/>
                <a:ea typeface="+mn-ea"/>
                <a:cs typeface="+mn-cs"/>
              </a:rPr>
              <a:t>empate</a:t>
            </a:r>
            <a:r>
              <a:rPr kumimoji="0" lang="pt-BR" sz="2000" b="0" i="0" u="none" strike="noStrike" kern="1200" cap="none" spc="0" normalizeH="0" baseline="0" noProof="0" dirty="0">
                <a:ln>
                  <a:noFill/>
                </a:ln>
                <a:solidFill>
                  <a:srgbClr val="000000"/>
                </a:solidFill>
                <a:effectLst/>
                <a:uLnTx/>
                <a:uFillTx/>
                <a:latin typeface="Calibri"/>
                <a:ea typeface="+mn-ea"/>
                <a:cs typeface="+mn-cs"/>
              </a:rPr>
              <a:t>, proceder-se-á da seguinte forma: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0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srgbClr val="000000"/>
                </a:solidFill>
                <a:effectLst/>
                <a:uLnTx/>
                <a:uFillTx/>
                <a:latin typeface="Calibri"/>
                <a:ea typeface="+mn-ea"/>
                <a:cs typeface="+mn-cs"/>
              </a:rPr>
              <a:t>I - a microempresa ou empresa de pequeno porte mais bem classificada poderá </a:t>
            </a:r>
            <a:r>
              <a:rPr kumimoji="0" lang="pt-BR" sz="2000" b="1" i="0" u="none" strike="noStrike" kern="1200" cap="none" spc="0" normalizeH="0" baseline="0" noProof="0" dirty="0">
                <a:ln>
                  <a:noFill/>
                </a:ln>
                <a:solidFill>
                  <a:schemeClr val="accent6">
                    <a:lumMod val="75000"/>
                  </a:schemeClr>
                </a:solidFill>
                <a:effectLst/>
                <a:uLnTx/>
                <a:uFillTx/>
                <a:latin typeface="Calibri"/>
                <a:ea typeface="+mn-ea"/>
                <a:cs typeface="+mn-cs"/>
              </a:rPr>
              <a:t>apresentar proposta de preço inferior</a:t>
            </a:r>
            <a:r>
              <a:rPr kumimoji="0" lang="pt-BR" sz="2000" b="1" i="0" u="none" strike="noStrike" kern="1200" cap="none" spc="0" normalizeH="0" baseline="0" noProof="0" dirty="0">
                <a:ln>
                  <a:noFill/>
                </a:ln>
                <a:solidFill>
                  <a:srgbClr val="000000"/>
                </a:solidFill>
                <a:effectLst/>
                <a:uLnTx/>
                <a:uFillTx/>
                <a:latin typeface="Calibri"/>
                <a:ea typeface="+mn-ea"/>
                <a:cs typeface="+mn-cs"/>
              </a:rPr>
              <a:t> </a:t>
            </a:r>
            <a:r>
              <a:rPr kumimoji="0" lang="pt-BR" sz="2000" b="0" i="0" u="none" strike="noStrike" kern="1200" cap="none" spc="0" normalizeH="0" baseline="0" noProof="0" dirty="0">
                <a:ln>
                  <a:noFill/>
                </a:ln>
                <a:solidFill>
                  <a:srgbClr val="000000"/>
                </a:solidFill>
                <a:effectLst/>
                <a:uLnTx/>
                <a:uFillTx/>
                <a:latin typeface="Calibri"/>
                <a:ea typeface="+mn-ea"/>
                <a:cs typeface="+mn-cs"/>
              </a:rPr>
              <a:t>àquela considerada vencedora do certame, situação em que será adjudicado em seu favor o objeto licitado;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0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srgbClr val="000000"/>
                </a:solidFill>
                <a:effectLst/>
                <a:uLnTx/>
                <a:uFillTx/>
                <a:latin typeface="Calibri"/>
                <a:ea typeface="+mn-ea"/>
                <a:cs typeface="+mn-cs"/>
              </a:rPr>
              <a:t>II - não ocorrendo a contratação da microempresa ou empresa de pequeno porte, na forma do inciso I do caput deste artigo, serão </a:t>
            </a:r>
            <a:r>
              <a:rPr kumimoji="0" lang="pt-BR" sz="2000" b="1" i="0" u="none" strike="noStrike" kern="1200" cap="none" spc="0" normalizeH="0" baseline="0" noProof="0" dirty="0">
                <a:ln>
                  <a:noFill/>
                </a:ln>
                <a:solidFill>
                  <a:schemeClr val="accent6">
                    <a:lumMod val="75000"/>
                  </a:schemeClr>
                </a:solidFill>
                <a:effectLst/>
                <a:uLnTx/>
                <a:uFillTx/>
                <a:latin typeface="Calibri"/>
                <a:ea typeface="+mn-ea"/>
                <a:cs typeface="+mn-cs"/>
              </a:rPr>
              <a:t>convocadas as remanescentes </a:t>
            </a:r>
            <a:r>
              <a:rPr kumimoji="0" lang="pt-BR" sz="2000" b="0" i="0" u="none" strike="noStrike" kern="1200" cap="none" spc="0" normalizeH="0" baseline="0" noProof="0" dirty="0">
                <a:ln>
                  <a:noFill/>
                </a:ln>
                <a:solidFill>
                  <a:srgbClr val="000000"/>
                </a:solidFill>
                <a:effectLst/>
                <a:uLnTx/>
                <a:uFillTx/>
                <a:latin typeface="Calibri"/>
                <a:ea typeface="+mn-ea"/>
                <a:cs typeface="+mn-cs"/>
              </a:rPr>
              <a:t>que porventura se enquadrem na hipótese dos §§ 1o e 2o do art. 44 desta Lei Complementar, na ordem classificatória, para o exercício do mesmo direito;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0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srgbClr val="000000"/>
                </a:solidFill>
                <a:effectLst/>
                <a:uLnTx/>
                <a:uFillTx/>
                <a:latin typeface="Calibri"/>
                <a:ea typeface="+mn-ea"/>
                <a:cs typeface="+mn-cs"/>
              </a:rPr>
              <a:t>III - no </a:t>
            </a:r>
            <a:r>
              <a:rPr kumimoji="0" lang="pt-BR" sz="2000" b="1" i="0" u="none" strike="noStrike" kern="1200" cap="none" spc="0" normalizeH="0" baseline="0" noProof="0" dirty="0">
                <a:ln>
                  <a:noFill/>
                </a:ln>
                <a:solidFill>
                  <a:schemeClr val="accent6">
                    <a:lumMod val="75000"/>
                  </a:schemeClr>
                </a:solidFill>
                <a:effectLst/>
                <a:uLnTx/>
                <a:uFillTx/>
                <a:latin typeface="Calibri"/>
                <a:ea typeface="+mn-ea"/>
                <a:cs typeface="+mn-cs"/>
              </a:rPr>
              <a:t>caso de equivalência </a:t>
            </a:r>
            <a:r>
              <a:rPr kumimoji="0" lang="pt-BR" sz="2000" b="0" i="0" u="none" strike="noStrike" kern="1200" cap="none" spc="0" normalizeH="0" baseline="0" noProof="0" dirty="0">
                <a:ln>
                  <a:noFill/>
                </a:ln>
                <a:solidFill>
                  <a:srgbClr val="000000"/>
                </a:solidFill>
                <a:effectLst/>
                <a:uLnTx/>
                <a:uFillTx/>
                <a:latin typeface="Calibri"/>
                <a:ea typeface="+mn-ea"/>
                <a:cs typeface="+mn-cs"/>
              </a:rPr>
              <a:t>dos valores apresentados pelas microempresas e empresas de pequeno porte que se encontrem nos intervalos estabelecidos nos §§ 1o e 2o do art. 44 desta Lei Complementar, será realizado</a:t>
            </a:r>
            <a:r>
              <a:rPr kumimoji="0" lang="pt-BR" sz="2000" b="1" i="0" u="none" strike="noStrike" kern="1200" cap="none" spc="0" normalizeH="0" baseline="0" noProof="0" dirty="0">
                <a:ln>
                  <a:noFill/>
                </a:ln>
                <a:solidFill>
                  <a:srgbClr val="000000"/>
                </a:solidFill>
                <a:effectLst/>
                <a:uLnTx/>
                <a:uFillTx/>
                <a:latin typeface="Calibri"/>
                <a:ea typeface="+mn-ea"/>
                <a:cs typeface="+mn-cs"/>
              </a:rPr>
              <a:t> </a:t>
            </a:r>
            <a:r>
              <a:rPr kumimoji="0" lang="pt-BR" sz="2000" b="1" i="0" u="none" strike="noStrike" kern="1200" cap="none" spc="0" normalizeH="0" baseline="0" noProof="0" dirty="0">
                <a:ln>
                  <a:noFill/>
                </a:ln>
                <a:solidFill>
                  <a:schemeClr val="accent6">
                    <a:lumMod val="75000"/>
                  </a:schemeClr>
                </a:solidFill>
                <a:effectLst/>
                <a:uLnTx/>
                <a:uFillTx/>
                <a:latin typeface="Calibri"/>
                <a:ea typeface="+mn-ea"/>
                <a:cs typeface="+mn-cs"/>
              </a:rPr>
              <a:t>sorteio</a:t>
            </a:r>
            <a:r>
              <a:rPr kumimoji="0" lang="pt-BR" sz="2000" b="1" i="0" u="none" strike="noStrike" kern="1200" cap="none" spc="0" normalizeH="0" baseline="0" noProof="0" dirty="0">
                <a:ln>
                  <a:noFill/>
                </a:ln>
                <a:solidFill>
                  <a:srgbClr val="000000"/>
                </a:solidFill>
                <a:effectLst/>
                <a:uLnTx/>
                <a:uFillTx/>
                <a:latin typeface="Calibri"/>
                <a:ea typeface="+mn-ea"/>
                <a:cs typeface="+mn-cs"/>
              </a:rPr>
              <a:t> </a:t>
            </a:r>
            <a:r>
              <a:rPr kumimoji="0" lang="pt-BR" sz="2000" b="0" i="0" u="none" strike="noStrike" kern="1200" cap="none" spc="0" normalizeH="0" baseline="0" noProof="0" dirty="0">
                <a:ln>
                  <a:noFill/>
                </a:ln>
                <a:solidFill>
                  <a:srgbClr val="000000"/>
                </a:solidFill>
                <a:effectLst/>
                <a:uLnTx/>
                <a:uFillTx/>
                <a:latin typeface="Calibri"/>
                <a:ea typeface="+mn-ea"/>
                <a:cs typeface="+mn-cs"/>
              </a:rPr>
              <a:t>entre elas para que se identifique aquela que primeiro poderá apresentar melhor oferta.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111153461"/>
      </p:ext>
    </p:extLst>
  </p:cSld>
  <p:clrMapOvr>
    <a:masterClrMapping/>
  </p:clrMapOvr>
  <p:transition spd="slow">
    <p:cut/>
  </p:transition>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94</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5. PROCEDIMENTOS QUE IMPACTAM NO TERMO DE REFERÊNCIA -TR</a:t>
            </a:r>
          </a:p>
        </p:txBody>
      </p:sp>
      <p:sp>
        <p:nvSpPr>
          <p:cNvPr id="3" name="Retângulo 2">
            <a:extLst>
              <a:ext uri="{FF2B5EF4-FFF2-40B4-BE49-F238E27FC236}">
                <a16:creationId xmlns:a16="http://schemas.microsoft.com/office/drawing/2014/main"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 name="CaixaDeTexto 4">
            <a:extLst>
              <a:ext uri="{FF2B5EF4-FFF2-40B4-BE49-F238E27FC236}">
                <a16:creationId xmlns:a16="http://schemas.microsoft.com/office/drawing/2014/main" id="{E0DF414C-FBD3-204E-A1D6-701FC1EEC625}"/>
              </a:ext>
            </a:extLst>
          </p:cNvPr>
          <p:cNvSpPr txBox="1"/>
          <p:nvPr/>
        </p:nvSpPr>
        <p:spPr>
          <a:xfrm>
            <a:off x="308184" y="1491916"/>
            <a:ext cx="11370010" cy="378565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 1o  Na hipótese da não-contratação nos termos previstos no caput deste artigo, o objeto licitado será adjudicado em favor da proposta originalmente vencedora do certame.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 2o  O disposto neste artigo somente se aplicará quando a melhor oferta inicial não tiver sido apresentada por microempresa ou empresa de pequeno porte.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 3o  No caso de pregão, a microempresa ou empresa de pequeno porte mais bem classificada será convocada para apresentar nova proposta no prazo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máximo de 5 (cinco) minutos após o encerramento dos lances</a:t>
            </a:r>
            <a:r>
              <a:rPr kumimoji="0" lang="pt-BR" sz="2400" b="0" i="0" u="none" strike="noStrike" kern="1200" cap="none" spc="0" normalizeH="0" baseline="0" noProof="0" dirty="0">
                <a:ln>
                  <a:noFill/>
                </a:ln>
                <a:solidFill>
                  <a:srgbClr val="000000"/>
                </a:solidFill>
                <a:effectLst/>
                <a:uLnTx/>
                <a:uFillTx/>
                <a:latin typeface="Calibri"/>
                <a:ea typeface="+mn-ea"/>
                <a:cs typeface="+mn-cs"/>
              </a:rPr>
              <a:t>, sob pena de preclusão.</a:t>
            </a:r>
            <a:endParaRPr kumimoji="0" lang="pt-BR"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513208522"/>
      </p:ext>
    </p:extLst>
  </p:cSld>
  <p:clrMapOvr>
    <a:masterClrMapping/>
  </p:clrMapOvr>
  <p:transition spd="slow">
    <p:cut/>
  </p:transition>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95</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5. PROCEDIMENTOS QUE IMPACTAM NO TERMO DE REFERÊNCIA -TR</a:t>
            </a:r>
          </a:p>
        </p:txBody>
      </p:sp>
      <p:sp>
        <p:nvSpPr>
          <p:cNvPr id="3" name="Retângulo 2">
            <a:extLst>
              <a:ext uri="{FF2B5EF4-FFF2-40B4-BE49-F238E27FC236}">
                <a16:creationId xmlns:a16="http://schemas.microsoft.com/office/drawing/2014/main"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 name="CaixaDeTexto 4">
            <a:extLst>
              <a:ext uri="{FF2B5EF4-FFF2-40B4-BE49-F238E27FC236}">
                <a16:creationId xmlns:a16="http://schemas.microsoft.com/office/drawing/2014/main" id="{E0DF414C-FBD3-204E-A1D6-701FC1EEC625}"/>
              </a:ext>
            </a:extLst>
          </p:cNvPr>
          <p:cNvSpPr txBox="1"/>
          <p:nvPr/>
        </p:nvSpPr>
        <p:spPr>
          <a:xfrm>
            <a:off x="248742" y="1190357"/>
            <a:ext cx="11370010"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Art. 47.  Nas contratações públicas da administração direta e indireta, autárquica e fundacional, federal, estadual e municipal, deverá ser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concedido tratamento diferenciado </a:t>
            </a:r>
            <a:r>
              <a:rPr kumimoji="0" lang="pt-BR" sz="2400" b="0" i="0" u="none" strike="noStrike" kern="1200" cap="none" spc="0" normalizeH="0" baseline="0" noProof="0" dirty="0">
                <a:ln>
                  <a:noFill/>
                </a:ln>
                <a:solidFill>
                  <a:srgbClr val="000000"/>
                </a:solidFill>
                <a:effectLst/>
                <a:uLnTx/>
                <a:uFillTx/>
                <a:latin typeface="Calibri"/>
                <a:ea typeface="+mn-ea"/>
                <a:cs typeface="+mn-cs"/>
              </a:rPr>
              <a:t>e simplificado para as microempresas e empresas de pequeno porte objetivando a promoção do desenvolvimento econômico e social no âmbito municipal e regional, a ampliação da eficiência das políticas públicas e o incentivo à inovação tecnológica.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Parágrafo único.  No que diz respeito às compras públicas, enquanto não sobrevier legislação estadual, municipal ou regulamento específico de cada órgão mais favorável à microempresa e empresa de pequeno porte, aplica-se a legislação federal. </a:t>
            </a:r>
          </a:p>
        </p:txBody>
      </p:sp>
    </p:spTree>
    <p:extLst>
      <p:ext uri="{BB962C8B-B14F-4D97-AF65-F5344CB8AC3E}">
        <p14:creationId xmlns:p14="http://schemas.microsoft.com/office/powerpoint/2010/main" val="3056462102"/>
      </p:ext>
    </p:extLst>
  </p:cSld>
  <p:clrMapOvr>
    <a:masterClrMapping/>
  </p:clrMapOvr>
  <p:transition spd="slow">
    <p:cut/>
  </p:transition>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96</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5. PROCEDIMENTOS QUE IMPACTAM NO TERMO DE REFERÊNCIA -TR</a:t>
            </a:r>
          </a:p>
        </p:txBody>
      </p:sp>
      <p:sp>
        <p:nvSpPr>
          <p:cNvPr id="3" name="Retângulo 2">
            <a:extLst>
              <a:ext uri="{FF2B5EF4-FFF2-40B4-BE49-F238E27FC236}">
                <a16:creationId xmlns:a16="http://schemas.microsoft.com/office/drawing/2014/main"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 name="CaixaDeTexto 4">
            <a:extLst>
              <a:ext uri="{FF2B5EF4-FFF2-40B4-BE49-F238E27FC236}">
                <a16:creationId xmlns:a16="http://schemas.microsoft.com/office/drawing/2014/main" id="{E0DF414C-FBD3-204E-A1D6-701FC1EEC625}"/>
              </a:ext>
            </a:extLst>
          </p:cNvPr>
          <p:cNvSpPr txBox="1"/>
          <p:nvPr/>
        </p:nvSpPr>
        <p:spPr>
          <a:xfrm>
            <a:off x="248742" y="1190357"/>
            <a:ext cx="11370010" cy="563231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Art. 48.  Para o cumprimento do disposto no art. 47 desta Lei Complementar, a administração pública: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I - deverá realizar processo licitatório destinado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exclusivamente</a:t>
            </a:r>
            <a:r>
              <a:rPr kumimoji="0" lang="pt-BR" sz="2400" b="0" i="0" u="none" strike="noStrike" kern="1200" cap="none" spc="0" normalizeH="0" baseline="0" noProof="0" dirty="0">
                <a:ln>
                  <a:noFill/>
                </a:ln>
                <a:solidFill>
                  <a:srgbClr val="000000"/>
                </a:solidFill>
                <a:effectLst/>
                <a:uLnTx/>
                <a:uFillTx/>
                <a:latin typeface="Calibri"/>
                <a:ea typeface="+mn-ea"/>
                <a:cs typeface="+mn-cs"/>
              </a:rPr>
              <a:t> à participação de microempresas e empresas de pequeno porte nos itens de contratação cujo valor seja de até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R$ 80.000,00 (oitenta mil reais);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II -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poderá</a:t>
            </a:r>
            <a:r>
              <a:rPr kumimoji="0" lang="pt-BR" sz="2400" b="0" i="0" u="none" strike="noStrike" kern="1200" cap="none" spc="0" normalizeH="0" baseline="0" noProof="0" dirty="0">
                <a:ln>
                  <a:noFill/>
                </a:ln>
                <a:solidFill>
                  <a:srgbClr val="000000"/>
                </a:solidFill>
                <a:effectLst/>
                <a:uLnTx/>
                <a:uFillTx/>
                <a:latin typeface="Calibri"/>
                <a:ea typeface="+mn-ea"/>
                <a:cs typeface="+mn-cs"/>
              </a:rPr>
              <a:t>, em relação aos processos licitatórios destinados à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aquisição de obras e serviços</a:t>
            </a:r>
            <a:r>
              <a:rPr kumimoji="0" lang="pt-BR" sz="2400" b="0" i="0" u="none" strike="noStrike" kern="1200" cap="none" spc="0" normalizeH="0" baseline="0" noProof="0" dirty="0">
                <a:ln>
                  <a:noFill/>
                </a:ln>
                <a:solidFill>
                  <a:schemeClr val="accent6">
                    <a:lumMod val="75000"/>
                  </a:schemeClr>
                </a:solidFill>
                <a:effectLst/>
                <a:uLnTx/>
                <a:uFillTx/>
                <a:latin typeface="Calibri"/>
                <a:ea typeface="+mn-ea"/>
                <a:cs typeface="+mn-cs"/>
              </a:rPr>
              <a:t>,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exigir dos licitantes a subcontratação</a:t>
            </a:r>
            <a:r>
              <a:rPr kumimoji="0" lang="pt-BR" sz="2400" b="1" i="0" u="none" strike="noStrike" kern="1200" cap="none" spc="0" normalizeH="0" baseline="0" noProof="0" dirty="0">
                <a:ln>
                  <a:noFill/>
                </a:ln>
                <a:solidFill>
                  <a:srgbClr val="000000"/>
                </a:solidFill>
                <a:effectLst/>
                <a:uLnTx/>
                <a:uFillTx/>
                <a:latin typeface="Calibri"/>
                <a:ea typeface="+mn-ea"/>
                <a:cs typeface="+mn-cs"/>
              </a:rPr>
              <a:t> </a:t>
            </a:r>
            <a:r>
              <a:rPr kumimoji="0" lang="pt-BR" sz="2400" b="0" i="0" u="none" strike="noStrike" kern="1200" cap="none" spc="0" normalizeH="0" baseline="0" noProof="0" dirty="0">
                <a:ln>
                  <a:noFill/>
                </a:ln>
                <a:solidFill>
                  <a:srgbClr val="000000"/>
                </a:solidFill>
                <a:effectLst/>
                <a:uLnTx/>
                <a:uFillTx/>
                <a:latin typeface="Calibri"/>
                <a:ea typeface="+mn-ea"/>
                <a:cs typeface="+mn-cs"/>
              </a:rPr>
              <a:t>de microempresa ou empresa de pequeno porte;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2" name="Gráfico 1" descr="Olho">
            <a:extLst>
              <a:ext uri="{FF2B5EF4-FFF2-40B4-BE49-F238E27FC236}">
                <a16:creationId xmlns:a16="http://schemas.microsoft.com/office/drawing/2014/main" id="{C882438B-16DE-72FB-C2CF-7AD2AF9298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65125" y="3429000"/>
            <a:ext cx="1561860" cy="1552669"/>
          </a:xfrm>
          <a:prstGeom prst="rect">
            <a:avLst/>
          </a:prstGeom>
        </p:spPr>
      </p:pic>
      <p:sp>
        <p:nvSpPr>
          <p:cNvPr id="7" name="CaixaDeTexto 6">
            <a:extLst>
              <a:ext uri="{FF2B5EF4-FFF2-40B4-BE49-F238E27FC236}">
                <a16:creationId xmlns:a16="http://schemas.microsoft.com/office/drawing/2014/main" id="{0874BC8E-F417-C909-2D3F-C9CF5861B667}"/>
              </a:ext>
            </a:extLst>
          </p:cNvPr>
          <p:cNvSpPr txBox="1"/>
          <p:nvPr/>
        </p:nvSpPr>
        <p:spPr>
          <a:xfrm>
            <a:off x="3856250" y="3630750"/>
            <a:ext cx="5413972" cy="1200329"/>
          </a:xfrm>
          <a:prstGeom prst="rect">
            <a:avLst/>
          </a:prstGeom>
          <a:noFill/>
          <a:ln w="28575">
            <a:solidFill>
              <a:schemeClr val="accent6">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chemeClr val="accent6">
                    <a:lumMod val="75000"/>
                  </a:schemeClr>
                </a:solidFill>
                <a:effectLst/>
                <a:uLnTx/>
                <a:uFillTx/>
                <a:latin typeface="Calibri"/>
                <a:ea typeface="+mn-ea"/>
                <a:cs typeface="+mn-cs"/>
              </a:rPr>
              <a:t>Órgãos Estaduais – Decreto 4.937-R/2021</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Considerar o valor de cada lote de forma individual.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Contratação cuja vigência contratual for superior a um ano, considerar-se-á o valor estimado para 1 ano.</a:t>
            </a:r>
          </a:p>
        </p:txBody>
      </p:sp>
    </p:spTree>
    <p:extLst>
      <p:ext uri="{BB962C8B-B14F-4D97-AF65-F5344CB8AC3E}">
        <p14:creationId xmlns:p14="http://schemas.microsoft.com/office/powerpoint/2010/main" val="2846291298"/>
      </p:ext>
    </p:extLst>
  </p:cSld>
  <p:clrMapOvr>
    <a:masterClrMapping/>
  </p:clrMapOvr>
  <p:transition spd="slow">
    <p:cut/>
  </p:transition>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97</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5. PROCEDIMENTOS QUE IMPACTAM NO TERMO DE REFERÊNCIA -TR</a:t>
            </a:r>
          </a:p>
        </p:txBody>
      </p:sp>
      <p:sp>
        <p:nvSpPr>
          <p:cNvPr id="3" name="Retângulo 2">
            <a:extLst>
              <a:ext uri="{FF2B5EF4-FFF2-40B4-BE49-F238E27FC236}">
                <a16:creationId xmlns:a16="http://schemas.microsoft.com/office/drawing/2014/main"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 name="CaixaDeTexto 4">
            <a:extLst>
              <a:ext uri="{FF2B5EF4-FFF2-40B4-BE49-F238E27FC236}">
                <a16:creationId xmlns:a16="http://schemas.microsoft.com/office/drawing/2014/main" id="{E0DF414C-FBD3-204E-A1D6-701FC1EEC625}"/>
              </a:ext>
            </a:extLst>
          </p:cNvPr>
          <p:cNvSpPr txBox="1"/>
          <p:nvPr/>
        </p:nvSpPr>
        <p:spPr>
          <a:xfrm>
            <a:off x="248742" y="1190357"/>
            <a:ext cx="11370010"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II -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poderá</a:t>
            </a:r>
            <a:r>
              <a:rPr kumimoji="0" lang="pt-BR" sz="2400" b="0" i="0" u="none" strike="noStrike" kern="1200" cap="none" spc="0" normalizeH="0" baseline="0" noProof="0" dirty="0">
                <a:ln>
                  <a:noFill/>
                </a:ln>
                <a:solidFill>
                  <a:schemeClr val="accent6">
                    <a:lumMod val="75000"/>
                  </a:schemeClr>
                </a:solidFill>
                <a:effectLst/>
                <a:uLnTx/>
                <a:uFillTx/>
                <a:latin typeface="Calibri"/>
                <a:ea typeface="+mn-ea"/>
                <a:cs typeface="+mn-cs"/>
              </a:rPr>
              <a:t>, </a:t>
            </a:r>
            <a:r>
              <a:rPr kumimoji="0" lang="pt-BR" sz="2400" b="0" i="0" u="none" strike="noStrike" kern="1200" cap="none" spc="0" normalizeH="0" baseline="0" noProof="0" dirty="0">
                <a:ln>
                  <a:noFill/>
                </a:ln>
                <a:solidFill>
                  <a:srgbClr val="000000"/>
                </a:solidFill>
                <a:effectLst/>
                <a:uLnTx/>
                <a:uFillTx/>
                <a:latin typeface="Calibri"/>
                <a:ea typeface="+mn-ea"/>
                <a:cs typeface="+mn-cs"/>
              </a:rPr>
              <a:t>em relação aos processos licitatórios destinados à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aquisição de obras e serviços</a:t>
            </a:r>
            <a:r>
              <a:rPr kumimoji="0" lang="pt-BR" sz="2400" b="0" i="0" u="none" strike="noStrike" kern="1200" cap="none" spc="0" normalizeH="0" baseline="0" noProof="0" dirty="0">
                <a:ln>
                  <a:noFill/>
                </a:ln>
                <a:solidFill>
                  <a:schemeClr val="accent6">
                    <a:lumMod val="75000"/>
                  </a:schemeClr>
                </a:solidFill>
                <a:effectLst/>
                <a:uLnTx/>
                <a:uFillTx/>
                <a:latin typeface="Calibri"/>
                <a:ea typeface="+mn-ea"/>
                <a:cs typeface="+mn-cs"/>
              </a:rPr>
              <a:t>,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exigir dos licitantes a subcontratação</a:t>
            </a:r>
            <a:r>
              <a:rPr kumimoji="0" lang="pt-BR" sz="2400" b="1" i="0" u="none" strike="noStrike" kern="1200" cap="none" spc="0" normalizeH="0" baseline="0" noProof="0" dirty="0">
                <a:ln>
                  <a:noFill/>
                </a:ln>
                <a:solidFill>
                  <a:srgbClr val="000000"/>
                </a:solidFill>
                <a:effectLst/>
                <a:uLnTx/>
                <a:uFillTx/>
                <a:latin typeface="Calibri"/>
                <a:ea typeface="+mn-ea"/>
                <a:cs typeface="+mn-cs"/>
              </a:rPr>
              <a:t> </a:t>
            </a:r>
            <a:r>
              <a:rPr kumimoji="0" lang="pt-BR" sz="2400" b="0" i="0" u="none" strike="noStrike" kern="1200" cap="none" spc="0" normalizeH="0" baseline="0" noProof="0" dirty="0">
                <a:ln>
                  <a:noFill/>
                </a:ln>
                <a:solidFill>
                  <a:srgbClr val="000000"/>
                </a:solidFill>
                <a:effectLst/>
                <a:uLnTx/>
                <a:uFillTx/>
                <a:latin typeface="Calibri"/>
                <a:ea typeface="+mn-ea"/>
                <a:cs typeface="+mn-cs"/>
              </a:rPr>
              <a:t>de microempresa ou empresa de pequeno porte;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2" name="Gráfico 1" descr="Olho">
            <a:extLst>
              <a:ext uri="{FF2B5EF4-FFF2-40B4-BE49-F238E27FC236}">
                <a16:creationId xmlns:a16="http://schemas.microsoft.com/office/drawing/2014/main" id="{C882438B-16DE-72FB-C2CF-7AD2AF9298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68686" y="3054008"/>
            <a:ext cx="1561860" cy="1552669"/>
          </a:xfrm>
          <a:prstGeom prst="rect">
            <a:avLst/>
          </a:prstGeom>
        </p:spPr>
      </p:pic>
      <p:sp>
        <p:nvSpPr>
          <p:cNvPr id="7" name="CaixaDeTexto 6">
            <a:extLst>
              <a:ext uri="{FF2B5EF4-FFF2-40B4-BE49-F238E27FC236}">
                <a16:creationId xmlns:a16="http://schemas.microsoft.com/office/drawing/2014/main" id="{0874BC8E-F417-C909-2D3F-C9CF5861B667}"/>
              </a:ext>
            </a:extLst>
          </p:cNvPr>
          <p:cNvSpPr txBox="1"/>
          <p:nvPr/>
        </p:nvSpPr>
        <p:spPr>
          <a:xfrm>
            <a:off x="1309175" y="2584182"/>
            <a:ext cx="7371305" cy="3693319"/>
          </a:xfrm>
          <a:prstGeom prst="rect">
            <a:avLst/>
          </a:prstGeom>
          <a:noFill/>
          <a:ln w="28575">
            <a:solidFill>
              <a:schemeClr val="accent6">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chemeClr val="accent6">
                    <a:lumMod val="75000"/>
                  </a:schemeClr>
                </a:solidFill>
                <a:effectLst/>
                <a:uLnTx/>
                <a:uFillTx/>
                <a:latin typeface="Calibri"/>
                <a:ea typeface="+mn-ea"/>
                <a:cs typeface="+mn-cs"/>
              </a:rPr>
              <a:t>Órgãos Estaduais – Decreto 4.937-R/2021</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A possibilidade de subcontratação deverá constar em instrumento convocatório, devendo consignar: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I – O percentual mínimo e máximo a ser admitido, sendo vedada a sub-rogação completa ou da parcela principal da contratação.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II – sejam indicadas e qualificadas pelos licitantes, à época da habilitação, com a descrição dos bens e serviços a serem fornecidos e seus respectivos valores.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III – seja mantido durante toda a execução do contrato, todas as condições de habilitação e qualificação exigidas na licitação.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IV – Na hipótese de substituição da subcontratada a contratada assumirá os serviços até que seja aprovada a substituição.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3387683"/>
      </p:ext>
    </p:extLst>
  </p:cSld>
  <p:clrMapOvr>
    <a:masterClrMapping/>
  </p:clrMapOvr>
  <p:transition spd="slow">
    <p:cut/>
  </p:transition>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98</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5. PROCEDIMENTOS QUE IMPACTAM NO TERMO DE REFERÊNCIA -TR</a:t>
            </a:r>
          </a:p>
        </p:txBody>
      </p:sp>
      <p:sp>
        <p:nvSpPr>
          <p:cNvPr id="3" name="Retângulo 2">
            <a:extLst>
              <a:ext uri="{FF2B5EF4-FFF2-40B4-BE49-F238E27FC236}">
                <a16:creationId xmlns:a16="http://schemas.microsoft.com/office/drawing/2014/main"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 name="CaixaDeTexto 4">
            <a:extLst>
              <a:ext uri="{FF2B5EF4-FFF2-40B4-BE49-F238E27FC236}">
                <a16:creationId xmlns:a16="http://schemas.microsoft.com/office/drawing/2014/main" id="{E0DF414C-FBD3-204E-A1D6-701FC1EEC625}"/>
              </a:ext>
            </a:extLst>
          </p:cNvPr>
          <p:cNvSpPr txBox="1"/>
          <p:nvPr/>
        </p:nvSpPr>
        <p:spPr>
          <a:xfrm>
            <a:off x="248742" y="1190357"/>
            <a:ext cx="11370010"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III -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deverá estabelecer</a:t>
            </a:r>
            <a:r>
              <a:rPr kumimoji="0" lang="pt-BR" sz="2400" b="0" i="0" u="none" strike="noStrike" kern="1200" cap="none" spc="0" normalizeH="0" baseline="0" noProof="0" dirty="0">
                <a:ln>
                  <a:noFill/>
                </a:ln>
                <a:solidFill>
                  <a:srgbClr val="000000"/>
                </a:solidFill>
                <a:effectLst/>
                <a:uLnTx/>
                <a:uFillTx/>
                <a:latin typeface="Calibri"/>
                <a:ea typeface="+mn-ea"/>
                <a:cs typeface="+mn-cs"/>
              </a:rPr>
              <a:t>, em certames para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aquisição de bens de natureza divisível</a:t>
            </a:r>
            <a:r>
              <a:rPr kumimoji="0" lang="pt-BR" sz="2400" b="0" i="0" u="none" strike="noStrike" kern="1200" cap="none" spc="0" normalizeH="0" baseline="0" noProof="0" dirty="0">
                <a:ln>
                  <a:noFill/>
                </a:ln>
                <a:solidFill>
                  <a:schemeClr val="accent6">
                    <a:lumMod val="75000"/>
                  </a:schemeClr>
                </a:solidFill>
                <a:effectLst/>
                <a:uLnTx/>
                <a:uFillTx/>
                <a:latin typeface="Calibri"/>
                <a:ea typeface="+mn-ea"/>
                <a:cs typeface="+mn-cs"/>
              </a:rPr>
              <a:t>,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cota de até 25%</a:t>
            </a:r>
            <a:r>
              <a:rPr kumimoji="0" lang="pt-BR" sz="2400" b="0" i="0" u="none" strike="noStrike" kern="1200" cap="none" spc="0" normalizeH="0" baseline="0" noProof="0" dirty="0">
                <a:ln>
                  <a:noFill/>
                </a:ln>
                <a:solidFill>
                  <a:schemeClr val="accent6">
                    <a:lumMod val="75000"/>
                  </a:schemeClr>
                </a:solidFill>
                <a:effectLst/>
                <a:uLnTx/>
                <a:uFillTx/>
                <a:latin typeface="Calibri"/>
                <a:ea typeface="+mn-ea"/>
                <a:cs typeface="+mn-cs"/>
              </a:rPr>
              <a:t> </a:t>
            </a:r>
            <a:r>
              <a:rPr kumimoji="0" lang="pt-BR" sz="2400" b="0" i="0" u="none" strike="noStrike" kern="1200" cap="none" spc="0" normalizeH="0" baseline="0" noProof="0" dirty="0">
                <a:ln>
                  <a:noFill/>
                </a:ln>
                <a:solidFill>
                  <a:srgbClr val="000000"/>
                </a:solidFill>
                <a:effectLst/>
                <a:uLnTx/>
                <a:uFillTx/>
                <a:latin typeface="Calibri"/>
                <a:ea typeface="+mn-ea"/>
                <a:cs typeface="+mn-cs"/>
              </a:rPr>
              <a:t>(vinte e cinco por cento) do objeto para a contratação de microempresas e empresas de pequeno porte.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 2o  Na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hipótese do inciso II </a:t>
            </a:r>
            <a:r>
              <a:rPr kumimoji="0" lang="pt-BR" sz="2400" b="0" i="0" u="none" strike="noStrike" kern="1200" cap="none" spc="0" normalizeH="0" baseline="0" noProof="0" dirty="0">
                <a:ln>
                  <a:noFill/>
                </a:ln>
                <a:solidFill>
                  <a:srgbClr val="000000"/>
                </a:solidFill>
                <a:effectLst/>
                <a:uLnTx/>
                <a:uFillTx/>
                <a:latin typeface="Calibri"/>
                <a:ea typeface="+mn-ea"/>
                <a:cs typeface="+mn-cs"/>
              </a:rPr>
              <a:t>do caput deste artigo, os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empenhos e pagamentos </a:t>
            </a:r>
            <a:r>
              <a:rPr kumimoji="0" lang="pt-BR" sz="2400" b="0" i="0" u="none" strike="noStrike" kern="1200" cap="none" spc="0" normalizeH="0" baseline="0" noProof="0" dirty="0">
                <a:ln>
                  <a:noFill/>
                </a:ln>
                <a:solidFill>
                  <a:srgbClr val="000000"/>
                </a:solidFill>
                <a:effectLst/>
                <a:uLnTx/>
                <a:uFillTx/>
                <a:latin typeface="Calibri"/>
                <a:ea typeface="+mn-ea"/>
                <a:cs typeface="+mn-cs"/>
              </a:rPr>
              <a:t>do órgão ou entidade da administração pública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poderão</a:t>
            </a:r>
            <a:r>
              <a:rPr kumimoji="0" lang="pt-BR" sz="2400" b="0" i="0" u="none" strike="noStrike" kern="1200" cap="none" spc="0" normalizeH="0" baseline="0" noProof="0" dirty="0">
                <a:ln>
                  <a:noFill/>
                </a:ln>
                <a:solidFill>
                  <a:srgbClr val="000000"/>
                </a:solidFill>
                <a:effectLst/>
                <a:uLnTx/>
                <a:uFillTx/>
                <a:latin typeface="Calibri"/>
                <a:ea typeface="+mn-ea"/>
                <a:cs typeface="+mn-cs"/>
              </a:rPr>
              <a:t> ser destinados diretamente às microempresas e empresas de pequeno porte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subcontratadas</a:t>
            </a:r>
            <a:r>
              <a:rPr kumimoji="0" lang="pt-BR" sz="24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424516773"/>
      </p:ext>
    </p:extLst>
  </p:cSld>
  <p:clrMapOvr>
    <a:masterClrMapping/>
  </p:clrMapOvr>
  <p:transition spd="slow">
    <p:cut/>
  </p:transition>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sp>
        <p:nvSpPr>
          <p:cNvPr id="4" name="Espaço Reservado para Número de Slide 1"/>
          <p:cNvSpPr>
            <a:spLocks noGrp="1"/>
          </p:cNvSpPr>
          <p:nvPr>
            <p:ph type="sldNum" sz="quarter" idx="12"/>
          </p:nvPr>
        </p:nvSpPr>
        <p:spPr>
          <a:xfrm>
            <a:off x="1524000" y="6453336"/>
            <a:ext cx="9144000" cy="402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1580C95-E7AE-4143-AE2D-E14D98663070}"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99</a:t>
            </a:fld>
            <a:endParaRPr kumimoji="0" lang="pt-B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Shape 44">
            <a:extLst>
              <a:ext uri="{FF2B5EF4-FFF2-40B4-BE49-F238E27FC236}">
                <a16:creationId xmlns:a16="http://schemas.microsoft.com/office/drawing/2014/main" id="{59775378-FD1F-05FF-9234-65EB9D8A464D}"/>
              </a:ext>
            </a:extLst>
          </p:cNvPr>
          <p:cNvSpPr txBox="1">
            <a:spLocks noGrp="1"/>
          </p:cNvSpPr>
          <p:nvPr>
            <p:ph type="title"/>
          </p:nvPr>
        </p:nvSpPr>
        <p:spPr>
          <a:xfrm>
            <a:off x="352925" y="404664"/>
            <a:ext cx="11265827" cy="648072"/>
          </a:xfrm>
          <a:prstGeom prst="rect">
            <a:avLst/>
          </a:prstGeom>
          <a:noFill/>
          <a:ln>
            <a:noFill/>
          </a:ln>
        </p:spPr>
        <p:txBody>
          <a:bodyPr lIns="91425" tIns="45700" rIns="91425" bIns="45700" anchor="b" anchorCtr="0">
            <a:noAutofit/>
          </a:bodyPr>
          <a:lstStyle/>
          <a:p>
            <a:pPr algn="l">
              <a:spcBef>
                <a:spcPts val="0"/>
              </a:spcBef>
              <a:spcAft>
                <a:spcPts val="0"/>
              </a:spcAft>
              <a:buSzPct val="25000"/>
            </a:pPr>
            <a:r>
              <a:rPr lang="pt-BR" sz="3000" b="1" dirty="0">
                <a:solidFill>
                  <a:schemeClr val="bg1"/>
                </a:solidFill>
                <a:effectLst>
                  <a:outerShdw blurRad="38100" dist="38100" dir="2700000" algn="tl">
                    <a:srgbClr val="000000">
                      <a:alpha val="43137"/>
                    </a:srgbClr>
                  </a:outerShdw>
                </a:effectLst>
                <a:ea typeface="Calibri"/>
                <a:cs typeface="Calibri"/>
                <a:sym typeface="Calibri"/>
              </a:rPr>
              <a:t>5. PROCEDIMENTOS QUE IMPACTAM NO TERMO DE REFERÊNCIA -TR</a:t>
            </a:r>
          </a:p>
        </p:txBody>
      </p:sp>
      <p:sp>
        <p:nvSpPr>
          <p:cNvPr id="3" name="Retângulo 2">
            <a:extLst>
              <a:ext uri="{FF2B5EF4-FFF2-40B4-BE49-F238E27FC236}">
                <a16:creationId xmlns:a16="http://schemas.microsoft.com/office/drawing/2014/main" id="{1C7A0371-00B8-269B-B488-B38CC6B3CB38}"/>
              </a:ext>
            </a:extLst>
          </p:cNvPr>
          <p:cNvSpPr/>
          <p:nvPr/>
        </p:nvSpPr>
        <p:spPr>
          <a:xfrm>
            <a:off x="352925" y="1491916"/>
            <a:ext cx="11325269" cy="397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 name="CaixaDeTexto 4">
            <a:extLst>
              <a:ext uri="{FF2B5EF4-FFF2-40B4-BE49-F238E27FC236}">
                <a16:creationId xmlns:a16="http://schemas.microsoft.com/office/drawing/2014/main" id="{E0DF414C-FBD3-204E-A1D6-701FC1EEC625}"/>
              </a:ext>
            </a:extLst>
          </p:cNvPr>
          <p:cNvSpPr txBox="1"/>
          <p:nvPr/>
        </p:nvSpPr>
        <p:spPr>
          <a:xfrm>
            <a:off x="248742" y="1190357"/>
            <a:ext cx="11370010" cy="378565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Calibri"/>
                <a:ea typeface="+mn-ea"/>
                <a:cs typeface="+mn-cs"/>
              </a:rPr>
              <a:t>§ 3o  Os benefícios referidos no caput deste artigo poderão, justificadamente, estabelecer a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prioridade de contratação </a:t>
            </a:r>
            <a:r>
              <a:rPr kumimoji="0" lang="pt-BR" sz="2400" b="0" i="0" u="none" strike="noStrike" kern="1200" cap="none" spc="0" normalizeH="0" baseline="0" noProof="0" dirty="0">
                <a:ln>
                  <a:noFill/>
                </a:ln>
                <a:solidFill>
                  <a:srgbClr val="000000"/>
                </a:solidFill>
                <a:effectLst/>
                <a:uLnTx/>
                <a:uFillTx/>
                <a:latin typeface="Calibri"/>
                <a:ea typeface="+mn-ea"/>
                <a:cs typeface="+mn-cs"/>
              </a:rPr>
              <a:t>para as microempresas e empresas de pequeno porte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sediadas local ou regionalmente</a:t>
            </a:r>
            <a:r>
              <a:rPr kumimoji="0" lang="pt-BR" sz="2400" b="0" i="0" u="none" strike="noStrike" kern="1200" cap="none" spc="0" normalizeH="0" baseline="0" noProof="0" dirty="0">
                <a:ln>
                  <a:noFill/>
                </a:ln>
                <a:solidFill>
                  <a:srgbClr val="000000"/>
                </a:solidFill>
                <a:effectLst/>
                <a:uLnTx/>
                <a:uFillTx/>
                <a:latin typeface="Calibri"/>
                <a:ea typeface="+mn-ea"/>
                <a:cs typeface="+mn-cs"/>
              </a:rPr>
              <a:t>, até o limite de </a:t>
            </a:r>
            <a:r>
              <a:rPr kumimoji="0" lang="pt-BR" sz="2400" b="1" i="0" u="none" strike="noStrike" kern="1200" cap="none" spc="0" normalizeH="0" baseline="0" noProof="0" dirty="0">
                <a:ln>
                  <a:noFill/>
                </a:ln>
                <a:solidFill>
                  <a:schemeClr val="accent6">
                    <a:lumMod val="75000"/>
                  </a:schemeClr>
                </a:solidFill>
                <a:effectLst/>
                <a:uLnTx/>
                <a:uFillTx/>
                <a:latin typeface="Calibri"/>
                <a:ea typeface="+mn-ea"/>
                <a:cs typeface="+mn-cs"/>
              </a:rPr>
              <a:t>10% (dez por cento) </a:t>
            </a:r>
            <a:r>
              <a:rPr kumimoji="0" lang="pt-BR" sz="2400" b="0" i="0" u="none" strike="noStrike" kern="1200" cap="none" spc="0" normalizeH="0" baseline="0" noProof="0" dirty="0">
                <a:ln>
                  <a:noFill/>
                </a:ln>
                <a:solidFill>
                  <a:srgbClr val="000000"/>
                </a:solidFill>
                <a:effectLst/>
                <a:uLnTx/>
                <a:uFillTx/>
                <a:latin typeface="Calibri"/>
                <a:ea typeface="+mn-ea"/>
                <a:cs typeface="+mn-cs"/>
              </a:rPr>
              <a:t>do melhor preço válido.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2" name="Gráfico 1" descr="Olho">
            <a:extLst>
              <a:ext uri="{FF2B5EF4-FFF2-40B4-BE49-F238E27FC236}">
                <a16:creationId xmlns:a16="http://schemas.microsoft.com/office/drawing/2014/main" id="{465DFE82-3D96-B75E-D553-B8176E9CF7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5023" y="3271291"/>
            <a:ext cx="1839504" cy="1552669"/>
          </a:xfrm>
          <a:prstGeom prst="rect">
            <a:avLst/>
          </a:prstGeom>
        </p:spPr>
      </p:pic>
      <p:sp>
        <p:nvSpPr>
          <p:cNvPr id="6" name="CaixaDeTexto 5">
            <a:extLst>
              <a:ext uri="{FF2B5EF4-FFF2-40B4-BE49-F238E27FC236}">
                <a16:creationId xmlns:a16="http://schemas.microsoft.com/office/drawing/2014/main" id="{78417612-2B17-40A8-BFCF-66183D045658}"/>
              </a:ext>
            </a:extLst>
          </p:cNvPr>
          <p:cNvSpPr txBox="1"/>
          <p:nvPr/>
        </p:nvSpPr>
        <p:spPr>
          <a:xfrm>
            <a:off x="1602464" y="2974063"/>
            <a:ext cx="7686392" cy="3416320"/>
          </a:xfrm>
          <a:prstGeom prst="rect">
            <a:avLst/>
          </a:prstGeom>
          <a:noFill/>
          <a:ln w="38100">
            <a:solidFill>
              <a:schemeClr val="accent6">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chemeClr val="accent6">
                    <a:lumMod val="75000"/>
                  </a:schemeClr>
                </a:solidFill>
                <a:effectLst/>
                <a:uLnTx/>
                <a:uFillTx/>
                <a:latin typeface="Calibri"/>
                <a:ea typeface="+mn-ea"/>
                <a:cs typeface="+mn-cs"/>
              </a:rPr>
              <a:t>Órgãos Estaduais – Decreto 4.937-R/2021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A concessão da margem de preferência está condicionada ao aceite da empresa, a ser manifestado no momento do envio da proposta inicial.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O beneficio será identificado após  o final da etapa de lances, na modalidade pregão e na classificação das propostas nas hipóteses de dispensa de licitação incisos I e II, art. 24 Lei 8666/93.</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Aplicável apenas nas contratações exclusivas.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A margem de preferência será concedida ainda que a empresa beneficiada não cubra o valor da melhor proposta classificada.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Será considerado o preço global por lote.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4423125"/>
      </p:ext>
    </p:extLst>
  </p:cSld>
  <p:clrMapOvr>
    <a:masterClrMapping/>
  </p:clrMapOvr>
  <p:transition spd="slow">
    <p:cut/>
  </p:transition>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3326</TotalTime>
  <Words>8880</Words>
  <Application>Microsoft Office PowerPoint</Application>
  <PresentationFormat>Widescreen</PresentationFormat>
  <Paragraphs>725</Paragraphs>
  <Slides>103</Slides>
  <Notes>100</Notes>
  <HiddenSlides>0</HiddenSlides>
  <MMClips>0</MMClips>
  <ScaleCrop>false</ScaleCrop>
  <HeadingPairs>
    <vt:vector size="6" baseType="variant">
      <vt:variant>
        <vt:lpstr>Fontes usadas</vt:lpstr>
      </vt:variant>
      <vt:variant>
        <vt:i4>11</vt:i4>
      </vt:variant>
      <vt:variant>
        <vt:lpstr>Tema</vt:lpstr>
      </vt:variant>
      <vt:variant>
        <vt:i4>2</vt:i4>
      </vt:variant>
      <vt:variant>
        <vt:lpstr>Títulos de slides</vt:lpstr>
      </vt:variant>
      <vt:variant>
        <vt:i4>103</vt:i4>
      </vt:variant>
    </vt:vector>
  </HeadingPairs>
  <TitlesOfParts>
    <vt:vector size="116" baseType="lpstr">
      <vt:lpstr>MS Gothic</vt:lpstr>
      <vt:lpstr>Arial</vt:lpstr>
      <vt:lpstr>Arial Black</vt:lpstr>
      <vt:lpstr>Calibri</vt:lpstr>
      <vt:lpstr>Calibri corpo</vt:lpstr>
      <vt:lpstr>Calibri Light</vt:lpstr>
      <vt:lpstr>Ecofont_Spranq_eco_Sans</vt:lpstr>
      <vt:lpstr>Google Sans</vt:lpstr>
      <vt:lpstr>Open Sans</vt:lpstr>
      <vt:lpstr>Verdana</vt:lpstr>
      <vt:lpstr>Wingdings</vt:lpstr>
      <vt:lpstr>Tema do Office</vt:lpstr>
      <vt:lpstr>1_Tema do Office</vt:lpstr>
      <vt:lpstr>Apresentação do PowerPoint</vt:lpstr>
      <vt:lpstr>Apresentação do PowerPoint</vt:lpstr>
      <vt:lpstr>ROTEIRO</vt:lpstr>
      <vt:lpstr>1 - INTRODUÇÃO</vt:lpstr>
      <vt:lpstr>Apresentação do PowerPoint</vt:lpstr>
      <vt:lpstr>1 - INTRODUÇÃO</vt:lpstr>
      <vt:lpstr>1 - INTRODUÇÃO</vt:lpstr>
      <vt:lpstr>1. INTRODUÇÃO</vt:lpstr>
      <vt:lpstr>1. INTRODUÇÃO</vt:lpstr>
      <vt:lpstr>1. INTRODUÇÃO</vt:lpstr>
      <vt:lpstr>1 - Introdução</vt:lpstr>
      <vt:lpstr>1 - Introdução</vt:lpstr>
      <vt:lpstr>1. INTRODUÇÃO</vt:lpstr>
      <vt:lpstr>1. INTRODUÇÃO</vt:lpstr>
      <vt:lpstr>1. INTRODUÇÃO</vt:lpstr>
      <vt:lpstr>1. INTRODUÇÃO</vt:lpstr>
      <vt:lpstr>1. INTRODUÇÃO</vt:lpstr>
      <vt:lpstr>1. INTRODUÇÃO</vt:lpstr>
      <vt:lpstr>2. ESTUDO TÉCNICO PRELIMINAR - ETP</vt:lpstr>
      <vt:lpstr>1. INTRODUÇÃO</vt:lpstr>
      <vt:lpstr>2. ESTUDO TÉCNICO PRELIMINAR - ETP</vt:lpstr>
      <vt:lpstr>2. ESTUDO TÉCNICO PRELIMINAR - ETP</vt:lpstr>
      <vt:lpstr>2. ESTUDO TÉCNICO PRELIMINAR - ETP</vt:lpstr>
      <vt:lpstr>2. ESTUDO TÉCNICO PRELIMINAR - ETP</vt:lpstr>
      <vt:lpstr>2. ESTUDO TÉCNICO PRELIMINAR - ETP</vt:lpstr>
      <vt:lpstr>2. ESTUDO TÉCNICO PRELIMINAR - ETP</vt:lpstr>
      <vt:lpstr>2. ESTUDO TÉCNICO PRELIMINAR - ETP</vt:lpstr>
      <vt:lpstr>2. ESTUDO TÉCNICO PRELIMINAR - ETP</vt:lpstr>
      <vt:lpstr>2. ESTUDO TÉCNICO PRELIMINAR - ETP</vt:lpstr>
      <vt:lpstr>2. ESTUDO TÉCNICO PRELIMINAR - ETP</vt:lpstr>
      <vt:lpstr>2. ESTUDO TÉCNICO PRELIMINAR - ETP</vt:lpstr>
      <vt:lpstr>2. ESTUDO TÉCNICO PRELIMINAR - ETP</vt:lpstr>
      <vt:lpstr>2. ESTUDO TÉCNICO PRELIMINAR - ETP</vt:lpstr>
      <vt:lpstr>2. ESTUDO TÉCNICO PRELIMINAR - ETP</vt:lpstr>
      <vt:lpstr>2. ESTUDO TÉCNICO PRELIMINAR - ETP</vt:lpstr>
      <vt:lpstr>2. ESTUDO TÉCNICO PRELIMINAR - ETP</vt:lpstr>
      <vt:lpstr>2. ESTUDO TÉCNICO PRELIMINAR - ETP</vt:lpstr>
      <vt:lpstr>3. RISCOS</vt:lpstr>
      <vt:lpstr>3. RISCOS</vt:lpstr>
      <vt:lpstr>3. RISCOS</vt:lpstr>
      <vt:lpstr>3. RISCOS</vt:lpstr>
      <vt:lpstr>3. RISCOS</vt:lpstr>
      <vt:lpstr>3. RISCOS</vt:lpstr>
      <vt:lpstr>3. RISCOS</vt:lpstr>
      <vt:lpstr>3. RISCOS</vt:lpstr>
      <vt:lpstr>3. RISCOS</vt:lpstr>
      <vt:lpstr>CASO PRÁTICO</vt:lpstr>
      <vt:lpstr>4. TERMO DE REFERÊNCIA -TR</vt:lpstr>
      <vt:lpstr>4. TERMO DE REFERÊNCIA -TR</vt:lpstr>
      <vt:lpstr>4. TERMO DE REFERÊNCIA -TR</vt:lpstr>
      <vt:lpstr>4. TERMO DE REFERÊNCIA -TR</vt:lpstr>
      <vt:lpstr>4. TERMO DE REFERÊNCIA -TR</vt:lpstr>
      <vt:lpstr>4. TERMO DE REFERÊNCIA -TR</vt:lpstr>
      <vt:lpstr>4. TERMO DE REFERÊNCIA -TR</vt:lpstr>
      <vt:lpstr>4. TERMO DE REFERÊNCIA -TR</vt:lpstr>
      <vt:lpstr>4. TERMO DE REFERÊNCIA -TR</vt:lpstr>
      <vt:lpstr>4. TERMO DE REFERÊNCIA -TR</vt:lpstr>
      <vt:lpstr>4. TERMO DE REFERÊNCIA -TR</vt:lpstr>
      <vt:lpstr>4. TERMO DE REFERÊNCIA -TR</vt:lpstr>
      <vt:lpstr>4. TERMO DE REFERÊNCIA -TR</vt:lpstr>
      <vt:lpstr>4. TERMO DE REFERÊNCIA -TR</vt:lpstr>
      <vt:lpstr>4. TERMO DE REFERÊNCIA -TR</vt:lpstr>
      <vt:lpstr>4. TERMO DE REFERÊNCIA -TR</vt:lpstr>
      <vt:lpstr>4. TERMO DE REFERÊNCIA -TR</vt:lpstr>
      <vt:lpstr>4. TERMO DE REFERÊNCIA -TR</vt:lpstr>
      <vt:lpstr>4. TERMO DE REFERÊNCIA -TR</vt:lpstr>
      <vt:lpstr>4. TERMO DE REFERÊNCIA -TR</vt:lpstr>
      <vt:lpstr>4. TERMO DE REFERÊNCIA -TR</vt:lpstr>
      <vt:lpstr>4. TERMO DE REFERÊNCIA -TR</vt:lpstr>
      <vt:lpstr>4. TERMO DE REFERÊNCIA -TR</vt:lpstr>
      <vt:lpstr>4. TERMO DE REFERÊNCIA -TR</vt:lpstr>
      <vt:lpstr>4. TERMO DE REFERÊNCIA -TR</vt:lpstr>
      <vt:lpstr>5. PROCEDIMENTOS QUE IMPACTAM NO TERMO DE REFERÊNCIA -TR</vt:lpstr>
      <vt:lpstr>5. PROCEDIMENTOS QUE IMPACTAM NO TERMO DE REFERÊNCIA -TR</vt:lpstr>
      <vt:lpstr>5. PROCEDIMENTOS QUE IMPACTAM NO TERMO DE REFERÊNCIA -TR</vt:lpstr>
      <vt:lpstr>5. PROCEDIMENTOS QUE IMPACTAM NO TERMO DE REFERÊNCIA -TR</vt:lpstr>
      <vt:lpstr>5. PROCEDIMENTOS QUE IMPACTAM NO TERMO DE REFERÊNCIA -TR</vt:lpstr>
      <vt:lpstr>5. PROCEDIMENTOS QUE IMPACTAM NO TERMO DE REFERÊNCIA -TR</vt:lpstr>
      <vt:lpstr>5. PROCEDIMENTOS QUE IMPACTAM NO TERMO DE REFERÊNCIA -TR</vt:lpstr>
      <vt:lpstr>5. PROCEDIMENTOS QUE IMPACTAM NO TERMO DE REFERÊNCIA -TR</vt:lpstr>
      <vt:lpstr>5. PROCEDIMENTOS QUE IMPACTAM NO TERMO DE REFERÊNCIA -TR</vt:lpstr>
      <vt:lpstr>5. PROCEDIMENTOS QUE IMPACTAM NO TERMO DE REFERÊNCIA -TR</vt:lpstr>
      <vt:lpstr>5. PROCEDIMENTOS QUE IMPACTAM NO TERMO DE REFERÊNCIA -TR</vt:lpstr>
      <vt:lpstr>5. PROCEDIMENTOS QUE IMPACTAM NO TERMO DE REFERÊNCIA -TR</vt:lpstr>
      <vt:lpstr>5. PROCEDIMENTOS QUE IMPACTAM NO TERMO DE REFERÊNCIA -TR</vt:lpstr>
      <vt:lpstr>5. PROCEDIMENTOS QUE IMPACTAM NO TERMO DE REFERÊNCIA -TR</vt:lpstr>
      <vt:lpstr>5. PROCEDIMENTOS QUE IMPACTAM NO TERMO DE REFERÊNCIA -TR</vt:lpstr>
      <vt:lpstr>5. PROCEDIMENTOS QUE IMPACTAM NO TERMO DE REFERÊNCIA -TR</vt:lpstr>
      <vt:lpstr>5. PROCEDIMENTOS QUE IMPACTAM NO TERMO DE REFERÊNCIA -TR</vt:lpstr>
      <vt:lpstr>5. PROCEDIMENTOS QUE IMPACTAM NO TERMO DE REFERÊNCIA -TR</vt:lpstr>
      <vt:lpstr>5. PROCEDIMENTOS QUE IMPACTAM NO TERMO DE REFERÊNCIA -TR</vt:lpstr>
      <vt:lpstr>5. PROCEDIMENTOS QUE IMPACTAM NO TERMO DE REFERÊNCIA -TR</vt:lpstr>
      <vt:lpstr>5. PROCEDIMENTOS QUE IMPACTAM NO TERMO DE REFERÊNCIA -TR</vt:lpstr>
      <vt:lpstr>5. PROCEDIMENTOS QUE IMPACTAM NO TERMO DE REFERÊNCIA -TR</vt:lpstr>
      <vt:lpstr>5. PROCEDIMENTOS QUE IMPACTAM NO TERMO DE REFERÊNCIA -TR</vt:lpstr>
      <vt:lpstr>5. PROCEDIMENTOS QUE IMPACTAM NO TERMO DE REFERÊNCIA -TR</vt:lpstr>
      <vt:lpstr>5. PROCEDIMENTOS QUE IMPACTAM NO TERMO DE REFERÊNCIA -TR</vt:lpstr>
      <vt:lpstr>5. PROCEDIMENTOS QUE IMPACTAM NO TERMO DE REFERÊNCIA -TR</vt:lpstr>
      <vt:lpstr>5. PROCEDIMENTOS QUE IMPACTAM NO TERMO DE REFERÊNCIA -TR</vt:lpstr>
      <vt:lpstr>5. PROCEDIMENTOS QUE IMPACTAM NO TERMO DE REFERÊNCIA -TR</vt:lpstr>
      <vt:lpstr>CASO PRÁTICO</vt:lpstr>
      <vt:lpstr>4. PROCEDIMENTOS QUE IMPACTAM NO TERMO DE REFERÊNCIA -TR</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André Luiz Souza da Silva</dc:creator>
  <cp:lastModifiedBy>bernadete@esesp.es.gov.br</cp:lastModifiedBy>
  <cp:revision>451</cp:revision>
  <dcterms:created xsi:type="dcterms:W3CDTF">2023-05-12T15:27:09Z</dcterms:created>
  <dcterms:modified xsi:type="dcterms:W3CDTF">2024-04-22T11:41:29Z</dcterms:modified>
</cp:coreProperties>
</file>