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09" r:id="rId2"/>
    <p:sldId id="264" r:id="rId3"/>
    <p:sldId id="311" r:id="rId4"/>
    <p:sldId id="314" r:id="rId5"/>
    <p:sldId id="321" r:id="rId6"/>
    <p:sldId id="322" r:id="rId7"/>
    <p:sldId id="283" r:id="rId8"/>
    <p:sldId id="258" r:id="rId9"/>
    <p:sldId id="313" r:id="rId10"/>
    <p:sldId id="323" r:id="rId11"/>
    <p:sldId id="315" r:id="rId12"/>
    <p:sldId id="324" r:id="rId13"/>
    <p:sldId id="325" r:id="rId14"/>
    <p:sldId id="326" r:id="rId15"/>
    <p:sldId id="348" r:id="rId16"/>
    <p:sldId id="349" r:id="rId17"/>
    <p:sldId id="327" r:id="rId18"/>
    <p:sldId id="334" r:id="rId19"/>
    <p:sldId id="332" r:id="rId20"/>
    <p:sldId id="328" r:id="rId21"/>
    <p:sldId id="329" r:id="rId22"/>
    <p:sldId id="331" r:id="rId23"/>
    <p:sldId id="330" r:id="rId24"/>
    <p:sldId id="305" r:id="rId25"/>
    <p:sldId id="307" r:id="rId26"/>
    <p:sldId id="333" r:id="rId27"/>
    <p:sldId id="335" r:id="rId28"/>
    <p:sldId id="339" r:id="rId29"/>
    <p:sldId id="337" r:id="rId30"/>
    <p:sldId id="340" r:id="rId31"/>
    <p:sldId id="338" r:id="rId32"/>
    <p:sldId id="336" r:id="rId33"/>
    <p:sldId id="342" r:id="rId34"/>
    <p:sldId id="344" r:id="rId35"/>
    <p:sldId id="343" r:id="rId36"/>
    <p:sldId id="345" r:id="rId37"/>
    <p:sldId id="341" r:id="rId38"/>
    <p:sldId id="317" r:id="rId39"/>
    <p:sldId id="318" r:id="rId40"/>
    <p:sldId id="319" r:id="rId41"/>
    <p:sldId id="346" r:id="rId42"/>
    <p:sldId id="320" r:id="rId43"/>
    <p:sldId id="347" r:id="rId4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theme" Target="theme/theme1.xml" /><Relationship Id="rId8" Type="http://schemas.openxmlformats.org/officeDocument/2006/relationships/slide" Target="slides/slide7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51D48-7736-4F37-9062-66EF685B4C6A}" type="datetimeFigureOut">
              <a:rPr lang="pt-BR" smtClean="0"/>
              <a:pPr/>
              <a:t>31/08/2023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AD25C-F66B-4BD0-91D7-2478AA09F4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179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606E4-2AB4-483D-9D6F-E30777282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AA9A7C-93E7-4AD1-B17E-B1AA2E578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44575F-5E7A-474D-AB0C-0BFFC0A23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2034-583E-4FF2-A479-910DD37C0A77}" type="datetime1">
              <a:rPr lang="pt-BR" smtClean="0"/>
              <a:pPr/>
              <a:t>31/08/2023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70D63F-2D77-474A-B35C-A56C3DD7F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0323F1-B782-41F3-8E20-F7D885C7B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9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3803A8-F076-472E-9E49-243A6C892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9CA733-7F11-4000-91F0-E025EFADD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F8915E-5633-4B54-98DE-47B0EC108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A1A4-9B2F-4A31-ABBC-00F8BEBDF866}" type="datetime1">
              <a:rPr lang="pt-BR" smtClean="0"/>
              <a:pPr/>
              <a:t>31/08/2023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115F9C-457E-4A92-B85E-140411AA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1F4CED-63FF-4842-975C-A2E1A9BFE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12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4C8AF37-F76D-4B1C-8699-CE545639E7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169643-B9EC-45B4-A792-51C90BED5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DC6E7F-ACDE-4715-A0B8-F1D91F4D9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CE12-14CF-40AC-B9BE-911FE1AD2EAC}" type="datetime1">
              <a:rPr lang="pt-BR" smtClean="0"/>
              <a:pPr/>
              <a:t>31/08/2023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8FB041-1BB3-47B0-AED0-20EF30F1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CA3DF7-E970-423E-93E2-F7F1D495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56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80DF0-98E7-4E6F-A3D7-323E292B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F855C9-5780-45A3-88BE-828181C9A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850E1E-D271-4D3A-8365-36F9143F9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DCD9-99B1-498C-84DD-187E57E3C6B1}" type="datetime1">
              <a:rPr lang="pt-BR" smtClean="0"/>
              <a:pPr/>
              <a:t>31/08/2023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BD5DBE-92C9-42F0-A48B-DE44D732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C0390F-6BCA-4904-BEBC-78A688CCA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27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0B0DF-8BA3-4303-8358-A2C95154A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D96FAF-D4F2-43A3-BB35-3D5FF729A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D881C-24C8-495F-A5D7-E8F3C641B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3844-C67E-46E7-AB86-CCEBE16C88CF}" type="datetime1">
              <a:rPr lang="pt-BR" smtClean="0"/>
              <a:pPr/>
              <a:t>31/08/2023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53AC40-83C4-4E66-868C-096EB43B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075564-E580-420F-8204-F3C6CB18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80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07B62-1A07-45C1-8CCD-3153424A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AF1F23-2B9D-498D-8EFE-B9645D12D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B6D5A1-0BC8-4E98-AA98-DD0CC04C3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EFB33F-98FA-428B-B4B2-2907807E8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944E-5F86-4035-9174-BC5030E31587}" type="datetime1">
              <a:rPr lang="pt-BR" smtClean="0"/>
              <a:pPr/>
              <a:t>31/08/2023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96A3F2-CBAF-46F7-B769-D5A210ED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26BD2E-3E58-42BA-A90B-43CDE156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52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DCBE5-8A75-4B51-876B-4C518069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B0C168-134C-4A2D-BCF3-5F6121A86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45E9618-3316-48BE-9D11-32AA129CE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338CA12-7B74-4D0A-8789-A86BAD68E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760C492-8930-41B2-9CD3-71970DE17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BD9E4B4-D943-4712-9E5D-46722EFAA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1E45-14CB-4653-B155-7A63E183EB0B}" type="datetime1">
              <a:rPr lang="pt-BR" smtClean="0"/>
              <a:pPr/>
              <a:t>31/08/2023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D1522E9-1F84-47EA-B79F-8B125EC4C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0CF7D46-5809-48AD-A205-E3C21596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94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F7548-7B47-433E-8013-934E0172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84E4FD8-5F06-432E-80F8-DD75E98E6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241D-DD7E-4B2B-9873-A8463047172F}" type="datetime1">
              <a:rPr lang="pt-BR" smtClean="0"/>
              <a:pPr/>
              <a:t>31/08/2023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389AA3D-84A7-4730-B720-AE1ACC563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16B581E-8588-4904-A815-BCCC891B5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88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B621894-22BF-4633-941D-56D24E4F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DB3C-7A18-49B4-AA6A-2D7873E31205}" type="datetime1">
              <a:rPr lang="pt-BR" smtClean="0"/>
              <a:pPr/>
              <a:t>31/08/2023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BAA0D6B-5C1E-4D52-A00F-698567F0C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F40B904-BFBB-4B04-B1A2-3F1F58599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95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09839-67E1-45B5-89DA-C3D7BD9B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920A84-36F2-4867-8168-9646A5BC8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AD90B32-BF33-430F-A5B5-5A4A08090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7D6744D-E883-4B14-B5C0-98C223620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5855-97F6-4399-9A74-000A62A32121}" type="datetime1">
              <a:rPr lang="pt-BR" smtClean="0"/>
              <a:pPr/>
              <a:t>31/08/2023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060DA3-BC90-4961-B52F-440FE416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A2F9B5-0A43-4997-9AA4-2CE1EBA2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13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39117-D4FC-4387-BDED-315D363CE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4E85EB8-C748-4623-9D60-B53AA0165E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F1DBEC-6677-4397-8E00-3EBA490B4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C8D4D4-5A00-4008-B4B1-83BD2AE6B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398E-B4DC-4D4F-91A8-82A3CFFC070C}" type="datetime1">
              <a:rPr lang="pt-BR" smtClean="0"/>
              <a:pPr/>
              <a:t>31/08/2023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909927-B5C0-49A9-8EB5-7774622F8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482388-F334-4E0C-9850-8B4E168D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93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6B12AD4-CE1C-4B22-A051-C441F13FF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F9F497-E1E0-4CCA-BD81-14D83A4A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A6A63A-42C8-4076-A827-5F88AAF9F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E706C-4338-4D21-A1B3-B26A508DF796}" type="datetime1">
              <a:rPr lang="pt-BR" smtClean="0"/>
              <a:pPr/>
              <a:t>31/08/2023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32F122-11DF-4FBF-B154-19A477CAA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B5E948-A0F8-4CB3-82F1-1B6FB2716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500E3-92F9-4C0C-9969-430BEAC7240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4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5.jpe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0.jpe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3.jpeg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hyperlink" Target="https://youtu.be/GCcmXL4CadM?si=8pX1u-8s1QcZW18L" TargetMode="Externa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9CC44B5-53F9-4F03-9EEB-4C3C821A6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93F100-1D34-4C09-B484-1B84E3773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630" y="475014"/>
            <a:ext cx="8395855" cy="1401288"/>
          </a:xfrm>
        </p:spPr>
        <p:txBody>
          <a:bodyPr anchor="ctr">
            <a:normAutofit/>
          </a:bodyPr>
          <a:lstStyle/>
          <a:p>
            <a:r>
              <a:rPr lang="pt-BR" sz="8000" b="1" dirty="0">
                <a:solidFill>
                  <a:srgbClr val="ED7A2B"/>
                </a:solidFill>
              </a:rPr>
              <a:t>   </a:t>
            </a:r>
            <a:r>
              <a:rPr lang="pt-BR" sz="8000" b="1" dirty="0">
                <a:solidFill>
                  <a:srgbClr val="ED7A2B"/>
                </a:solidFill>
                <a:latin typeface="+mn-lt"/>
                <a:cs typeface="Calibri Light" panose="020F0302020204030204" pitchFamily="34" charset="0"/>
              </a:rPr>
              <a:t>ORATÓRIA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6F01EB-5769-4211-9CE0-85DECC4C6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634" y="3669476"/>
            <a:ext cx="11388437" cy="2811016"/>
          </a:xfrm>
        </p:spPr>
        <p:txBody>
          <a:bodyPr anchor="ctr">
            <a:normAutofit/>
          </a:bodyPr>
          <a:lstStyle/>
          <a:p>
            <a:endParaRPr lang="pt-BR" sz="3500" b="1" dirty="0"/>
          </a:p>
          <a:p>
            <a:r>
              <a:rPr lang="pt-BR" sz="3500" b="1" dirty="0"/>
              <a:t>                                              EIXO:</a:t>
            </a:r>
            <a:r>
              <a:rPr lang="pt-BR" sz="3500" b="1" dirty="0">
                <a:solidFill>
                  <a:schemeClr val="accent2">
                    <a:lumMod val="75000"/>
                  </a:schemeClr>
                </a:solidFill>
              </a:rPr>
              <a:t> Comunicação</a:t>
            </a:r>
          </a:p>
          <a:p>
            <a:r>
              <a:rPr lang="pt-BR" sz="3500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</a:t>
            </a:r>
            <a:r>
              <a:rPr lang="pt-BR" sz="3500" b="1" dirty="0">
                <a:solidFill>
                  <a:schemeClr val="accent2">
                    <a:lumMod val="75000"/>
                  </a:schemeClr>
                </a:solidFill>
              </a:rPr>
              <a:t>2023</a:t>
            </a:r>
          </a:p>
          <a:p>
            <a:pPr algn="l"/>
            <a:endParaRPr lang="pt-BR" sz="3500" dirty="0"/>
          </a:p>
          <a:p>
            <a:pPr algn="l"/>
            <a:endParaRPr lang="pt-BR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ESESP">
            <a:extLst>
              <a:ext uri="{FF2B5EF4-FFF2-40B4-BE49-F238E27FC236}">
                <a16:creationId xmlns:a16="http://schemas.microsoft.com/office/drawing/2014/main" id="{EE26C416-0573-412E-B839-7FF204703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30" y="295421"/>
            <a:ext cx="4274819" cy="263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020300" y="6356350"/>
            <a:ext cx="333499" cy="365125"/>
          </a:xfrm>
        </p:spPr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1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40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3400" b="1" dirty="0">
                <a:solidFill>
                  <a:srgbClr val="ED7A2B"/>
                </a:solidFill>
                <a:latin typeface="+mn-lt"/>
              </a:rPr>
              <a:t>Aquecimento Vocal: ressonância, clareza e projeção da voz.</a:t>
            </a:r>
            <a:br>
              <a:rPr lang="pt-BR" sz="3400" b="1" dirty="0">
                <a:latin typeface="+mn-lt"/>
              </a:rPr>
            </a:br>
            <a:endParaRPr lang="pt-BR" sz="3400" b="1" dirty="0">
              <a:solidFill>
                <a:srgbClr val="ED7A2B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7291451" cy="5367645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b="1" dirty="0">
                <a:solidFill>
                  <a:srgbClr val="ED7A2B"/>
                </a:solidFill>
              </a:rPr>
              <a:t>Voz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rgbClr val="0070C0"/>
                </a:solidFill>
              </a:rPr>
              <a:t>- aquecimento ajuda na impostação de voz para sair clara e limpa, além de diminuir o nervosismo. </a:t>
            </a:r>
            <a:r>
              <a:rPr lang="pt-BR" dirty="0">
                <a:solidFill>
                  <a:srgbClr val="FF0000"/>
                </a:solidFill>
              </a:rPr>
              <a:t>Três vezes em cada um dos exercícios;</a:t>
            </a:r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b="1" dirty="0">
                <a:solidFill>
                  <a:srgbClr val="ED7A2B"/>
                </a:solidFill>
              </a:rPr>
              <a:t>“</a:t>
            </a:r>
            <a:r>
              <a:rPr lang="pt-BR" b="1" dirty="0" err="1">
                <a:solidFill>
                  <a:srgbClr val="ED7A2B"/>
                </a:solidFill>
              </a:rPr>
              <a:t>zzzz</a:t>
            </a:r>
            <a:r>
              <a:rPr lang="pt-BR" b="1" dirty="0">
                <a:solidFill>
                  <a:srgbClr val="ED7A2B"/>
                </a:solidFill>
              </a:rPr>
              <a:t>”: </a:t>
            </a:r>
            <a:r>
              <a:rPr lang="pt-BR" dirty="0">
                <a:solidFill>
                  <a:srgbClr val="0070C0"/>
                </a:solidFill>
              </a:rPr>
              <a:t>como fosse sorrir;</a:t>
            </a:r>
          </a:p>
          <a:p>
            <a:pPr>
              <a:buNone/>
            </a:pPr>
            <a:r>
              <a:rPr lang="pt-BR" b="1" dirty="0">
                <a:solidFill>
                  <a:srgbClr val="ED7A2B"/>
                </a:solidFill>
              </a:rPr>
              <a:t>“</a:t>
            </a:r>
            <a:r>
              <a:rPr lang="pt-BR" b="1" dirty="0" err="1">
                <a:solidFill>
                  <a:srgbClr val="ED7A2B"/>
                </a:solidFill>
              </a:rPr>
              <a:t>humm</a:t>
            </a:r>
            <a:r>
              <a:rPr lang="pt-BR" b="1" dirty="0">
                <a:solidFill>
                  <a:srgbClr val="ED7A2B"/>
                </a:solidFill>
              </a:rPr>
              <a:t>”: </a:t>
            </a:r>
            <a:r>
              <a:rPr lang="pt-BR" dirty="0">
                <a:solidFill>
                  <a:srgbClr val="0070C0"/>
                </a:solidFill>
              </a:rPr>
              <a:t>boca fechada;</a:t>
            </a:r>
          </a:p>
          <a:p>
            <a:pPr>
              <a:buNone/>
            </a:pPr>
            <a:r>
              <a:rPr lang="pt-BR" b="1" dirty="0">
                <a:solidFill>
                  <a:srgbClr val="ED7A2B"/>
                </a:solidFill>
              </a:rPr>
              <a:t>“</a:t>
            </a:r>
            <a:r>
              <a:rPr lang="pt-BR" b="1" dirty="0" err="1">
                <a:solidFill>
                  <a:srgbClr val="ED7A2B"/>
                </a:solidFill>
              </a:rPr>
              <a:t>rreee</a:t>
            </a:r>
            <a:r>
              <a:rPr lang="pt-BR" b="1" dirty="0">
                <a:solidFill>
                  <a:srgbClr val="ED7A2B"/>
                </a:solidFill>
              </a:rPr>
              <a:t>”: </a:t>
            </a:r>
            <a:r>
              <a:rPr lang="pt-BR" dirty="0">
                <a:solidFill>
                  <a:srgbClr val="0070C0"/>
                </a:solidFill>
              </a:rPr>
              <a:t>fazer a língua tremer;</a:t>
            </a:r>
          </a:p>
          <a:p>
            <a:pPr>
              <a:buNone/>
            </a:pPr>
            <a:r>
              <a:rPr lang="pt-BR" b="1" dirty="0">
                <a:solidFill>
                  <a:srgbClr val="ED7A2B"/>
                </a:solidFill>
              </a:rPr>
              <a:t>“</a:t>
            </a:r>
            <a:r>
              <a:rPr lang="pt-BR" b="1" dirty="0" err="1">
                <a:solidFill>
                  <a:srgbClr val="ED7A2B"/>
                </a:solidFill>
              </a:rPr>
              <a:t>Giiiii</a:t>
            </a:r>
            <a:r>
              <a:rPr lang="pt-BR" b="1" dirty="0">
                <a:solidFill>
                  <a:srgbClr val="ED7A2B"/>
                </a:solidFill>
              </a:rPr>
              <a:t>”: </a:t>
            </a:r>
            <a:r>
              <a:rPr lang="pt-BR" dirty="0">
                <a:solidFill>
                  <a:srgbClr val="0070C0"/>
                </a:solidFill>
              </a:rPr>
              <a:t>apertar a língua nos dentes e “céu” da boca.</a:t>
            </a:r>
          </a:p>
          <a:p>
            <a:pPr>
              <a:buNone/>
            </a:pPr>
            <a:r>
              <a:rPr lang="pt-BR" b="1" dirty="0">
                <a:solidFill>
                  <a:srgbClr val="ED7A2B"/>
                </a:solidFill>
              </a:rPr>
              <a:t>“</a:t>
            </a:r>
            <a:r>
              <a:rPr lang="pt-BR" b="1" dirty="0" err="1">
                <a:solidFill>
                  <a:srgbClr val="ED7A2B"/>
                </a:solidFill>
              </a:rPr>
              <a:t>humm</a:t>
            </a:r>
            <a:r>
              <a:rPr lang="pt-BR" b="1" dirty="0">
                <a:solidFill>
                  <a:srgbClr val="ED7A2B"/>
                </a:solidFill>
              </a:rPr>
              <a:t>”: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rgbClr val="0070C0"/>
                </a:solidFill>
              </a:rPr>
              <a:t>com a boca fechada e passando a língua por dentro da boca; Sentido horário e anti-horário.</a:t>
            </a:r>
          </a:p>
          <a:p>
            <a:pPr marL="0" indent="0">
              <a:buNone/>
            </a:pPr>
            <a:endParaRPr lang="pt-BR" dirty="0">
              <a:solidFill>
                <a:srgbClr val="ED7A2B"/>
              </a:solidFill>
            </a:endParaRPr>
          </a:p>
          <a:p>
            <a:pPr marL="0" indent="0">
              <a:buNone/>
            </a:pPr>
            <a:r>
              <a:rPr lang="pt-BR" b="1" dirty="0">
                <a:solidFill>
                  <a:srgbClr val="ED7A2B"/>
                </a:solidFill>
              </a:rPr>
              <a:t>Por fim...caretas, bocejos</a:t>
            </a:r>
            <a:r>
              <a:rPr lang="pt-BR" dirty="0">
                <a:solidFill>
                  <a:srgbClr val="ED7A2B"/>
                </a:solidFill>
              </a:rPr>
              <a:t>. </a:t>
            </a:r>
          </a:p>
          <a:p>
            <a:pPr marL="0" indent="0">
              <a:buNone/>
            </a:pPr>
            <a:r>
              <a:rPr lang="pt-BR" dirty="0" err="1"/>
              <a:t>Obs</a:t>
            </a:r>
            <a:r>
              <a:rPr lang="pt-BR" dirty="0"/>
              <a:t>:</a:t>
            </a:r>
            <a:r>
              <a:rPr lang="pt-BR" dirty="0">
                <a:solidFill>
                  <a:srgbClr val="ED7A2B"/>
                </a:solidFill>
              </a:rPr>
              <a:t> </a:t>
            </a:r>
            <a:r>
              <a:rPr lang="pt-BR" u="sng" dirty="0">
                <a:solidFill>
                  <a:srgbClr val="FF0000"/>
                </a:solidFill>
              </a:rPr>
              <a:t>tempo</a:t>
            </a:r>
            <a:r>
              <a:rPr lang="pt-BR" dirty="0">
                <a:solidFill>
                  <a:srgbClr val="FF0000"/>
                </a:solidFill>
              </a:rPr>
              <a:t> de homens </a:t>
            </a:r>
            <a:r>
              <a:rPr lang="pt-BR" sz="2200" b="1" dirty="0">
                <a:solidFill>
                  <a:srgbClr val="FF0000"/>
                </a:solidFill>
              </a:rPr>
              <a:t>&amp;</a:t>
            </a:r>
            <a:r>
              <a:rPr lang="pt-BR" dirty="0">
                <a:solidFill>
                  <a:srgbClr val="FF0000"/>
                </a:solidFill>
              </a:rPr>
              <a:t> mulheres.</a:t>
            </a:r>
          </a:p>
        </p:txBody>
      </p:sp>
      <p:pic>
        <p:nvPicPr>
          <p:cNvPr id="5" name="Picture 2" descr="C:\Users\USER\Desktop\imagesCAQP29F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8961" y="1365663"/>
            <a:ext cx="4180114" cy="4990688"/>
          </a:xfrm>
          <a:prstGeom prst="rect">
            <a:avLst/>
          </a:prstGeom>
          <a:noFill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10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17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3600" b="1" dirty="0">
                <a:solidFill>
                  <a:srgbClr val="ED7A2B"/>
                </a:solidFill>
                <a:latin typeface="+mn-lt"/>
              </a:rPr>
              <a:t>Barreiras da Comunicação:</a:t>
            </a:r>
            <a:r>
              <a:rPr lang="pt-BR" sz="3600" dirty="0">
                <a:solidFill>
                  <a:srgbClr val="FF0000"/>
                </a:solidFill>
              </a:rPr>
              <a:t> </a:t>
            </a:r>
            <a:r>
              <a:rPr lang="pt-BR" sz="3600" b="1" dirty="0">
                <a:solidFill>
                  <a:srgbClr val="0070C0"/>
                </a:solidFill>
                <a:latin typeface="+mn-lt"/>
              </a:rPr>
              <a:t>O medo, o desconforto. </a:t>
            </a:r>
            <a:br>
              <a:rPr lang="pt-BR" sz="3600" dirty="0">
                <a:solidFill>
                  <a:srgbClr val="0070C0"/>
                </a:solidFill>
              </a:rPr>
            </a:br>
            <a:br>
              <a:rPr lang="pt-BR" sz="3500" dirty="0"/>
            </a:br>
            <a:endParaRPr lang="pt-BR" sz="3500" b="1" dirty="0">
              <a:solidFill>
                <a:srgbClr val="ED7A2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554692" cy="536764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b="1" u="sng" dirty="0">
                <a:solidFill>
                  <a:srgbClr val="ED7A2B"/>
                </a:solidFill>
              </a:rPr>
              <a:t>Causas</a:t>
            </a:r>
            <a:r>
              <a:rPr lang="pt-BR" sz="2400" b="1" dirty="0">
                <a:solidFill>
                  <a:srgbClr val="ED7A2B"/>
                </a:solidFill>
              </a:rPr>
              <a:t>: </a:t>
            </a:r>
            <a:r>
              <a:rPr lang="pt-BR" sz="2400" dirty="0">
                <a:solidFill>
                  <a:srgbClr val="0070C0"/>
                </a:solidFill>
              </a:rPr>
              <a:t>Não dominar o assunto; Pensar que está sendo avaliado visualmente (fisicamente e o modo de vestir); Traumas; </a:t>
            </a:r>
          </a:p>
          <a:p>
            <a:pPr algn="just">
              <a:buNone/>
            </a:pPr>
            <a:endParaRPr lang="pt-BR" sz="2400" dirty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400" b="1" u="sng" dirty="0">
                <a:solidFill>
                  <a:srgbClr val="ED7A2B"/>
                </a:solidFill>
              </a:rPr>
              <a:t>Efeitos</a:t>
            </a:r>
            <a:r>
              <a:rPr lang="pt-BR" sz="2400" b="1" dirty="0">
                <a:solidFill>
                  <a:srgbClr val="ED7A2B"/>
                </a:solidFill>
              </a:rPr>
              <a:t>: </a:t>
            </a:r>
            <a:r>
              <a:rPr lang="pt-BR" sz="2400" dirty="0">
                <a:solidFill>
                  <a:srgbClr val="0070C0"/>
                </a:solidFill>
              </a:rPr>
              <a:t>Insegurança; Tremedeira; *</a:t>
            </a:r>
            <a:r>
              <a:rPr lang="pt-BR" sz="2400" u="sng" dirty="0">
                <a:solidFill>
                  <a:srgbClr val="0070C0"/>
                </a:solidFill>
              </a:rPr>
              <a:t>Voz acelerada ou muito lenta</a:t>
            </a:r>
            <a:r>
              <a:rPr lang="pt-BR" sz="2400" dirty="0">
                <a:solidFill>
                  <a:srgbClr val="0070C0"/>
                </a:solidFill>
              </a:rPr>
              <a:t>. Não olhar para o público; Olhar para uma só pessoa: Ficar estático; “Dançando”; Pensamento desordenado; “Friozinho” na barriga; Boca seca;</a:t>
            </a:r>
          </a:p>
          <a:p>
            <a:pPr algn="just">
              <a:buFont typeface="Wingdings" pitchFamily="2" charset="2"/>
              <a:buChar char="ü"/>
            </a:pPr>
            <a:endParaRPr lang="pt-BR" sz="2400" dirty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400" b="1" dirty="0">
                <a:solidFill>
                  <a:srgbClr val="ED7A2B"/>
                </a:solidFill>
              </a:rPr>
              <a:t>* Voz Acelerada </a:t>
            </a:r>
            <a:r>
              <a:rPr lang="pt-BR" sz="2400" dirty="0">
                <a:solidFill>
                  <a:srgbClr val="ED7A2B"/>
                </a:solidFill>
              </a:rPr>
              <a:t>= </a:t>
            </a:r>
            <a:r>
              <a:rPr lang="pt-BR" sz="2400" dirty="0">
                <a:solidFill>
                  <a:srgbClr val="0070C0"/>
                </a:solidFill>
              </a:rPr>
              <a:t>tropeços, ansiedade.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>
                <a:solidFill>
                  <a:srgbClr val="ED7A2B"/>
                </a:solidFill>
              </a:rPr>
              <a:t>* </a:t>
            </a:r>
            <a:r>
              <a:rPr lang="pt-BR" sz="2400" b="1" dirty="0">
                <a:solidFill>
                  <a:srgbClr val="ED7A2B"/>
                </a:solidFill>
              </a:rPr>
              <a:t>Voz lenta demais </a:t>
            </a:r>
            <a:r>
              <a:rPr lang="pt-BR" sz="2400" dirty="0">
                <a:solidFill>
                  <a:srgbClr val="ED7A2B"/>
                </a:solidFill>
              </a:rPr>
              <a:t>= </a:t>
            </a:r>
            <a:r>
              <a:rPr lang="pt-BR" sz="2400" dirty="0">
                <a:solidFill>
                  <a:srgbClr val="0070C0"/>
                </a:solidFill>
              </a:rPr>
              <a:t>tédio, dispersão.</a:t>
            </a:r>
          </a:p>
          <a:p>
            <a:pPr algn="just">
              <a:buFont typeface="Wingdings" pitchFamily="2" charset="2"/>
              <a:buChar char="ü"/>
            </a:pPr>
            <a:endParaRPr lang="pt-BR" sz="2400" dirty="0">
              <a:solidFill>
                <a:srgbClr val="ED7A2B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400" b="1" dirty="0" err="1">
                <a:solidFill>
                  <a:srgbClr val="ED7A2B"/>
                </a:solidFill>
              </a:rPr>
              <a:t>Obs</a:t>
            </a:r>
            <a:r>
              <a:rPr lang="pt-BR" sz="2400" b="1" dirty="0">
                <a:solidFill>
                  <a:srgbClr val="ED7A2B"/>
                </a:solidFill>
              </a:rPr>
              <a:t>: </a:t>
            </a:r>
            <a:r>
              <a:rPr lang="pt-BR" sz="2400" dirty="0">
                <a:solidFill>
                  <a:srgbClr val="FF0000"/>
                </a:solidFill>
              </a:rPr>
              <a:t>Se der o famoso “branco”, fale, mostre-se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FF0000"/>
                </a:solidFill>
              </a:rPr>
              <a:t>e pergunte ao público: “onde eu parei”?</a:t>
            </a:r>
          </a:p>
        </p:txBody>
      </p:sp>
      <p:pic>
        <p:nvPicPr>
          <p:cNvPr id="5" name="Picture 2" descr="Medo, Medo e Fobia | Psicólogo em São Paulo">
            <a:extLst>
              <a:ext uri="{FF2B5EF4-FFF2-40B4-BE49-F238E27FC236}">
                <a16:creationId xmlns:a16="http://schemas.microsoft.com/office/drawing/2014/main" id="{C103AF90-156D-4E48-A3DD-A2AE941CB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8"/>
          <a:stretch/>
        </p:blipFill>
        <p:spPr bwMode="auto">
          <a:xfrm>
            <a:off x="6768935" y="3384468"/>
            <a:ext cx="5011387" cy="297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11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06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3600" b="1" dirty="0">
                <a:solidFill>
                  <a:srgbClr val="ED7A2B"/>
                </a:solidFill>
                <a:latin typeface="+mn-lt"/>
              </a:rPr>
              <a:t>Barreiras da Comunicação:</a:t>
            </a:r>
            <a:r>
              <a:rPr lang="pt-BR" sz="3600" dirty="0">
                <a:solidFill>
                  <a:srgbClr val="FF0000"/>
                </a:solidFill>
              </a:rPr>
              <a:t> </a:t>
            </a:r>
            <a:r>
              <a:rPr lang="pt-BR" sz="3600" b="1" dirty="0">
                <a:solidFill>
                  <a:srgbClr val="0070C0"/>
                </a:solidFill>
              </a:rPr>
              <a:t>O medo, o desconforto. </a:t>
            </a:r>
            <a:br>
              <a:rPr lang="pt-BR" sz="3600" b="1" dirty="0">
                <a:solidFill>
                  <a:srgbClr val="0070C0"/>
                </a:solidFill>
              </a:rPr>
            </a:br>
            <a:br>
              <a:rPr lang="pt-BR" sz="3500" b="1" dirty="0">
                <a:solidFill>
                  <a:srgbClr val="0070C0"/>
                </a:solidFill>
              </a:rPr>
            </a:br>
            <a:endParaRPr lang="pt-BR" sz="3500" b="1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554692" cy="5367645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b="1" dirty="0">
                <a:solidFill>
                  <a:srgbClr val="ED7A2B"/>
                </a:solidFill>
              </a:rPr>
              <a:t>Dicas</a:t>
            </a:r>
            <a:r>
              <a:rPr lang="pt-BR" dirty="0">
                <a:solidFill>
                  <a:srgbClr val="FF0000"/>
                </a:solidFill>
              </a:rPr>
              <a:t>: </a:t>
            </a:r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70C0"/>
                </a:solidFill>
              </a:rPr>
              <a:t>Estude o assunto; Pesquise;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70C0"/>
                </a:solidFill>
              </a:rPr>
              <a:t>Introdução correta; Conquiste a plateia;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70C0"/>
                </a:solidFill>
              </a:rPr>
              <a:t>Conheça seu público;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70C0"/>
                </a:solidFill>
              </a:rPr>
              <a:t>Filmar/Gravar 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70C0"/>
                </a:solidFill>
              </a:rPr>
              <a:t>Fale na frente de um espelho grande;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70C0"/>
                </a:solidFill>
              </a:rPr>
              <a:t>Pauta – “cola”;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70C0"/>
                </a:solidFill>
              </a:rPr>
              <a:t>Descanse; Durma; </a:t>
            </a:r>
          </a:p>
          <a:p>
            <a:pPr marL="0" indent="0" algn="just">
              <a:buNone/>
            </a:pPr>
            <a:endParaRPr lang="pt-BR" dirty="0">
              <a:solidFill>
                <a:srgbClr val="ED7A2B"/>
              </a:solidFill>
            </a:endParaRPr>
          </a:p>
          <a:p>
            <a:pPr marL="0" indent="0" algn="just">
              <a:buNone/>
            </a:pPr>
            <a:r>
              <a:rPr lang="pt-BR" sz="2400" b="1" dirty="0" err="1">
                <a:solidFill>
                  <a:srgbClr val="ED7A2B"/>
                </a:solidFill>
              </a:rPr>
              <a:t>Obs</a:t>
            </a:r>
            <a:r>
              <a:rPr lang="pt-BR" sz="2400" b="1" dirty="0">
                <a:solidFill>
                  <a:srgbClr val="ED7A2B"/>
                </a:solidFill>
              </a:rPr>
              <a:t>:</a:t>
            </a:r>
            <a:r>
              <a:rPr lang="pt-BR" sz="2400" dirty="0">
                <a:solidFill>
                  <a:srgbClr val="ED7A2B"/>
                </a:solidFill>
              </a:rPr>
              <a:t> </a:t>
            </a:r>
            <a:r>
              <a:rPr lang="pt-BR" sz="2400" dirty="0">
                <a:solidFill>
                  <a:srgbClr val="FF0000"/>
                </a:solidFill>
              </a:rPr>
              <a:t>Não é medo de </a:t>
            </a:r>
            <a:r>
              <a:rPr lang="pt-BR" sz="2400" u="sng" dirty="0">
                <a:solidFill>
                  <a:srgbClr val="FF0000"/>
                </a:solidFill>
              </a:rPr>
              <a:t>falar </a:t>
            </a:r>
            <a:r>
              <a:rPr lang="pt-BR" sz="2400" dirty="0">
                <a:solidFill>
                  <a:srgbClr val="FF0000"/>
                </a:solidFill>
              </a:rPr>
              <a:t>em público. É medo de </a:t>
            </a:r>
            <a:r>
              <a:rPr lang="pt-BR" sz="2400" u="sng" dirty="0">
                <a:solidFill>
                  <a:srgbClr val="FF0000"/>
                </a:solidFill>
              </a:rPr>
              <a:t>ERRAR</a:t>
            </a:r>
            <a:r>
              <a:rPr lang="pt-BR" sz="2400" dirty="0">
                <a:solidFill>
                  <a:srgbClr val="FF0000"/>
                </a:solidFill>
              </a:rPr>
              <a:t> em público.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FF0000"/>
                </a:solidFill>
              </a:rPr>
              <a:t>         Desconforto (inconsciente) – “todo mundo reparando em mim”.</a:t>
            </a:r>
          </a:p>
          <a:p>
            <a:pPr marL="0" indent="0" algn="just">
              <a:buNone/>
            </a:pP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6" name="Picture 3" descr="C:\Users\USER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2043" y="1416132"/>
            <a:ext cx="5807034" cy="4212772"/>
          </a:xfrm>
          <a:prstGeom prst="rect">
            <a:avLst/>
          </a:prstGeom>
          <a:noFill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12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3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3600" b="1" dirty="0">
                <a:solidFill>
                  <a:srgbClr val="ED7A2B"/>
                </a:solidFill>
                <a:latin typeface="+mn-lt"/>
              </a:rPr>
              <a:t>Barreiras da Comunicação: </a:t>
            </a:r>
            <a:r>
              <a:rPr lang="pt-BR" sz="3600" b="1" dirty="0">
                <a:solidFill>
                  <a:srgbClr val="0070C0"/>
                </a:solidFill>
                <a:latin typeface="+mn-lt"/>
              </a:rPr>
              <a:t>O medo, o desconforto. </a:t>
            </a:r>
            <a:br>
              <a:rPr lang="pt-BR" sz="3600" b="1" dirty="0">
                <a:solidFill>
                  <a:srgbClr val="0070C0"/>
                </a:solidFill>
                <a:latin typeface="+mn-lt"/>
              </a:rPr>
            </a:br>
            <a:br>
              <a:rPr lang="pt-BR" sz="3500" dirty="0"/>
            </a:br>
            <a:endParaRPr lang="pt-BR" sz="3500" b="1" dirty="0">
              <a:solidFill>
                <a:srgbClr val="ED7A2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554692" cy="536764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b="1" dirty="0">
                <a:solidFill>
                  <a:srgbClr val="ED7A2B"/>
                </a:solidFill>
              </a:rPr>
              <a:t>Dicas:  </a:t>
            </a:r>
          </a:p>
          <a:p>
            <a:pPr marL="0" indent="0" algn="just">
              <a:buNone/>
            </a:pPr>
            <a:r>
              <a:rPr lang="pt-BR" sz="2400" b="1" dirty="0">
                <a:solidFill>
                  <a:srgbClr val="ED7A2B"/>
                </a:solidFill>
              </a:rPr>
              <a:t>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1"/>
                </a:solidFill>
              </a:rPr>
              <a:t>Seja você mesmo; naturalidade;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1"/>
                </a:solidFill>
              </a:rPr>
              <a:t>Vocabulário adequado ao público;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1"/>
                </a:solidFill>
              </a:rPr>
              <a:t>Cuide da gramática 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1"/>
                </a:solidFill>
              </a:rPr>
              <a:t>Postura física correta;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1"/>
                </a:solidFill>
              </a:rPr>
              <a:t>Fale com emoção;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1"/>
                </a:solidFill>
              </a:rPr>
              <a:t>Envolvimento com o assunto;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1"/>
                </a:solidFill>
              </a:rPr>
              <a:t>4 D’s;</a:t>
            </a:r>
            <a:endParaRPr lang="pt-BR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pt-BR" sz="2400" dirty="0">
              <a:solidFill>
                <a:srgbClr val="ED7A2B"/>
              </a:solidFill>
            </a:endParaRPr>
          </a:p>
        </p:txBody>
      </p:sp>
      <p:pic>
        <p:nvPicPr>
          <p:cNvPr id="5" name="Picture 2" descr="C:\Users\USER\Desktop\imagesCAK97S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3906" y="1484416"/>
            <a:ext cx="6175169" cy="5011387"/>
          </a:xfrm>
          <a:prstGeom prst="rect">
            <a:avLst/>
          </a:prstGeom>
          <a:noFill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13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68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4000" b="1" dirty="0">
                <a:solidFill>
                  <a:srgbClr val="ED7A2B"/>
                </a:solidFill>
                <a:latin typeface="+mn-lt"/>
              </a:rPr>
              <a:t>Exercícios de Concentração e Relaxamento</a:t>
            </a:r>
            <a:br>
              <a:rPr lang="pt-BR" sz="4000" b="1" dirty="0">
                <a:solidFill>
                  <a:srgbClr val="ED7A2B"/>
                </a:solidFill>
                <a:latin typeface="+mn-lt"/>
              </a:rPr>
            </a:br>
            <a:endParaRPr lang="pt-BR" sz="4000" b="1" dirty="0">
              <a:solidFill>
                <a:srgbClr val="ED7A2B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554692" cy="5367645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b="1" dirty="0">
                <a:solidFill>
                  <a:srgbClr val="ED7A2B"/>
                </a:solidFill>
              </a:rPr>
              <a:t>Dedos (8) </a:t>
            </a:r>
            <a:r>
              <a:rPr lang="pt-BR" dirty="0">
                <a:solidFill>
                  <a:srgbClr val="0070C0"/>
                </a:solidFill>
              </a:rPr>
              <a:t>– </a:t>
            </a:r>
            <a:r>
              <a:rPr lang="pt-BR" sz="2400" dirty="0">
                <a:solidFill>
                  <a:srgbClr val="0070C0"/>
                </a:solidFill>
              </a:rPr>
              <a:t>Abaixo do umbigo (diafragma). Respirar fundo pelo nariz e expirar pela boca, devagar... Apertando os dedos e mentalizando “Estou bem, preparado e calmo, sou capaz”;</a:t>
            </a:r>
          </a:p>
          <a:p>
            <a:pPr algn="just">
              <a:buFont typeface="Wingdings" pitchFamily="2" charset="2"/>
              <a:buChar char="ü"/>
            </a:pPr>
            <a:endParaRPr lang="pt-BR" dirty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200" dirty="0">
                <a:solidFill>
                  <a:srgbClr val="0070C0"/>
                </a:solidFill>
              </a:rPr>
              <a:t>Retire-se </a:t>
            </a:r>
            <a:r>
              <a:rPr lang="pt-BR" sz="2200" dirty="0">
                <a:solidFill>
                  <a:srgbClr val="FF0000"/>
                </a:solidFill>
              </a:rPr>
              <a:t>15 </a:t>
            </a:r>
            <a:r>
              <a:rPr lang="pt-BR" sz="2200" dirty="0">
                <a:solidFill>
                  <a:srgbClr val="0070C0"/>
                </a:solidFill>
              </a:rPr>
              <a:t>minutos antes: aquecimento vocal;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200" dirty="0">
                <a:solidFill>
                  <a:srgbClr val="0070C0"/>
                </a:solidFill>
              </a:rPr>
              <a:t>Exercício de relaxamento; repasse a pauta;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200" dirty="0">
                <a:solidFill>
                  <a:srgbClr val="0070C0"/>
                </a:solidFill>
              </a:rPr>
              <a:t>Evite ruídos e celular; fique em silêncio; 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200" dirty="0">
                <a:solidFill>
                  <a:srgbClr val="0070C0"/>
                </a:solidFill>
              </a:rPr>
              <a:t>Exercícios para pescoço e cabeça.</a:t>
            </a:r>
            <a:r>
              <a:rPr lang="pt-BR" sz="2400" dirty="0">
                <a:solidFill>
                  <a:srgbClr val="0070C0"/>
                </a:solidFill>
              </a:rPr>
              <a:t>                           </a:t>
            </a:r>
          </a:p>
          <a:p>
            <a:pPr marL="0" indent="0" algn="just">
              <a:buNone/>
            </a:pPr>
            <a:endParaRPr lang="pt-BR" sz="2400" dirty="0">
              <a:solidFill>
                <a:srgbClr val="0070C0"/>
              </a:solidFill>
            </a:endParaRPr>
          </a:p>
          <a:p>
            <a:pPr algn="just">
              <a:buNone/>
            </a:pPr>
            <a:endParaRPr lang="pt-BR" sz="2200" dirty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pt-BR" sz="2200" dirty="0">
                <a:solidFill>
                  <a:srgbClr val="FF0000"/>
                </a:solidFill>
              </a:rPr>
              <a:t>- Não beba leite e derivados 6 horas antes; </a:t>
            </a:r>
          </a:p>
          <a:p>
            <a:pPr algn="just">
              <a:buNone/>
            </a:pPr>
            <a:r>
              <a:rPr lang="pt-BR" sz="2200" dirty="0">
                <a:solidFill>
                  <a:srgbClr val="FF0000"/>
                </a:solidFill>
              </a:rPr>
              <a:t>- Coma uma maçã 1h:30m antes;</a:t>
            </a:r>
          </a:p>
          <a:p>
            <a:pPr algn="just">
              <a:buNone/>
            </a:pPr>
            <a:r>
              <a:rPr lang="pt-BR" sz="2200" dirty="0">
                <a:solidFill>
                  <a:srgbClr val="FF0000"/>
                </a:solidFill>
              </a:rPr>
              <a:t>- Exercício de trava-línguas: trabalha a respiração;</a:t>
            </a:r>
          </a:p>
          <a:p>
            <a:pPr algn="just">
              <a:buFont typeface="Wingdings" pitchFamily="2" charset="2"/>
              <a:buChar char="ü"/>
            </a:pPr>
            <a:endParaRPr lang="pt-BR" dirty="0">
              <a:solidFill>
                <a:srgbClr val="ED7A2B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070" y="2196935"/>
            <a:ext cx="4595751" cy="4159415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14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83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4000" b="1" dirty="0">
                <a:solidFill>
                  <a:srgbClr val="ED7A2B"/>
                </a:solidFill>
                <a:latin typeface="+mn-lt"/>
              </a:rPr>
              <a:t>Higiene vocal e mitos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554692" cy="536764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0070C0"/>
                </a:solidFill>
              </a:rPr>
              <a:t> </a:t>
            </a:r>
            <a:r>
              <a:rPr lang="pt-BR" sz="2400" b="1" dirty="0">
                <a:solidFill>
                  <a:srgbClr val="FF0000"/>
                </a:solidFill>
              </a:rPr>
              <a:t>Higiene </a:t>
            </a:r>
            <a:r>
              <a:rPr lang="pt-BR" sz="2400" dirty="0">
                <a:solidFill>
                  <a:srgbClr val="ED7A2B"/>
                </a:solidFill>
              </a:rPr>
              <a:t>– três horas antes, deve-se evitar:</a:t>
            </a:r>
          </a:p>
          <a:p>
            <a:pPr marL="0" indent="0" algn="just">
              <a:buNone/>
            </a:pPr>
            <a:endParaRPr lang="pt-BR" sz="2400" dirty="0">
              <a:solidFill>
                <a:srgbClr val="ED7A2B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Pigarro/ataque vocal brusco.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Gritar.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Tossir forte.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Competição sonora (conversar em ambientes ruidosos).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Evitar: alimentos gordurosos; condimentos; açúcar; chocolate; leite e derivados, gelados e cafeína;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NUNCA beber gelado antes ou durante a apresentação.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>
              <a:solidFill>
                <a:srgbClr val="ED7A2B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dirty="0">
              <a:solidFill>
                <a:srgbClr val="ED7A2B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dirty="0">
              <a:solidFill>
                <a:srgbClr val="ED7A2B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15</a:t>
            </a:fld>
            <a:endParaRPr lang="pt-BR" sz="2000" b="1" dirty="0">
              <a:solidFill>
                <a:srgbClr val="ED7A2B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677" y="1436914"/>
            <a:ext cx="5131685" cy="212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08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4000" b="1" dirty="0">
                <a:solidFill>
                  <a:srgbClr val="ED7A2B"/>
                </a:solidFill>
                <a:latin typeface="+mn-lt"/>
              </a:rPr>
              <a:t>Higiene vocal e mitos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554692" cy="536764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0070C0"/>
                </a:solidFill>
              </a:rPr>
              <a:t> </a:t>
            </a:r>
            <a:r>
              <a:rPr lang="pt-BR" sz="2400" b="1" dirty="0">
                <a:solidFill>
                  <a:srgbClr val="FF0000"/>
                </a:solidFill>
              </a:rPr>
              <a:t>Mitos </a:t>
            </a:r>
            <a:r>
              <a:rPr lang="pt-BR" sz="2400" dirty="0">
                <a:solidFill>
                  <a:srgbClr val="ED7A2B"/>
                </a:solidFill>
              </a:rPr>
              <a:t>– alguns desses não fazem efeito algum, outros prejudicam ainda mais.</a:t>
            </a:r>
          </a:p>
          <a:p>
            <a:pPr marL="0" indent="0" algn="just">
              <a:buNone/>
            </a:pPr>
            <a:endParaRPr lang="pt-BR" sz="2400" dirty="0">
              <a:solidFill>
                <a:srgbClr val="ED7A2B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 gargarejo – limpa a faringe, mas não as pregas vocais.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Gengibre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Pastilhas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Mel com limão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Própolis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Menta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Sal e vinagre</a:t>
            </a:r>
            <a:endParaRPr lang="pt-BR" dirty="0">
              <a:solidFill>
                <a:srgbClr val="ED7A2B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16</a:t>
            </a:fld>
            <a:endParaRPr lang="pt-BR" sz="2000" b="1" dirty="0">
              <a:solidFill>
                <a:srgbClr val="ED7A2B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2850078"/>
            <a:ext cx="5842659" cy="335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37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4000" b="1" dirty="0">
                <a:solidFill>
                  <a:srgbClr val="ED7A2B"/>
                </a:solidFill>
                <a:latin typeface="+mn-lt"/>
              </a:rPr>
              <a:t>Preparação e Linguagem adequadas</a:t>
            </a:r>
            <a:br>
              <a:rPr lang="pt-BR" sz="4000" b="1" dirty="0">
                <a:solidFill>
                  <a:srgbClr val="ED7A2B"/>
                </a:solidFill>
                <a:latin typeface="+mn-lt"/>
              </a:rPr>
            </a:br>
            <a:endParaRPr lang="pt-BR" sz="4000" b="1" dirty="0">
              <a:solidFill>
                <a:srgbClr val="ED7A2B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554692" cy="536764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b="1" dirty="0">
                <a:solidFill>
                  <a:srgbClr val="ED7A2B"/>
                </a:solidFill>
              </a:rPr>
              <a:t>Palestrante: </a:t>
            </a:r>
            <a:r>
              <a:rPr lang="pt-BR" dirty="0">
                <a:solidFill>
                  <a:srgbClr val="0070C0"/>
                </a:solidFill>
              </a:rPr>
              <a:t>chega uma hora antes; verifica, testa e deixa o equipamento e material prontos. Som, </a:t>
            </a:r>
            <a:r>
              <a:rPr lang="pt-BR" i="1" dirty="0">
                <a:solidFill>
                  <a:srgbClr val="0070C0"/>
                </a:solidFill>
              </a:rPr>
              <a:t>laser,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i="1" dirty="0">
                <a:solidFill>
                  <a:srgbClr val="0070C0"/>
                </a:solidFill>
              </a:rPr>
              <a:t>data show</a:t>
            </a:r>
            <a:r>
              <a:rPr lang="pt-BR" dirty="0">
                <a:solidFill>
                  <a:srgbClr val="0070C0"/>
                </a:solidFill>
              </a:rPr>
              <a:t>, </a:t>
            </a:r>
            <a:r>
              <a:rPr lang="pt-BR" i="1" dirty="0">
                <a:solidFill>
                  <a:srgbClr val="0070C0"/>
                </a:solidFill>
              </a:rPr>
              <a:t>PowerPoint</a:t>
            </a:r>
            <a:r>
              <a:rPr lang="pt-BR" dirty="0">
                <a:solidFill>
                  <a:srgbClr val="0070C0"/>
                </a:solidFill>
              </a:rPr>
              <a:t>; faz revisão, aquece a voz e concentra;</a:t>
            </a:r>
          </a:p>
          <a:p>
            <a:pPr algn="just">
              <a:buNone/>
            </a:pPr>
            <a:endParaRPr lang="pt-BR" dirty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pt-BR" b="1" dirty="0">
                <a:solidFill>
                  <a:srgbClr val="ED7A2B"/>
                </a:solidFill>
              </a:rPr>
              <a:t>Mediatriz: </a:t>
            </a:r>
            <a:r>
              <a:rPr lang="pt-BR" dirty="0">
                <a:solidFill>
                  <a:srgbClr val="0070C0"/>
                </a:solidFill>
              </a:rPr>
              <a:t>escolhe um lado e/ou movimenta;                    </a:t>
            </a:r>
          </a:p>
          <a:p>
            <a:pPr algn="just">
              <a:buFont typeface="Wingdings" pitchFamily="2" charset="2"/>
              <a:buChar char="§"/>
            </a:pPr>
            <a:r>
              <a:rPr lang="pt-BR" b="1" dirty="0">
                <a:solidFill>
                  <a:srgbClr val="ED7A2B"/>
                </a:solidFill>
              </a:rPr>
              <a:t>Fórum de perguntas: </a:t>
            </a:r>
            <a:r>
              <a:rPr lang="pt-BR" dirty="0">
                <a:solidFill>
                  <a:srgbClr val="0070C0"/>
                </a:solidFill>
              </a:rPr>
              <a:t>durante ou depois?</a:t>
            </a:r>
          </a:p>
          <a:p>
            <a:pPr algn="just">
              <a:buFont typeface="Wingdings" pitchFamily="2" charset="2"/>
              <a:buChar char="§"/>
            </a:pPr>
            <a:r>
              <a:rPr lang="pt-BR" b="1" dirty="0">
                <a:solidFill>
                  <a:srgbClr val="ED7A2B"/>
                </a:solidFill>
              </a:rPr>
              <a:t>Início: </a:t>
            </a:r>
            <a:r>
              <a:rPr lang="pt-BR" dirty="0">
                <a:solidFill>
                  <a:srgbClr val="0070C0"/>
                </a:solidFill>
              </a:rPr>
              <a:t>apresente-se;</a:t>
            </a:r>
          </a:p>
          <a:p>
            <a:pPr algn="just">
              <a:buFont typeface="Wingdings" pitchFamily="2" charset="2"/>
              <a:buChar char="§"/>
            </a:pPr>
            <a:r>
              <a:rPr lang="pt-BR" b="1" dirty="0">
                <a:solidFill>
                  <a:srgbClr val="ED7A2B"/>
                </a:solidFill>
              </a:rPr>
              <a:t>Segurança: </a:t>
            </a:r>
            <a:r>
              <a:rPr lang="pt-BR" dirty="0">
                <a:solidFill>
                  <a:srgbClr val="0070C0"/>
                </a:solidFill>
              </a:rPr>
              <a:t>Material no </a:t>
            </a:r>
            <a:r>
              <a:rPr lang="pt-BR" i="1" dirty="0" err="1">
                <a:solidFill>
                  <a:srgbClr val="0070C0"/>
                </a:solidFill>
              </a:rPr>
              <a:t>Pendrive</a:t>
            </a:r>
            <a:r>
              <a:rPr lang="pt-BR" dirty="0">
                <a:solidFill>
                  <a:srgbClr val="0070C0"/>
                </a:solidFill>
              </a:rPr>
              <a:t>; </a:t>
            </a:r>
            <a:r>
              <a:rPr lang="pt-BR" i="1" dirty="0">
                <a:solidFill>
                  <a:srgbClr val="0070C0"/>
                </a:solidFill>
              </a:rPr>
              <a:t>E-mail</a:t>
            </a:r>
            <a:r>
              <a:rPr lang="pt-BR" dirty="0">
                <a:solidFill>
                  <a:srgbClr val="0070C0"/>
                </a:solidFill>
              </a:rPr>
              <a:t>; 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0070C0"/>
                </a:solidFill>
              </a:rPr>
              <a:t>   Computador; Celular;</a:t>
            </a:r>
          </a:p>
          <a:p>
            <a:pPr algn="just">
              <a:buFont typeface="Wingdings" pitchFamily="2" charset="2"/>
              <a:buChar char="§"/>
            </a:pPr>
            <a:r>
              <a:rPr lang="pt-BR" b="1" dirty="0">
                <a:solidFill>
                  <a:srgbClr val="ED7A2B"/>
                </a:solidFill>
              </a:rPr>
              <a:t>Vocabulário: </a:t>
            </a:r>
            <a:r>
              <a:rPr lang="pt-BR" dirty="0">
                <a:solidFill>
                  <a:srgbClr val="0070C0"/>
                </a:solidFill>
              </a:rPr>
              <a:t>de acordo com o seu público;</a:t>
            </a:r>
          </a:p>
          <a:p>
            <a:pPr algn="just">
              <a:buFont typeface="Wingdings" pitchFamily="2" charset="2"/>
              <a:buChar char="ü"/>
            </a:pPr>
            <a:endParaRPr lang="pt-BR" dirty="0">
              <a:solidFill>
                <a:srgbClr val="ED7A2B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49" y="2268187"/>
            <a:ext cx="4655126" cy="3933784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17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35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4000" b="1" dirty="0">
                <a:solidFill>
                  <a:srgbClr val="ED7A2B"/>
                </a:solidFill>
                <a:latin typeface="+mn-lt"/>
              </a:rPr>
              <a:t>Preparação e Linguagem adequadas</a:t>
            </a:r>
            <a:br>
              <a:rPr lang="pt-BR" sz="4000" b="1" dirty="0">
                <a:solidFill>
                  <a:srgbClr val="ED7A2B"/>
                </a:solidFill>
                <a:latin typeface="+mn-lt"/>
              </a:rPr>
            </a:br>
            <a:endParaRPr lang="pt-BR" sz="4000" b="1" dirty="0">
              <a:solidFill>
                <a:srgbClr val="ED7A2B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11125"/>
            <a:ext cx="11554692" cy="547468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Evite palavras desconhecidas; 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Estrangeirismos;</a:t>
            </a:r>
          </a:p>
          <a:p>
            <a:pPr marL="0" indent="0" algn="just">
              <a:buNone/>
            </a:pPr>
            <a:endParaRPr lang="pt-BR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t-BR" b="1" dirty="0" err="1"/>
              <a:t>Ex</a:t>
            </a:r>
            <a:r>
              <a:rPr lang="pt-BR" b="1" dirty="0"/>
              <a:t>: </a:t>
            </a:r>
            <a:r>
              <a:rPr lang="pt-BR" dirty="0">
                <a:solidFill>
                  <a:srgbClr val="FF0000"/>
                </a:solidFill>
              </a:rPr>
              <a:t>Os </a:t>
            </a:r>
            <a:r>
              <a:rPr lang="pt-BR" i="1" dirty="0" err="1">
                <a:solidFill>
                  <a:srgbClr val="FF0000"/>
                </a:solidFill>
              </a:rPr>
              <a:t>stakeholders</a:t>
            </a:r>
            <a:r>
              <a:rPr lang="pt-BR" dirty="0">
                <a:solidFill>
                  <a:srgbClr val="FF0000"/>
                </a:solidFill>
              </a:rPr>
              <a:t> precisam fazer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FF0000"/>
                </a:solidFill>
              </a:rPr>
              <a:t>um </a:t>
            </a:r>
            <a:r>
              <a:rPr lang="pt-BR" i="1" dirty="0" err="1">
                <a:solidFill>
                  <a:srgbClr val="FF0000"/>
                </a:solidFill>
              </a:rPr>
              <a:t>follow</a:t>
            </a:r>
            <a:r>
              <a:rPr lang="pt-BR" i="1" dirty="0">
                <a:solidFill>
                  <a:srgbClr val="FF0000"/>
                </a:solidFill>
              </a:rPr>
              <a:t> </a:t>
            </a:r>
            <a:r>
              <a:rPr lang="pt-BR" i="1" dirty="0" err="1">
                <a:solidFill>
                  <a:srgbClr val="FF0000"/>
                </a:solidFill>
              </a:rPr>
              <a:t>up</a:t>
            </a:r>
            <a:r>
              <a:rPr lang="pt-BR" i="1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rgbClr val="FF0000"/>
                </a:solidFill>
              </a:rPr>
              <a:t>em </a:t>
            </a:r>
            <a:r>
              <a:rPr lang="pt-BR" i="1" dirty="0">
                <a:solidFill>
                  <a:srgbClr val="FF0000"/>
                </a:solidFill>
              </a:rPr>
              <a:t>benchmarking</a:t>
            </a:r>
            <a:r>
              <a:rPr lang="pt-BR" dirty="0">
                <a:solidFill>
                  <a:srgbClr val="FF0000"/>
                </a:solidFill>
              </a:rPr>
              <a:t>  para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FF0000"/>
                </a:solidFill>
              </a:rPr>
              <a:t>dar um </a:t>
            </a:r>
            <a:r>
              <a:rPr lang="pt-BR" i="1" dirty="0">
                <a:solidFill>
                  <a:srgbClr val="FF0000"/>
                </a:solidFill>
              </a:rPr>
              <a:t>feedback</a:t>
            </a:r>
            <a:r>
              <a:rPr lang="pt-BR" dirty="0">
                <a:solidFill>
                  <a:srgbClr val="FF0000"/>
                </a:solidFill>
              </a:rPr>
              <a:t>  ao </a:t>
            </a:r>
            <a:r>
              <a:rPr lang="pt-BR" i="1" dirty="0">
                <a:solidFill>
                  <a:srgbClr val="FF0000"/>
                </a:solidFill>
              </a:rPr>
              <a:t>C.E.O;</a:t>
            </a:r>
          </a:p>
          <a:p>
            <a:pPr marL="0" indent="0" algn="just">
              <a:buNone/>
            </a:pPr>
            <a:endParaRPr lang="pt-BR" i="1" dirty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b="1" dirty="0">
                <a:solidFill>
                  <a:srgbClr val="ED7A2B"/>
                </a:solidFill>
              </a:rPr>
              <a:t>Necessário x Ridículo                             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>
                <a:solidFill>
                  <a:srgbClr val="ED7A2B"/>
                </a:solidFill>
              </a:rPr>
              <a:t>Fundamental x Excessivo 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>
                <a:solidFill>
                  <a:srgbClr val="ED7A2B"/>
                </a:solidFill>
              </a:rPr>
              <a:t>Bom senso x Banalidade</a:t>
            </a:r>
          </a:p>
          <a:p>
            <a:pPr marL="0" indent="0" algn="just">
              <a:buNone/>
            </a:pPr>
            <a:endParaRPr lang="pt-BR" i="1" dirty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dirty="0">
              <a:solidFill>
                <a:srgbClr val="ED7A2B"/>
              </a:solidFill>
            </a:endParaRPr>
          </a:p>
        </p:txBody>
      </p:sp>
      <p:pic>
        <p:nvPicPr>
          <p:cNvPr id="5" name="Picture 2" descr="19 gírias carioquíssimas - Diário do Rio de Janeiro">
            <a:extLst>
              <a:ext uri="{FF2B5EF4-FFF2-40B4-BE49-F238E27FC236}">
                <a16:creationId xmlns:a16="http://schemas.microsoft.com/office/drawing/2014/main" id="{1CCEECBA-0F1A-4745-8F56-962512042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"/>
          <a:stretch/>
        </p:blipFill>
        <p:spPr bwMode="auto">
          <a:xfrm>
            <a:off x="5890162" y="1211125"/>
            <a:ext cx="6008914" cy="51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18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97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4000" b="1" dirty="0">
                <a:solidFill>
                  <a:srgbClr val="ED7A2B"/>
                </a:solidFill>
                <a:latin typeface="+mn-lt"/>
              </a:rPr>
              <a:t>Preparação e Linguagem adequadas</a:t>
            </a:r>
            <a:br>
              <a:rPr lang="pt-BR" sz="4000" b="1" dirty="0">
                <a:solidFill>
                  <a:srgbClr val="ED7A2B"/>
                </a:solidFill>
                <a:latin typeface="+mn-lt"/>
              </a:rPr>
            </a:br>
            <a:endParaRPr lang="pt-BR" sz="4000" b="1" dirty="0">
              <a:solidFill>
                <a:srgbClr val="ED7A2B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554692" cy="545077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b="1" dirty="0">
                <a:solidFill>
                  <a:srgbClr val="ED7A2B"/>
                </a:solidFill>
              </a:rPr>
              <a:t>Evitar:  </a:t>
            </a:r>
            <a:r>
              <a:rPr lang="pt-BR" dirty="0">
                <a:solidFill>
                  <a:srgbClr val="0070C0"/>
                </a:solidFill>
              </a:rPr>
              <a:t>piadas (uma ou duas somente); saber contar, se não...</a:t>
            </a:r>
          </a:p>
          <a:p>
            <a:pPr algn="just">
              <a:buFont typeface="Wingdings" pitchFamily="2" charset="2"/>
              <a:buChar char="§"/>
            </a:pPr>
            <a:r>
              <a:rPr lang="pt-BR" b="1" dirty="0">
                <a:solidFill>
                  <a:srgbClr val="ED7A2B"/>
                </a:solidFill>
              </a:rPr>
              <a:t>Cuidados:  </a:t>
            </a:r>
            <a:r>
              <a:rPr lang="pt-BR" dirty="0">
                <a:solidFill>
                  <a:srgbClr val="0070C0"/>
                </a:solidFill>
              </a:rPr>
              <a:t>opiniões de cunho ideológico, político e religioso;</a:t>
            </a:r>
          </a:p>
          <a:p>
            <a:pPr algn="just">
              <a:buFont typeface="Wingdings" pitchFamily="2" charset="2"/>
              <a:buChar char="§"/>
            </a:pPr>
            <a:r>
              <a:rPr lang="pt-BR" b="1" dirty="0">
                <a:solidFill>
                  <a:srgbClr val="ED7A2B"/>
                </a:solidFill>
              </a:rPr>
              <a:t>Não finalizar: </a:t>
            </a:r>
            <a:r>
              <a:rPr lang="pt-BR" dirty="0">
                <a:solidFill>
                  <a:srgbClr val="0070C0"/>
                </a:solidFill>
              </a:rPr>
              <a:t>“é </a:t>
            </a:r>
            <a:r>
              <a:rPr lang="pt-BR" u="sng" dirty="0">
                <a:solidFill>
                  <a:srgbClr val="0070C0"/>
                </a:solidFill>
              </a:rPr>
              <a:t>só isso </a:t>
            </a:r>
            <a:r>
              <a:rPr lang="pt-BR" dirty="0">
                <a:solidFill>
                  <a:srgbClr val="0070C0"/>
                </a:solidFill>
              </a:rPr>
              <a:t>que eu queria dizer”; “isto era </a:t>
            </a:r>
            <a:r>
              <a:rPr lang="pt-BR" u="sng" dirty="0">
                <a:solidFill>
                  <a:srgbClr val="0070C0"/>
                </a:solidFill>
              </a:rPr>
              <a:t>um pouquinho </a:t>
            </a:r>
            <a:r>
              <a:rPr lang="pt-BR" dirty="0">
                <a:solidFill>
                  <a:srgbClr val="0070C0"/>
                </a:solidFill>
              </a:rPr>
              <a:t>do que eu queria mostrar;”</a:t>
            </a:r>
            <a:r>
              <a:rPr lang="en-US" dirty="0"/>
              <a:t>​​</a:t>
            </a:r>
          </a:p>
          <a:p>
            <a:pPr fontAlgn="base"/>
            <a:r>
              <a:rPr lang="pt-BR" b="1" dirty="0">
                <a:solidFill>
                  <a:srgbClr val="ED7A2B"/>
                </a:solidFill>
              </a:rPr>
              <a:t>Não se apoie em: </a:t>
            </a:r>
            <a:r>
              <a:rPr lang="pt-BR" dirty="0">
                <a:solidFill>
                  <a:srgbClr val="0070C0"/>
                </a:solidFill>
              </a:rPr>
              <a:t>mesas, cadeiras, púlpito e parede.</a:t>
            </a:r>
            <a:r>
              <a:rPr lang="en-US" dirty="0">
                <a:solidFill>
                  <a:srgbClr val="0070C0"/>
                </a:solidFill>
              </a:rPr>
              <a:t>​</a:t>
            </a:r>
          </a:p>
          <a:p>
            <a:pPr fontAlgn="base"/>
            <a:endParaRPr lang="en-US" sz="3200" dirty="0"/>
          </a:p>
          <a:p>
            <a:pPr fontAlgn="base"/>
            <a:endParaRPr lang="en-US" sz="3200" dirty="0"/>
          </a:p>
          <a:p>
            <a:pPr algn="just">
              <a:buFont typeface="Wingdings" pitchFamily="2" charset="2"/>
              <a:buChar char="§"/>
            </a:pPr>
            <a:endParaRPr lang="pt-BR" sz="3200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5081" y="3847605"/>
            <a:ext cx="5735781" cy="2707574"/>
          </a:xfrm>
          <a:prstGeom prst="rect">
            <a:avLst/>
          </a:prstGeom>
          <a:noFill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19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7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0583885" cy="736271"/>
          </a:xfrm>
        </p:spPr>
        <p:txBody>
          <a:bodyPr anchor="t"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pt-BR" sz="4800" b="1" dirty="0">
                <a:solidFill>
                  <a:srgbClr val="ED7A2B"/>
                </a:solidFill>
              </a:rPr>
              <a:t>Programa deste curso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602193" cy="54388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200" b="1" dirty="0">
                <a:solidFill>
                  <a:srgbClr val="ED7A2B"/>
                </a:solidFill>
              </a:rPr>
              <a:t>1 -</a:t>
            </a:r>
            <a:r>
              <a:rPr lang="pt-BR" sz="2200" dirty="0"/>
              <a:t> </a:t>
            </a:r>
            <a:r>
              <a:rPr lang="pt-BR" sz="2200" b="1" dirty="0"/>
              <a:t>Rápida apresentação: alunos e instrutor.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ED7A2B"/>
                </a:solidFill>
              </a:rPr>
              <a:t>2 -</a:t>
            </a:r>
            <a:r>
              <a:rPr lang="pt-BR" sz="2200" b="1" dirty="0"/>
              <a:t> A pirâmide da Aprendizagem.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ED7A2B"/>
                </a:solidFill>
              </a:rPr>
              <a:t>3 -</a:t>
            </a:r>
            <a:r>
              <a:rPr lang="pt-BR" sz="2200" b="1" dirty="0"/>
              <a:t> Gêneros de Oratória.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ED7A2B"/>
                </a:solidFill>
              </a:rPr>
              <a:t>4 -</a:t>
            </a:r>
            <a:r>
              <a:rPr lang="pt-BR" sz="2200" b="1" dirty="0"/>
              <a:t> Retórica, Oratória e </a:t>
            </a:r>
            <a:r>
              <a:rPr lang="pt-BR" sz="2200" b="1" dirty="0" err="1"/>
              <a:t>Escutatória</a:t>
            </a:r>
            <a:r>
              <a:rPr lang="pt-BR" sz="2200" b="1" dirty="0"/>
              <a:t>: definições.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ED7A2B"/>
                </a:solidFill>
              </a:rPr>
              <a:t>5 - </a:t>
            </a:r>
            <a:r>
              <a:rPr lang="pt-BR" sz="2200" b="1" dirty="0"/>
              <a:t>Aquecimento Vocal: ressonância, clareza e projeção da voz.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ED7A2B"/>
                </a:solidFill>
              </a:rPr>
              <a:t>6 -</a:t>
            </a:r>
            <a:r>
              <a:rPr lang="pt-BR" sz="2200" b="1" dirty="0"/>
              <a:t> Barreiras da Comunicação.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ED7A2B"/>
                </a:solidFill>
              </a:rPr>
              <a:t>7</a:t>
            </a:r>
            <a:r>
              <a:rPr lang="pt-BR" sz="2200" b="1" dirty="0"/>
              <a:t> </a:t>
            </a:r>
            <a:r>
              <a:rPr lang="pt-BR" sz="2200" b="1" dirty="0">
                <a:solidFill>
                  <a:srgbClr val="ED7A2B"/>
                </a:solidFill>
              </a:rPr>
              <a:t>-</a:t>
            </a:r>
            <a:r>
              <a:rPr lang="pt-BR" sz="2200" b="1" dirty="0"/>
              <a:t> Exercícios de Concentração e Relaxamento.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ED7A2B"/>
                </a:solidFill>
              </a:rPr>
              <a:t>8 -</a:t>
            </a:r>
            <a:r>
              <a:rPr lang="pt-BR" sz="2200" b="1" dirty="0"/>
              <a:t> Higiene vocal e mitos.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ED7A2B"/>
                </a:solidFill>
              </a:rPr>
              <a:t>9 -</a:t>
            </a:r>
            <a:r>
              <a:rPr lang="pt-BR" sz="2200" b="1" dirty="0"/>
              <a:t> Preparação e Linguagem Adequadas.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ED7A2B"/>
                </a:solidFill>
              </a:rPr>
              <a:t>10</a:t>
            </a:r>
            <a:r>
              <a:rPr lang="pt-BR" sz="2200" b="1" dirty="0"/>
              <a:t> </a:t>
            </a:r>
            <a:r>
              <a:rPr lang="pt-BR" sz="2200" b="1" dirty="0">
                <a:solidFill>
                  <a:srgbClr val="ED7A2B"/>
                </a:solidFill>
              </a:rPr>
              <a:t>-</a:t>
            </a:r>
            <a:r>
              <a:rPr lang="pt-BR" sz="2200" b="1" dirty="0"/>
              <a:t> Eliminação dos Vícios de Linguagem.                                                           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ED7A2B"/>
                </a:solidFill>
              </a:rPr>
              <a:t>11 -</a:t>
            </a:r>
            <a:r>
              <a:rPr lang="pt-BR" sz="2200" b="1" dirty="0"/>
              <a:t> A Comunicação Visual com a Plateia.                                                     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ED7A2B"/>
                </a:solidFill>
              </a:rPr>
              <a:t>12 -</a:t>
            </a:r>
            <a:r>
              <a:rPr lang="pt-BR" sz="2200" b="1" dirty="0"/>
              <a:t> Postura Corporal: linguagem não verbal.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ED7A2B"/>
                </a:solidFill>
              </a:rPr>
              <a:t>13 -</a:t>
            </a:r>
            <a:r>
              <a:rPr lang="pt-BR" sz="2200" b="1" dirty="0"/>
              <a:t> Apresentação Pessoal: modo adequado de vestir-se.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ED7A2B"/>
                </a:solidFill>
              </a:rPr>
              <a:t>14 -</a:t>
            </a:r>
            <a:r>
              <a:rPr lang="pt-BR" sz="2200" b="1" dirty="0"/>
              <a:t> Técnicas de Controle do Tempo da Apresentação.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ED7A2B"/>
                </a:solidFill>
              </a:rPr>
              <a:t>15 -</a:t>
            </a:r>
            <a:r>
              <a:rPr lang="pt-BR" sz="2200" b="1" dirty="0"/>
              <a:t> Modo Prático e Dinâmico de Apresentação: PowerPoint; </a:t>
            </a:r>
            <a:r>
              <a:rPr lang="pt-BR" sz="2200" b="1" dirty="0" err="1"/>
              <a:t>Canvas</a:t>
            </a:r>
            <a:r>
              <a:rPr lang="pt-BR" sz="2200" b="1" dirty="0"/>
              <a:t>; Papel;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ED7A2B"/>
                </a:solidFill>
              </a:rPr>
              <a:t>16 - </a:t>
            </a:r>
            <a:r>
              <a:rPr lang="pt-BR" sz="2200" b="1" dirty="0"/>
              <a:t>Tipos de Apresentação: Púlpito; Mesa e cadeira; Com ou sem microfone; </a:t>
            </a:r>
          </a:p>
        </p:txBody>
      </p:sp>
      <p:pic>
        <p:nvPicPr>
          <p:cNvPr id="7" name="Picture 5" descr="C:\Users\USER\Desktop\imagesCAK0HIU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330" y="1484416"/>
            <a:ext cx="4239491" cy="2042556"/>
          </a:xfrm>
          <a:prstGeom prst="rect">
            <a:avLst/>
          </a:prstGeom>
          <a:noFill/>
        </p:spPr>
      </p:pic>
      <p:pic>
        <p:nvPicPr>
          <p:cNvPr id="8" name="Picture 3" descr="C:\Users\USER\Desktop\imagesCAU68T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995" y="3871355"/>
            <a:ext cx="2885704" cy="2576945"/>
          </a:xfrm>
          <a:prstGeom prst="rect">
            <a:avLst/>
          </a:prstGeom>
          <a:noFill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2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7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4000" b="1" dirty="0">
                <a:solidFill>
                  <a:srgbClr val="ED7A2B"/>
                </a:solidFill>
                <a:latin typeface="+mn-lt"/>
              </a:rPr>
              <a:t>Eliminação dos Vícios de Linguagem</a:t>
            </a:r>
            <a:br>
              <a:rPr lang="pt-BR" sz="4000" b="1" dirty="0">
                <a:solidFill>
                  <a:srgbClr val="ED7A2B"/>
                </a:solidFill>
                <a:latin typeface="+mn-lt"/>
              </a:rPr>
            </a:br>
            <a:endParaRPr lang="pt-BR" sz="4000" b="1" dirty="0">
              <a:solidFill>
                <a:srgbClr val="ED7A2B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554692" cy="536764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>
                <a:solidFill>
                  <a:srgbClr val="FF0000"/>
                </a:solidFill>
              </a:rPr>
              <a:t>Vícios de Linguagem: </a:t>
            </a:r>
            <a:r>
              <a:rPr lang="pt-BR" dirty="0">
                <a:solidFill>
                  <a:srgbClr val="0070C0"/>
                </a:solidFill>
              </a:rPr>
              <a:t>São “muletas” para tentar realinhar o raciocínio e/ou falta de vocabulário;</a:t>
            </a:r>
            <a:endParaRPr lang="pt-BR" dirty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“né?”; “</a:t>
            </a:r>
            <a:r>
              <a:rPr lang="pt-BR" dirty="0" err="1">
                <a:solidFill>
                  <a:srgbClr val="FF0000"/>
                </a:solidFill>
              </a:rPr>
              <a:t>ããã</a:t>
            </a:r>
            <a:r>
              <a:rPr lang="pt-BR" dirty="0">
                <a:solidFill>
                  <a:srgbClr val="FF0000"/>
                </a:solidFill>
              </a:rPr>
              <a:t>”; “</a:t>
            </a:r>
            <a:r>
              <a:rPr lang="pt-BR" dirty="0" err="1">
                <a:solidFill>
                  <a:srgbClr val="FF0000"/>
                </a:solidFill>
              </a:rPr>
              <a:t>éééé</a:t>
            </a:r>
            <a:r>
              <a:rPr lang="pt-BR" dirty="0">
                <a:solidFill>
                  <a:srgbClr val="FF0000"/>
                </a:solidFill>
              </a:rPr>
              <a:t>”;  “tá?”. “aí”;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FF0000"/>
                </a:solidFill>
              </a:rPr>
              <a:t>“enfim”; “certo?” “entendeu?” “viu?”</a:t>
            </a:r>
          </a:p>
          <a:p>
            <a:pPr algn="just">
              <a:buNone/>
            </a:pPr>
            <a:endParaRPr lang="pt-BR" dirty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Elimine ou diminua os vícios de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0070C0"/>
                </a:solidFill>
              </a:rPr>
              <a:t>em uma apresentação profissional;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Escute a sua própria fala;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Dar pequenas pausas na fala; 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Respire e retome;</a:t>
            </a:r>
          </a:p>
          <a:p>
            <a:pPr algn="just">
              <a:buFont typeface="Wingdings" pitchFamily="2" charset="2"/>
              <a:buChar char="ü"/>
            </a:pPr>
            <a:endParaRPr lang="pt-BR" dirty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dirty="0">
              <a:solidFill>
                <a:srgbClr val="ED7A2B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90" y="2054431"/>
            <a:ext cx="5771407" cy="4301919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20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20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4000" b="1" dirty="0">
                <a:solidFill>
                  <a:srgbClr val="ED7A2B"/>
                </a:solidFill>
                <a:latin typeface="+mn-lt"/>
              </a:rPr>
              <a:t>A Comunicação Visual com a Plateia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554692" cy="5367645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3100" dirty="0">
                <a:solidFill>
                  <a:srgbClr val="0070C0"/>
                </a:solidFill>
              </a:rPr>
              <a:t>Nunca passe na frete do </a:t>
            </a:r>
            <a:r>
              <a:rPr lang="pt-BR" sz="3100" i="1" dirty="0">
                <a:solidFill>
                  <a:srgbClr val="0070C0"/>
                </a:solidFill>
              </a:rPr>
              <a:t>Data show</a:t>
            </a:r>
            <a:r>
              <a:rPr lang="pt-BR" sz="3100" dirty="0">
                <a:solidFill>
                  <a:srgbClr val="0070C0"/>
                </a:solidFill>
              </a:rPr>
              <a:t> (sombra);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3100" dirty="0">
                <a:solidFill>
                  <a:srgbClr val="0070C0"/>
                </a:solidFill>
              </a:rPr>
              <a:t>Olhar e Ver – diferenças;</a:t>
            </a:r>
          </a:p>
          <a:p>
            <a:pPr lvl="0" algn="just">
              <a:buFont typeface="Wingdings" pitchFamily="2" charset="2"/>
              <a:buChar char="ü"/>
            </a:pPr>
            <a:r>
              <a:rPr lang="pt-BR" sz="3100" dirty="0">
                <a:solidFill>
                  <a:srgbClr val="0070C0"/>
                </a:solidFill>
                <a:ea typeface="MS Gothic" charset="-128"/>
              </a:rPr>
              <a:t>Andar ereto = confiança;</a:t>
            </a:r>
          </a:p>
          <a:p>
            <a:pPr lvl="0" algn="just">
              <a:buFont typeface="Wingdings" pitchFamily="2" charset="2"/>
              <a:buChar char="ü"/>
            </a:pPr>
            <a:r>
              <a:rPr lang="pt-BR" sz="3100" dirty="0">
                <a:solidFill>
                  <a:srgbClr val="0070C0"/>
                </a:solidFill>
                <a:ea typeface="MS Gothic" charset="-128"/>
              </a:rPr>
              <a:t>Olhe nos olhos das pessoas;</a:t>
            </a:r>
          </a:p>
          <a:p>
            <a:pPr lvl="0" algn="just">
              <a:buFont typeface="Wingdings" pitchFamily="2" charset="2"/>
              <a:buChar char="ü"/>
            </a:pPr>
            <a:r>
              <a:rPr lang="pt-BR" sz="3100" dirty="0">
                <a:solidFill>
                  <a:srgbClr val="0070C0"/>
                </a:solidFill>
                <a:ea typeface="MS Gothic" charset="-128"/>
              </a:rPr>
              <a:t>Movimente-se com confiança e serenidade;</a:t>
            </a:r>
          </a:p>
          <a:p>
            <a:pPr lvl="0" algn="just">
              <a:buFont typeface="Wingdings" pitchFamily="2" charset="2"/>
              <a:buChar char="ü"/>
            </a:pPr>
            <a:r>
              <a:rPr lang="pt-BR" sz="3100" dirty="0">
                <a:solidFill>
                  <a:srgbClr val="0070C0"/>
                </a:solidFill>
                <a:ea typeface="MS Gothic" charset="-128"/>
              </a:rPr>
              <a:t>Busque toda a plateia com os olhos;</a:t>
            </a:r>
          </a:p>
          <a:p>
            <a:pPr lvl="0" algn="just">
              <a:buFont typeface="Wingdings" pitchFamily="2" charset="2"/>
              <a:buChar char="ü"/>
            </a:pPr>
            <a:r>
              <a:rPr lang="pt-BR" sz="3100" dirty="0">
                <a:solidFill>
                  <a:srgbClr val="0070C0"/>
                </a:solidFill>
                <a:ea typeface="MS Gothic" charset="-128"/>
              </a:rPr>
              <a:t>Sorria: espontaneamente;</a:t>
            </a:r>
          </a:p>
          <a:p>
            <a:pPr lvl="0" algn="just">
              <a:buNone/>
            </a:pPr>
            <a:endParaRPr lang="pt-BR" sz="3100" dirty="0">
              <a:solidFill>
                <a:srgbClr val="0070C0"/>
              </a:solidFill>
              <a:ea typeface="MS Gothic" charset="-128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FFFFFF"/>
                </a:solidFill>
              </a:rPr>
              <a:t>Movimente-se com confiança e serenidade​</a:t>
            </a:r>
            <a:endParaRPr lang="pt-BR" dirty="0">
              <a:latin typeface="Arial" charset="0"/>
              <a:ea typeface="MS Gothic" charset="-128"/>
            </a:endParaRPr>
          </a:p>
          <a:p>
            <a:pPr lvl="0" algn="just">
              <a:buFont typeface="Wingdings" pitchFamily="2" charset="2"/>
              <a:buChar char="ü"/>
            </a:pPr>
            <a:endParaRPr lang="pt-BR" dirty="0">
              <a:latin typeface="Arial" charset="0"/>
              <a:ea typeface="MS Gothic" charset="-128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FFFFFF"/>
                </a:solidFill>
              </a:rPr>
              <a:t>Olhe nos olhos​</a:t>
            </a:r>
          </a:p>
          <a:p>
            <a:pPr lvl="0" algn="just">
              <a:buFont typeface="Wingdings" pitchFamily="2" charset="2"/>
              <a:buChar char="ü"/>
            </a:pPr>
            <a:endParaRPr lang="pt-BR" dirty="0">
              <a:latin typeface="Arial" charset="0"/>
              <a:ea typeface="MS Gothic" charset="-128"/>
            </a:endParaRPr>
          </a:p>
          <a:p>
            <a:pPr lvl="0" algn="just">
              <a:buFont typeface="Wingdings" pitchFamily="2" charset="2"/>
              <a:buChar char="ü"/>
            </a:pPr>
            <a:endParaRPr lang="pt-BR" dirty="0">
              <a:latin typeface="Arial" charset="0"/>
              <a:ea typeface="MS Gothic" charset="-128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FFFFFF"/>
                </a:solidFill>
              </a:rPr>
              <a:t>Olhe nos olhos​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FFFFFF"/>
                </a:solidFill>
              </a:rPr>
              <a:t>Olhe nos olhos​</a:t>
            </a:r>
          </a:p>
          <a:p>
            <a:pPr lvl="0" algn="just">
              <a:buFont typeface="Wingdings" pitchFamily="2" charset="2"/>
              <a:buChar char="ü"/>
            </a:pPr>
            <a:endParaRPr lang="pt-BR" dirty="0">
              <a:latin typeface="Arial" charset="0"/>
              <a:ea typeface="MS Gothic" charset="-128"/>
            </a:endParaRPr>
          </a:p>
          <a:p>
            <a:pPr lvl="0" algn="just">
              <a:buFont typeface="Wingdings" pitchFamily="2" charset="2"/>
              <a:buChar char="ü"/>
            </a:pPr>
            <a:endParaRPr lang="pt-BR" dirty="0">
              <a:latin typeface="Arial" charset="0"/>
              <a:ea typeface="MS Gothic" charset="-128"/>
            </a:endParaRPr>
          </a:p>
          <a:p>
            <a:pPr algn="just">
              <a:buFont typeface="Wingdings" pitchFamily="2" charset="2"/>
              <a:buChar char="ü"/>
            </a:pPr>
            <a:endParaRPr lang="pt-BR" dirty="0">
              <a:solidFill>
                <a:srgbClr val="ED7A2B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dirty="0">
              <a:solidFill>
                <a:srgbClr val="ED7A2B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0" y="1368321"/>
            <a:ext cx="4441371" cy="278804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9" y="4393869"/>
            <a:ext cx="4358243" cy="198317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89" y="4393869"/>
            <a:ext cx="4441371" cy="1962482"/>
          </a:xfrm>
          <a:prstGeom prst="rect">
            <a:avLst/>
          </a:prstGeom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21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51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4000" b="1" dirty="0">
                <a:solidFill>
                  <a:srgbClr val="ED7A2B"/>
                </a:solidFill>
                <a:latin typeface="+mn-lt"/>
              </a:rPr>
              <a:t>Postura Corporal: linguagem não verbal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554692" cy="536764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b="1" dirty="0">
                <a:solidFill>
                  <a:srgbClr val="ED7A2B"/>
                </a:solidFill>
              </a:rPr>
              <a:t>Postura: </a:t>
            </a:r>
            <a:r>
              <a:rPr lang="pt-BR" dirty="0">
                <a:solidFill>
                  <a:srgbClr val="0070C0"/>
                </a:solidFill>
              </a:rPr>
              <a:t>O corpo “fala” o tempo todo a verdade; 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Evitar </a:t>
            </a:r>
            <a:r>
              <a:rPr lang="pt-BR" dirty="0">
                <a:solidFill>
                  <a:srgbClr val="0070C0"/>
                </a:solidFill>
              </a:rPr>
              <a:t>- mão no bolso; coçar demasiadamente; passar a mão no cabelo excessivamente; falta ou excesso de gestos; ajeitar a calça/sutiã; nunca dar as costas ao público;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Dicas:</a:t>
            </a:r>
            <a:r>
              <a:rPr lang="pt-BR" dirty="0">
                <a:solidFill>
                  <a:srgbClr val="0070C0"/>
                </a:solidFill>
              </a:rPr>
              <a:t> caneta; pauta; régua; </a:t>
            </a:r>
            <a:r>
              <a:rPr lang="pt-BR" i="1" dirty="0">
                <a:solidFill>
                  <a:srgbClr val="0070C0"/>
                </a:solidFill>
              </a:rPr>
              <a:t>laser;</a:t>
            </a:r>
            <a:r>
              <a:rPr lang="pt-BR" dirty="0">
                <a:solidFill>
                  <a:srgbClr val="0070C0"/>
                </a:solidFill>
              </a:rPr>
              <a:t> manter as mão na altura do umbigo; 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0070C0"/>
                </a:solidFill>
              </a:rPr>
              <a:t>                                 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" name="Picture 3" descr="C:\Users\USER\Desktop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261" y="3728853"/>
            <a:ext cx="2731325" cy="2627497"/>
          </a:xfrm>
          <a:prstGeom prst="rect">
            <a:avLst/>
          </a:prstGeom>
          <a:noFill/>
        </p:spPr>
      </p:pic>
      <p:pic>
        <p:nvPicPr>
          <p:cNvPr id="6" name="Picture 4" descr="C:\Users\USER\Desktop\Sem-títu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6353" y="3728853"/>
            <a:ext cx="7968343" cy="2627497"/>
          </a:xfrm>
          <a:prstGeom prst="rect">
            <a:avLst/>
          </a:prstGeom>
          <a:noFill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22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90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4000" b="1" dirty="0">
                <a:solidFill>
                  <a:srgbClr val="ED7A2B"/>
                </a:solidFill>
                <a:latin typeface="+mn-lt"/>
              </a:rPr>
              <a:t>Apresentação Pessoal: modo adequado de vestir-se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554692" cy="536764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A forma como está vestido também é comunicação. Chamar atenção desta maneira não é o foco numa apresentação;</a:t>
            </a:r>
          </a:p>
          <a:p>
            <a:pPr algn="just">
              <a:buNone/>
            </a:pPr>
            <a:endParaRPr lang="pt-BR" dirty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Homens </a:t>
            </a:r>
            <a:r>
              <a:rPr lang="pt-BR" dirty="0">
                <a:solidFill>
                  <a:srgbClr val="0070C0"/>
                </a:solidFill>
              </a:rPr>
              <a:t>- terno; </a:t>
            </a:r>
            <a:r>
              <a:rPr lang="pt-BR" i="1" dirty="0">
                <a:solidFill>
                  <a:srgbClr val="0070C0"/>
                </a:solidFill>
              </a:rPr>
              <a:t>blazer</a:t>
            </a:r>
            <a:r>
              <a:rPr lang="pt-BR" dirty="0">
                <a:solidFill>
                  <a:srgbClr val="0070C0"/>
                </a:solidFill>
              </a:rPr>
              <a:t>; camisa de manga (curta ou longa) com ou sem gravata; barba; cabelo; tatuagens; cigarro; roupas coloridas demais;</a:t>
            </a:r>
          </a:p>
          <a:p>
            <a:pPr marL="0" indent="0" algn="just">
              <a:buNone/>
            </a:pPr>
            <a:endParaRPr lang="pt-BR" dirty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Mulheres</a:t>
            </a:r>
            <a:r>
              <a:rPr lang="pt-BR" dirty="0">
                <a:solidFill>
                  <a:srgbClr val="0070C0"/>
                </a:solidFill>
              </a:rPr>
              <a:t> – </a:t>
            </a:r>
            <a:r>
              <a:rPr lang="pt-BR" i="1" dirty="0">
                <a:solidFill>
                  <a:srgbClr val="0070C0"/>
                </a:solidFill>
              </a:rPr>
              <a:t>blazer</a:t>
            </a:r>
            <a:r>
              <a:rPr lang="pt-BR" dirty="0">
                <a:solidFill>
                  <a:srgbClr val="0070C0"/>
                </a:solidFill>
              </a:rPr>
              <a:t>; maquiagem leve; cabelo preso; evitar colares, brincos, pulseiras enormes e que fazem barulho; barriga de fora; roupa apertada marcando; roupas coloridas demais; tatuagens;  cigarro;</a:t>
            </a:r>
          </a:p>
          <a:p>
            <a:pPr algn="just">
              <a:buFont typeface="Wingdings" pitchFamily="2" charset="2"/>
              <a:buChar char="ü"/>
            </a:pPr>
            <a:endParaRPr lang="pt-BR" dirty="0">
              <a:solidFill>
                <a:srgbClr val="ED7A2B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23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77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876DFD-CACF-4DC0-8B5D-20A7AE4D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Masculino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Imagem relacionada">
            <a:extLst>
              <a:ext uri="{FF2B5EF4-FFF2-40B4-BE49-F238E27FC236}">
                <a16:creationId xmlns:a16="http://schemas.microsoft.com/office/drawing/2014/main" id="{55EDB8B7-F116-4E17-A9E2-CF9CCAD8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6709"/>
          <a:stretch/>
        </p:blipFill>
        <p:spPr bwMode="auto">
          <a:xfrm>
            <a:off x="317635" y="299363"/>
            <a:ext cx="3804357" cy="278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m relacionada">
            <a:extLst>
              <a:ext uri="{FF2B5EF4-FFF2-40B4-BE49-F238E27FC236}">
                <a16:creationId xmlns:a16="http://schemas.microsoft.com/office/drawing/2014/main" id="{2C3EE403-6F97-48FC-9D32-4D6F96ED1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7195"/>
          <a:stretch/>
        </p:blipFill>
        <p:spPr bwMode="auto">
          <a:xfrm>
            <a:off x="4654296" y="299363"/>
            <a:ext cx="7217085" cy="278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m relacionada">
            <a:extLst>
              <a:ext uri="{FF2B5EF4-FFF2-40B4-BE49-F238E27FC236}">
                <a16:creationId xmlns:a16="http://schemas.microsoft.com/office/drawing/2014/main" id="{A1DF9C62-40A1-47B0-A8E9-10C968536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1587"/>
          <a:stretch/>
        </p:blipFill>
        <p:spPr bwMode="auto">
          <a:xfrm>
            <a:off x="317635" y="3509433"/>
            <a:ext cx="4160452" cy="278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8610600" y="6536266"/>
            <a:ext cx="2743200" cy="244527"/>
          </a:xfrm>
        </p:spPr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24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20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00" name="Picture 4" descr="Resultado de imagem para MULHER SAIA TERNINHO">
            <a:extLst>
              <a:ext uri="{FF2B5EF4-FFF2-40B4-BE49-F238E27FC236}">
                <a16:creationId xmlns:a16="http://schemas.microsoft.com/office/drawing/2014/main" id="{EF667DED-DE7F-494C-BEFC-60F876826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r="-3" b="-3"/>
          <a:stretch/>
        </p:blipFill>
        <p:spPr bwMode="auto">
          <a:xfrm>
            <a:off x="1028700" y="2921000"/>
            <a:ext cx="6299200" cy="304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m para mulher CALÃA ALFAIATARIA">
            <a:extLst>
              <a:ext uri="{FF2B5EF4-FFF2-40B4-BE49-F238E27FC236}">
                <a16:creationId xmlns:a16="http://schemas.microsoft.com/office/drawing/2014/main" id="{73A6DEBC-DA22-4EAA-B930-2D9ABDF1C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557"/>
          <a:stretch/>
        </p:blipFill>
        <p:spPr bwMode="auto">
          <a:xfrm>
            <a:off x="7391400" y="2921000"/>
            <a:ext cx="3733800" cy="304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06DF607-E923-4E52-8AE4-A9D7A9FFE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FEMININO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25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01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4000" b="1" dirty="0">
                <a:solidFill>
                  <a:srgbClr val="ED7A2B"/>
                </a:solidFill>
                <a:latin typeface="+mn-lt"/>
              </a:rPr>
              <a:t>Técnicas de Controle do Tempo da Apresentação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554692" cy="536764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O controle do tempo que foi programado 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0070C0"/>
                </a:solidFill>
              </a:rPr>
              <a:t>para uma apresentação é muito importante;</a:t>
            </a:r>
          </a:p>
          <a:p>
            <a:pPr algn="just">
              <a:buNone/>
            </a:pPr>
            <a:endParaRPr lang="pt-BR" dirty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Não ultrapassar / encurtar demasiadamente;</a:t>
            </a:r>
          </a:p>
          <a:p>
            <a:pPr algn="just">
              <a:buNone/>
            </a:pPr>
            <a:r>
              <a:rPr lang="pt-BR" dirty="0">
                <a:solidFill>
                  <a:srgbClr val="0070C0"/>
                </a:solidFill>
              </a:rPr>
              <a:t>                                                                                             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Dicas:</a:t>
            </a:r>
            <a:r>
              <a:rPr lang="pt-BR" dirty="0">
                <a:solidFill>
                  <a:srgbClr val="0070C0"/>
                </a:solidFill>
              </a:rPr>
              <a:t> relógio na mesa; enumerar os slides;</a:t>
            </a:r>
          </a:p>
          <a:p>
            <a:pPr algn="just">
              <a:buNone/>
            </a:pPr>
            <a:endParaRPr lang="pt-BR" dirty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pt-BR" dirty="0" err="1">
                <a:solidFill>
                  <a:srgbClr val="FF0000"/>
                </a:solidFill>
              </a:rPr>
              <a:t>Obs</a:t>
            </a:r>
            <a:r>
              <a:rPr lang="pt-BR" dirty="0">
                <a:solidFill>
                  <a:srgbClr val="FF0000"/>
                </a:solidFill>
              </a:rPr>
              <a:t>:</a:t>
            </a:r>
            <a:r>
              <a:rPr lang="pt-BR" dirty="0">
                <a:solidFill>
                  <a:srgbClr val="0070C0"/>
                </a:solidFill>
              </a:rPr>
              <a:t> tempo adequado de uma palestra(?);</a:t>
            </a:r>
          </a:p>
          <a:p>
            <a:pPr marL="0" indent="0" algn="just">
              <a:buNone/>
            </a:pPr>
            <a:endParaRPr lang="pt-BR" dirty="0">
              <a:solidFill>
                <a:srgbClr val="ED7A2B"/>
              </a:solidFill>
            </a:endParaRPr>
          </a:p>
        </p:txBody>
      </p:sp>
      <p:pic>
        <p:nvPicPr>
          <p:cNvPr id="5" name="Picture 2" descr="C:\Users\USER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5823" y="1270661"/>
            <a:ext cx="4643252" cy="4987636"/>
          </a:xfrm>
          <a:prstGeom prst="rect">
            <a:avLst/>
          </a:prstGeom>
          <a:noFill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26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4000" b="1" dirty="0">
                <a:solidFill>
                  <a:srgbClr val="ED7A2B"/>
                </a:solidFill>
                <a:latin typeface="+mn-lt"/>
              </a:rPr>
              <a:t>Modo Prático e Dinâmico de Apresentação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579418"/>
            <a:ext cx="5949539" cy="5058888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600" b="1" dirty="0"/>
              <a:t>Apresentação no</a:t>
            </a:r>
            <a:r>
              <a:rPr lang="pt-BR" sz="3600" b="1" i="1" dirty="0"/>
              <a:t> PowerPoint </a:t>
            </a:r>
          </a:p>
          <a:p>
            <a:pPr algn="just">
              <a:buNone/>
            </a:pPr>
            <a:endParaRPr lang="pt-BR" sz="3600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Conteúdo do Programa:</a:t>
            </a:r>
            <a:r>
              <a:rPr lang="pt-BR" dirty="0">
                <a:solidFill>
                  <a:srgbClr val="0070C0"/>
                </a:solidFill>
              </a:rPr>
              <a:t> Acompanha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0070C0"/>
                </a:solidFill>
              </a:rPr>
              <a:t>toda a apresentação; </a:t>
            </a:r>
          </a:p>
          <a:p>
            <a:pPr marL="0" indent="0" algn="just">
              <a:buNone/>
            </a:pPr>
            <a:endParaRPr lang="pt-BR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Texto:</a:t>
            </a:r>
            <a:r>
              <a:rPr lang="pt-BR" dirty="0">
                <a:solidFill>
                  <a:srgbClr val="0070C0"/>
                </a:solidFill>
              </a:rPr>
              <a:t> Descrição curta, não mais que três 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0070C0"/>
                </a:solidFill>
              </a:rPr>
              <a:t>linhas; Regra dos 7 x 7;  - NUNCA! </a:t>
            </a:r>
          </a:p>
          <a:p>
            <a:pPr marL="0" indent="0" algn="just">
              <a:buNone/>
            </a:pPr>
            <a:endParaRPr lang="pt-BR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Imagem:</a:t>
            </a:r>
            <a:r>
              <a:rPr lang="pt-BR" dirty="0">
                <a:solidFill>
                  <a:srgbClr val="0070C0"/>
                </a:solidFill>
              </a:rPr>
              <a:t> Representem o tema/assunto;</a:t>
            </a:r>
          </a:p>
          <a:p>
            <a:pPr algn="just">
              <a:buFontTx/>
              <a:buChar char="-"/>
            </a:pPr>
            <a:endParaRPr lang="pt-BR" b="1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Fonte:</a:t>
            </a:r>
            <a:r>
              <a:rPr lang="pt-BR" dirty="0">
                <a:solidFill>
                  <a:srgbClr val="0070C0"/>
                </a:solidFill>
              </a:rPr>
              <a:t> Tamanho de acordo com o ambiente; </a:t>
            </a:r>
          </a:p>
          <a:p>
            <a:pPr algn="just">
              <a:buNone/>
            </a:pPr>
            <a:r>
              <a:rPr lang="pt-BR" dirty="0">
                <a:solidFill>
                  <a:srgbClr val="0070C0"/>
                </a:solidFill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Cores: </a:t>
            </a:r>
            <a:r>
              <a:rPr lang="pt-BR" dirty="0">
                <a:solidFill>
                  <a:srgbClr val="0070C0"/>
                </a:solidFill>
              </a:rPr>
              <a:t>Três é o ideal; quatro no máximo;</a:t>
            </a:r>
          </a:p>
          <a:p>
            <a:pPr algn="just">
              <a:buFont typeface="Wingdings" pitchFamily="2" charset="2"/>
              <a:buChar char="ü"/>
            </a:pPr>
            <a:endParaRPr lang="pt-BR" dirty="0">
              <a:solidFill>
                <a:srgbClr val="ED7A2B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27</a:t>
            </a:fld>
            <a:endParaRPr lang="pt-BR" sz="2000" b="1" dirty="0">
              <a:solidFill>
                <a:srgbClr val="ED7A2B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293922" y="1745673"/>
            <a:ext cx="582341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200" b="1" i="1" dirty="0"/>
          </a:p>
          <a:p>
            <a:pPr algn="just"/>
            <a:r>
              <a:rPr lang="pt-BR" sz="1200" b="1" i="1" dirty="0"/>
              <a:t>- </a:t>
            </a:r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A </a:t>
            </a: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Acessibilidade: Entende-se por acessibilidade a facilidade para obter o serviço. Um banco com muitos caixas automáticos é mais acessível. Se dispuser de um horário amplo também melhora a acessibilidade. Se o cliente pode localizar o diretor da empresa somos mais acessíveis. Tanto que a comunicação: Não somente deve-se dar um bom serviço senão comunicá-lo. As vantagens do serviço devem ser comunicadas para que possam ser avaliadas pelos clientes. Participação do cliente: Um aspecto fundamental nas economias modernas, especialmente nos serviços é a participação do cliente. Quando o cliente participa no serviço manifestando sua opinião, selecionando entre alternativas ou realizando alguma atividade  pode aumentar o valor percebido. Estrela: Exige grandes investimentos e são referências no mercado, gerando receitas (ainda que não muito elevadas) e com taxas de crescimento potencialmente elevadas. Ficam frequentemente em equilíbrio quanto ao fluxo de caixa. Entretanto, a participação de mercado deve ser mantida, pois pode se tornar numa "vaca leiteira" se não houver perda de mercado. Vaca Leiteira: Os lucros e a geração de caixa são altos. Como o crescimento do mercado é baixo, não são necessários grandes investimentos. Pode ser a base de uma empresa, já que a empresa detém uma quota de mercado considerável. Abacaxi (também conhecido como "cão", "vira-lata" ou "animal de estimação": Os "abacaxis" devem ser evitados e minimizados numa empresa. Cuidado com os caros planos de recuperação, senão desista do produto. A baixa quota de mercado gera poucos lucros, mas estes estão associados a um baixo investimento devido ao crescimento do mercado praticamente nulo. A avaliação destes produtos deve ser feita de maneira a conseguir posicioná-los de maneira mais atrativa e rentável para a empresa, ou mesmo abandoná-los, quando a rentabilidade não seja de todo possível. </a:t>
            </a:r>
          </a:p>
          <a:p>
            <a:pPr algn="just"/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1600" dirty="0"/>
          </a:p>
        </p:txBody>
      </p:sp>
      <p:sp>
        <p:nvSpPr>
          <p:cNvPr id="7" name="Seta para a Direita 6"/>
          <p:cNvSpPr/>
          <p:nvPr/>
        </p:nvSpPr>
        <p:spPr>
          <a:xfrm>
            <a:off x="4358243" y="37861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817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4000" b="1" dirty="0">
                <a:solidFill>
                  <a:srgbClr val="ED7A2B"/>
                </a:solidFill>
                <a:latin typeface="+mn-lt"/>
              </a:rPr>
              <a:t>Modo Prático e Dinâmico de Apresentação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554692" cy="5367645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9600" b="1" dirty="0"/>
              <a:t>Apresentação no</a:t>
            </a:r>
            <a:r>
              <a:rPr lang="pt-BR" sz="9600" b="1" i="1" dirty="0"/>
              <a:t> PowerPoint</a:t>
            </a:r>
          </a:p>
          <a:p>
            <a:pPr marL="0" indent="0" algn="just">
              <a:buNone/>
            </a:pPr>
            <a:endParaRPr lang="pt-BR" sz="9600" b="1" i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8800" dirty="0">
                <a:solidFill>
                  <a:srgbClr val="FF0000"/>
                </a:solidFill>
              </a:rPr>
              <a:t>Animações:</a:t>
            </a:r>
            <a:r>
              <a:rPr lang="pt-BR" sz="8800" dirty="0">
                <a:solidFill>
                  <a:srgbClr val="0070C0"/>
                </a:solidFill>
              </a:rPr>
              <a:t> evitar excessos;</a:t>
            </a:r>
          </a:p>
          <a:p>
            <a:pPr algn="just">
              <a:buFontTx/>
              <a:buChar char="-"/>
            </a:pPr>
            <a:endParaRPr lang="pt-BR" sz="8800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8800" dirty="0">
                <a:solidFill>
                  <a:srgbClr val="FF0000"/>
                </a:solidFill>
              </a:rPr>
              <a:t>Citações:</a:t>
            </a:r>
            <a:r>
              <a:rPr lang="pt-BR" sz="8800" dirty="0">
                <a:solidFill>
                  <a:srgbClr val="0070C0"/>
                </a:solidFill>
              </a:rPr>
              <a:t> “entre aspas”;</a:t>
            </a:r>
          </a:p>
          <a:p>
            <a:pPr algn="just">
              <a:buFontTx/>
              <a:buChar char="-"/>
            </a:pPr>
            <a:endParaRPr lang="pt-BR" sz="8800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8800" dirty="0">
                <a:solidFill>
                  <a:srgbClr val="FF0000"/>
                </a:solidFill>
              </a:rPr>
              <a:t>Nº de slides: </a:t>
            </a:r>
            <a:r>
              <a:rPr lang="pt-BR" sz="8800" dirty="0">
                <a:solidFill>
                  <a:srgbClr val="0070C0"/>
                </a:solidFill>
              </a:rPr>
              <a:t>de acordo com o tempo;</a:t>
            </a:r>
          </a:p>
          <a:p>
            <a:pPr algn="just">
              <a:buFontTx/>
              <a:buChar char="-"/>
            </a:pPr>
            <a:endParaRPr lang="pt-BR" sz="8800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8800" dirty="0">
                <a:solidFill>
                  <a:srgbClr val="FF0000"/>
                </a:solidFill>
              </a:rPr>
              <a:t>Sequência do </a:t>
            </a:r>
            <a:r>
              <a:rPr lang="pt-BR" sz="8800" i="1" dirty="0">
                <a:solidFill>
                  <a:srgbClr val="FF0000"/>
                </a:solidFill>
              </a:rPr>
              <a:t>PowerPoint: </a:t>
            </a:r>
            <a:r>
              <a:rPr lang="pt-BR" sz="8800" dirty="0">
                <a:solidFill>
                  <a:srgbClr val="0070C0"/>
                </a:solidFill>
              </a:rPr>
              <a:t>você mesmo ou ajuda de alguém;</a:t>
            </a:r>
          </a:p>
          <a:p>
            <a:pPr algn="just">
              <a:buFont typeface="Wingdings" pitchFamily="2" charset="2"/>
              <a:buChar char="§"/>
            </a:pPr>
            <a:endParaRPr lang="pt-BR" sz="8800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8800" dirty="0">
                <a:solidFill>
                  <a:srgbClr val="FF0000"/>
                </a:solidFill>
              </a:rPr>
              <a:t>Plano de Fundo</a:t>
            </a:r>
            <a:r>
              <a:rPr lang="pt-BR" sz="8800" dirty="0">
                <a:solidFill>
                  <a:srgbClr val="0070C0"/>
                </a:solidFill>
              </a:rPr>
              <a:t>: escuro (fonte clara) e vice x versa;</a:t>
            </a:r>
          </a:p>
          <a:p>
            <a:pPr marL="0" indent="0" algn="just">
              <a:buNone/>
            </a:pPr>
            <a:endParaRPr lang="pt-BR" sz="8800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8800" i="1" dirty="0">
                <a:solidFill>
                  <a:srgbClr val="FF0000"/>
                </a:solidFill>
              </a:rPr>
              <a:t>LASER</a:t>
            </a:r>
            <a:r>
              <a:rPr lang="pt-BR" sz="8800" dirty="0">
                <a:solidFill>
                  <a:srgbClr val="FF0000"/>
                </a:solidFill>
              </a:rPr>
              <a:t>:</a:t>
            </a:r>
            <a:r>
              <a:rPr lang="pt-BR" sz="8800" dirty="0">
                <a:solidFill>
                  <a:srgbClr val="0070C0"/>
                </a:solidFill>
              </a:rPr>
              <a:t> ativar somente quando precisar;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8800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8800" dirty="0">
                <a:solidFill>
                  <a:srgbClr val="FF0000"/>
                </a:solidFill>
              </a:rPr>
              <a:t>“Alongamento do braço”:</a:t>
            </a:r>
            <a:r>
              <a:rPr lang="pt-BR" sz="8800" dirty="0">
                <a:solidFill>
                  <a:srgbClr val="0070C0"/>
                </a:solidFill>
              </a:rPr>
              <a:t> ´régua.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8800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8800" dirty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pt-BR" sz="8800" dirty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pt-BR" sz="88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pt-BR" sz="3600" i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sz="3600" i="1" dirty="0">
                <a:solidFill>
                  <a:srgbClr val="FF0000"/>
                </a:solidFill>
              </a:rPr>
              <a:t> </a:t>
            </a:r>
          </a:p>
          <a:p>
            <a:pPr algn="just">
              <a:buNone/>
            </a:pP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28</a:t>
            </a:fld>
            <a:endParaRPr lang="pt-BR" sz="2000" b="1" dirty="0">
              <a:solidFill>
                <a:srgbClr val="ED7A2B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44" y="1436914"/>
            <a:ext cx="5525721" cy="247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0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4000" b="1" dirty="0">
                <a:solidFill>
                  <a:srgbClr val="ED7A2B"/>
                </a:solidFill>
                <a:latin typeface="+mn-lt"/>
              </a:rPr>
              <a:t>Modo Prático e Dinâmico de Apresentação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554692" cy="508568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600" dirty="0">
                <a:solidFill>
                  <a:srgbClr val="0070C0"/>
                </a:solidFill>
              </a:rPr>
              <a:t> Grupo</a:t>
            </a:r>
          </a:p>
          <a:p>
            <a:pPr algn="just">
              <a:buFont typeface="Wingdings" pitchFamily="2" charset="2"/>
              <a:buChar char="§"/>
            </a:pPr>
            <a:r>
              <a:rPr lang="pt-BR" dirty="0">
                <a:solidFill>
                  <a:srgbClr val="FF0000"/>
                </a:solidFill>
              </a:rPr>
              <a:t>Primeiro: </a:t>
            </a:r>
            <a:r>
              <a:rPr lang="pt-BR" dirty="0">
                <a:solidFill>
                  <a:srgbClr val="0070C0"/>
                </a:solidFill>
              </a:rPr>
              <a:t>abre; apresenta o tema e o grupo; fala a sua parte;</a:t>
            </a:r>
          </a:p>
          <a:p>
            <a:pPr algn="just">
              <a:buFont typeface="Wingdings" pitchFamily="2" charset="2"/>
              <a:buChar char="§"/>
            </a:pPr>
            <a:r>
              <a:rPr lang="pt-BR" dirty="0">
                <a:solidFill>
                  <a:srgbClr val="FF0000"/>
                </a:solidFill>
              </a:rPr>
              <a:t>Próximo: </a:t>
            </a:r>
            <a:r>
              <a:rPr lang="pt-BR" dirty="0">
                <a:solidFill>
                  <a:srgbClr val="0070C0"/>
                </a:solidFill>
              </a:rPr>
              <a:t>“...dando continuidade...”; vou falar a respeito...” “minha parte é sobre...”;</a:t>
            </a:r>
            <a:endParaRPr lang="pt-BR" dirty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pt-BR" dirty="0">
                <a:solidFill>
                  <a:srgbClr val="FF0000"/>
                </a:solidFill>
              </a:rPr>
              <a:t>Último:</a:t>
            </a:r>
            <a:r>
              <a:rPr lang="pt-BR" dirty="0">
                <a:solidFill>
                  <a:srgbClr val="0070C0"/>
                </a:solidFill>
              </a:rPr>
              <a:t> Fecha a apresentação e agradece: pergunta; conta mentalmente “1,2,3”; </a:t>
            </a:r>
          </a:p>
          <a:p>
            <a:pPr algn="just">
              <a:buNone/>
            </a:pPr>
            <a:endParaRPr lang="pt-BR" dirty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 err="1"/>
              <a:t>Obs</a:t>
            </a:r>
            <a:r>
              <a:rPr lang="pt-BR" dirty="0"/>
              <a:t>: </a:t>
            </a:r>
            <a:r>
              <a:rPr lang="pt-BR" dirty="0">
                <a:solidFill>
                  <a:srgbClr val="FF0000"/>
                </a:solidFill>
              </a:rPr>
              <a:t>o que estiver apresentando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FF0000"/>
                </a:solidFill>
              </a:rPr>
              <a:t>   fica um passo a frente do grupo;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29</a:t>
            </a:fld>
            <a:endParaRPr lang="pt-BR" sz="2000" b="1" dirty="0">
              <a:solidFill>
                <a:srgbClr val="ED7A2B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30" y="3966358"/>
            <a:ext cx="5427023" cy="238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9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ED7A2B"/>
                </a:solidFill>
                <a:latin typeface="+mn-lt"/>
              </a:rPr>
              <a:t>Instrutor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9382" y="1543792"/>
            <a:ext cx="11709070" cy="5070764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ED7A2B"/>
                </a:solidFill>
              </a:rPr>
              <a:t>Formação:</a:t>
            </a:r>
            <a:r>
              <a:rPr lang="pt-BR" dirty="0"/>
              <a:t> Bacharel em Administração de Empresa; Pós-graduado em Gestão Estratégica de Negócios;</a:t>
            </a:r>
          </a:p>
          <a:p>
            <a:pPr algn="just">
              <a:buNone/>
            </a:pPr>
            <a:endParaRPr lang="pt-B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ED7A2B"/>
                </a:solidFill>
              </a:rPr>
              <a:t>Cursos complementares:</a:t>
            </a:r>
            <a:r>
              <a:rPr lang="pt-BR" dirty="0"/>
              <a:t> Consultoria Empresarial; </a:t>
            </a:r>
            <a:r>
              <a:rPr lang="pt-BR" b="1" dirty="0">
                <a:solidFill>
                  <a:srgbClr val="0070C0"/>
                </a:solidFill>
              </a:rPr>
              <a:t>A Arte de Falar em Público; Parapsicologia;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b="1" dirty="0">
                <a:solidFill>
                  <a:srgbClr val="0070C0"/>
                </a:solidFill>
              </a:rPr>
              <a:t>Português: Teoria na Prática;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dirty="0"/>
              <a:t>Plano de Negócios; *</a:t>
            </a:r>
            <a:r>
              <a:rPr lang="pt-BR" b="1" dirty="0">
                <a:solidFill>
                  <a:srgbClr val="0070C0"/>
                </a:solidFill>
              </a:rPr>
              <a:t>Música (canto);</a:t>
            </a:r>
          </a:p>
          <a:p>
            <a:pPr algn="just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ED7A2B"/>
                </a:solidFill>
              </a:rPr>
              <a:t>Cursos de capacitação:</a:t>
            </a:r>
            <a:r>
              <a:rPr lang="pt-BR" dirty="0"/>
              <a:t> Desenvolvimento; Formação de Instrutores; Recrutamento e Seleção; Habilidades Gerenciais;</a:t>
            </a:r>
          </a:p>
          <a:p>
            <a:pPr>
              <a:buNone/>
            </a:pPr>
            <a:endParaRPr lang="pt-B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ED7A2B"/>
                </a:solidFill>
              </a:rPr>
              <a:t>Atuação:</a:t>
            </a:r>
            <a:r>
              <a:rPr lang="pt-BR" dirty="0"/>
              <a:t> Consultor de empresas; Instrutor de cursos; Professor  Universitário e Ensino Técnico; Interpretação de textos poéticos e cancioneiros; Mestre de Cerimônias; Seminarista; Organizador e Mestre de Cerimônia Acadêmicas e Organizacionais; Palestrante; </a:t>
            </a:r>
          </a:p>
          <a:p>
            <a:pPr>
              <a:buNone/>
            </a:pPr>
            <a:endParaRPr lang="pt-BR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3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39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4000" b="1" dirty="0">
                <a:solidFill>
                  <a:srgbClr val="ED7A2B"/>
                </a:solidFill>
                <a:latin typeface="+mn-lt"/>
              </a:rPr>
              <a:t>Modo Prático e Dinâmico de Apresentação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4" y="1171267"/>
            <a:ext cx="11554692" cy="536764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600" dirty="0">
                <a:solidFill>
                  <a:srgbClr val="0070C0"/>
                </a:solidFill>
              </a:rPr>
              <a:t> Grupo</a:t>
            </a:r>
          </a:p>
          <a:p>
            <a:pPr algn="just">
              <a:buFont typeface="Wingdings" pitchFamily="2" charset="2"/>
              <a:buChar char="§"/>
            </a:pPr>
            <a:r>
              <a:rPr lang="pt-BR" dirty="0">
                <a:solidFill>
                  <a:srgbClr val="FF0000"/>
                </a:solidFill>
              </a:rPr>
              <a:t>Esquecimento (branco):</a:t>
            </a:r>
            <a:r>
              <a:rPr lang="pt-BR" dirty="0">
                <a:solidFill>
                  <a:srgbClr val="0070C0"/>
                </a:solidFill>
              </a:rPr>
              <a:t> “perdi o raciocínio”; “um momento”; Grupo: colega interfere, complementa, exemplifica; </a:t>
            </a:r>
          </a:p>
          <a:p>
            <a:pPr algn="just">
              <a:buFont typeface="Wingdings" pitchFamily="2" charset="2"/>
              <a:buChar char="§"/>
            </a:pPr>
            <a:endParaRPr lang="pt-BR" dirty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pt-BR" sz="2400" dirty="0">
                <a:solidFill>
                  <a:srgbClr val="0070C0"/>
                </a:solidFill>
              </a:rPr>
              <a:t>     </a:t>
            </a:r>
            <a:r>
              <a:rPr lang="pt-BR" sz="2400" dirty="0" err="1">
                <a:solidFill>
                  <a:srgbClr val="0070C0"/>
                </a:solidFill>
              </a:rPr>
              <a:t>Obs</a:t>
            </a:r>
            <a:r>
              <a:rPr lang="pt-BR" sz="2400" dirty="0">
                <a:solidFill>
                  <a:srgbClr val="0070C0"/>
                </a:solidFill>
              </a:rPr>
              <a:t>: </a:t>
            </a:r>
            <a:r>
              <a:rPr lang="pt-BR" sz="2400" dirty="0">
                <a:solidFill>
                  <a:srgbClr val="FF0000"/>
                </a:solidFill>
              </a:rPr>
              <a:t>Vulnerabilidade (bom);</a:t>
            </a:r>
          </a:p>
          <a:p>
            <a:pPr algn="just">
              <a:buNone/>
            </a:pPr>
            <a:r>
              <a:rPr lang="pt-BR" sz="2400" dirty="0">
                <a:solidFill>
                  <a:srgbClr val="FF0000"/>
                </a:solidFill>
              </a:rPr>
              <a:t>               Despreparo (ruim);</a:t>
            </a:r>
          </a:p>
          <a:p>
            <a:pPr algn="just">
              <a:buFont typeface="Wingdings" pitchFamily="2" charset="2"/>
              <a:buChar char="§"/>
            </a:pPr>
            <a:endParaRPr lang="pt-BR" sz="32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t-BR" sz="3200" dirty="0">
                <a:solidFill>
                  <a:srgbClr val="FF0000"/>
                </a:solidFill>
              </a:rPr>
              <a:t>    </a:t>
            </a:r>
            <a:r>
              <a:rPr lang="pt-BR" sz="3200" dirty="0" err="1">
                <a:solidFill>
                  <a:srgbClr val="FF0000"/>
                </a:solidFill>
              </a:rPr>
              <a:t>Obs</a:t>
            </a:r>
            <a:r>
              <a:rPr lang="pt-BR" sz="3200" dirty="0">
                <a:solidFill>
                  <a:srgbClr val="FF0000"/>
                </a:solidFill>
              </a:rPr>
              <a:t>: </a:t>
            </a:r>
            <a:r>
              <a:rPr lang="pt-BR" sz="3200" dirty="0">
                <a:solidFill>
                  <a:srgbClr val="0070C0"/>
                </a:solidFill>
              </a:rPr>
              <a:t>Respire fundo; Beba água;</a:t>
            </a:r>
          </a:p>
          <a:p>
            <a:pPr algn="just">
              <a:buFont typeface="Wingdings" pitchFamily="2" charset="2"/>
              <a:buChar char="ü"/>
            </a:pPr>
            <a:endParaRPr lang="pt-BR" dirty="0">
              <a:solidFill>
                <a:srgbClr val="ED7A2B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30</a:t>
            </a:fld>
            <a:endParaRPr lang="pt-BR" sz="2000" b="1" dirty="0">
              <a:solidFill>
                <a:srgbClr val="ED7A2B"/>
              </a:solidFill>
            </a:endParaRPr>
          </a:p>
        </p:txBody>
      </p:sp>
      <p:pic>
        <p:nvPicPr>
          <p:cNvPr id="6" name="Picture 3" descr="C:\Users\USER\Desktop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926" y="2850078"/>
            <a:ext cx="5510149" cy="33237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0348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4000" b="1" dirty="0">
                <a:solidFill>
                  <a:srgbClr val="ED7A2B"/>
                </a:solidFill>
                <a:latin typeface="+mn-lt"/>
              </a:rPr>
              <a:t>Modo Prático e Dinâmico de Apresentação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554692" cy="5367645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dirty="0">
                <a:solidFill>
                  <a:srgbClr val="FF0000"/>
                </a:solidFill>
              </a:rPr>
              <a:t>Palavras em língua estrangeira: </a:t>
            </a:r>
            <a:r>
              <a:rPr lang="pt-BR" i="1" dirty="0">
                <a:solidFill>
                  <a:srgbClr val="0070C0"/>
                </a:solidFill>
              </a:rPr>
              <a:t>itálico;</a:t>
            </a:r>
          </a:p>
          <a:p>
            <a:pPr algn="just">
              <a:buNone/>
            </a:pPr>
            <a:endParaRPr lang="pt-BR" i="1" dirty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pt-BR" dirty="0">
                <a:solidFill>
                  <a:srgbClr val="FF0000"/>
                </a:solidFill>
              </a:rPr>
              <a:t>Dizeres de outra pessoa: </a:t>
            </a:r>
            <a:r>
              <a:rPr lang="pt-BR" dirty="0">
                <a:solidFill>
                  <a:srgbClr val="0070C0"/>
                </a:solidFill>
              </a:rPr>
              <a:t>“...” entre aspas.</a:t>
            </a:r>
          </a:p>
          <a:p>
            <a:pPr algn="just">
              <a:buNone/>
            </a:pPr>
            <a:endParaRPr lang="pt-BR" i="1" dirty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pt-BR" dirty="0">
                <a:solidFill>
                  <a:srgbClr val="FF0000"/>
                </a:solidFill>
              </a:rPr>
              <a:t>Alinhamento: </a:t>
            </a:r>
            <a:r>
              <a:rPr lang="pt-BR" i="1" dirty="0">
                <a:solidFill>
                  <a:srgbClr val="0070C0"/>
                </a:solidFill>
              </a:rPr>
              <a:t>Justificado;</a:t>
            </a:r>
          </a:p>
          <a:p>
            <a:pPr algn="just">
              <a:buNone/>
            </a:pPr>
            <a:r>
              <a:rPr lang="pt-BR" dirty="0">
                <a:solidFill>
                  <a:srgbClr val="0070C0"/>
                </a:solidFill>
              </a:rPr>
              <a:t>                                                                                           </a:t>
            </a:r>
          </a:p>
          <a:p>
            <a:pPr algn="just">
              <a:buFont typeface="Wingdings" pitchFamily="2" charset="2"/>
              <a:buChar char="§"/>
            </a:pPr>
            <a:r>
              <a:rPr lang="pt-BR" dirty="0">
                <a:solidFill>
                  <a:srgbClr val="FF0000"/>
                </a:solidFill>
              </a:rPr>
              <a:t>Recursos que ajudam: </a:t>
            </a:r>
            <a:r>
              <a:rPr lang="pt-BR" dirty="0">
                <a:solidFill>
                  <a:srgbClr val="0070C0"/>
                </a:solidFill>
              </a:rPr>
              <a:t>vídeos (curtos);</a:t>
            </a:r>
          </a:p>
          <a:p>
            <a:pPr algn="just">
              <a:buNone/>
            </a:pPr>
            <a:r>
              <a:rPr lang="pt-BR" dirty="0">
                <a:solidFill>
                  <a:srgbClr val="0070C0"/>
                </a:solidFill>
              </a:rPr>
              <a:t>    amostras; depoimento de algum</a:t>
            </a:r>
          </a:p>
          <a:p>
            <a:pPr algn="just">
              <a:buNone/>
            </a:pPr>
            <a:r>
              <a:rPr lang="pt-BR" dirty="0">
                <a:solidFill>
                  <a:srgbClr val="0070C0"/>
                </a:solidFill>
              </a:rPr>
              <a:t>    convidado;</a:t>
            </a:r>
          </a:p>
          <a:p>
            <a:pPr algn="just">
              <a:buNone/>
            </a:pPr>
            <a:endParaRPr lang="pt-BR" dirty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pt-BR" dirty="0" err="1">
                <a:solidFill>
                  <a:srgbClr val="FF0000"/>
                </a:solidFill>
              </a:rPr>
              <a:t>Obs</a:t>
            </a:r>
            <a:r>
              <a:rPr lang="pt-BR" dirty="0">
                <a:solidFill>
                  <a:srgbClr val="FF0000"/>
                </a:solidFill>
              </a:rPr>
              <a:t>: </a:t>
            </a:r>
            <a:r>
              <a:rPr lang="pt-BR" sz="2000" dirty="0">
                <a:solidFill>
                  <a:srgbClr val="0070C0"/>
                </a:solidFill>
              </a:rPr>
              <a:t>consulta normas da ABNT.</a:t>
            </a:r>
          </a:p>
          <a:p>
            <a:pPr algn="just">
              <a:buFont typeface="Wingdings" pitchFamily="2" charset="2"/>
              <a:buChar char="ü"/>
            </a:pPr>
            <a:endParaRPr lang="pt-BR" sz="2000" dirty="0">
              <a:solidFill>
                <a:srgbClr val="ED7A2B"/>
              </a:solidFill>
            </a:endParaRPr>
          </a:p>
        </p:txBody>
      </p:sp>
      <p:pic>
        <p:nvPicPr>
          <p:cNvPr id="5" name="Picture 2" descr="C:\Users\USER\Desktop\imagesCAJDKP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2686" y="1454672"/>
            <a:ext cx="5324647" cy="4901678"/>
          </a:xfrm>
          <a:prstGeom prst="rect">
            <a:avLst/>
          </a:prstGeom>
          <a:noFill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31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10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4000" b="1" dirty="0">
                <a:solidFill>
                  <a:srgbClr val="ED7A2B"/>
                </a:solidFill>
                <a:latin typeface="+mn-lt"/>
              </a:rPr>
              <a:t>Modo Prático e Dinâmico de Apresentação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554692" cy="5367645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dirty="0">
                <a:solidFill>
                  <a:srgbClr val="FF0000"/>
                </a:solidFill>
              </a:rPr>
              <a:t>Último </a:t>
            </a:r>
            <a:r>
              <a:rPr lang="pt-BR" i="1" dirty="0">
                <a:solidFill>
                  <a:srgbClr val="FF0000"/>
                </a:solidFill>
              </a:rPr>
              <a:t>Slide: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rgbClr val="0070C0"/>
                </a:solidFill>
              </a:rPr>
              <a:t>Finalizar;</a:t>
            </a:r>
          </a:p>
          <a:p>
            <a:pPr algn="just">
              <a:buNone/>
            </a:pPr>
            <a:endParaRPr lang="pt-BR" dirty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sz="2400" dirty="0">
                <a:solidFill>
                  <a:srgbClr val="0070C0"/>
                </a:solidFill>
              </a:rPr>
              <a:t>Bom dia; Boa tarde; Boa noite;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 FIM;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 Ditado popular;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 Frase de: Pensador/Poeta/Filósofo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70C0"/>
                </a:solidFill>
              </a:rPr>
              <a:t>    /Líder/Escritor/Compositor            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70C0"/>
                </a:solidFill>
              </a:rPr>
              <a:t>    *citar o autor;</a:t>
            </a:r>
          </a:p>
          <a:p>
            <a:pPr marL="0" indent="0" algn="just">
              <a:buNone/>
            </a:pPr>
            <a:r>
              <a:rPr lang="pt-BR" sz="2400" dirty="0" err="1">
                <a:solidFill>
                  <a:srgbClr val="0070C0"/>
                </a:solidFill>
              </a:rPr>
              <a:t>Obs</a:t>
            </a:r>
            <a:r>
              <a:rPr lang="pt-BR" sz="2400" dirty="0">
                <a:solidFill>
                  <a:srgbClr val="0070C0"/>
                </a:solidFill>
              </a:rPr>
              <a:t>: </a:t>
            </a:r>
            <a:r>
              <a:rPr lang="pt-BR" sz="2400" dirty="0">
                <a:solidFill>
                  <a:srgbClr val="FF0000"/>
                </a:solidFill>
              </a:rPr>
              <a:t>se for em língua estrangeira, traduza!</a:t>
            </a:r>
          </a:p>
          <a:p>
            <a:pPr algn="just">
              <a:buNone/>
            </a:pPr>
            <a:endParaRPr lang="pt-BR" dirty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pt-BR" dirty="0">
                <a:solidFill>
                  <a:srgbClr val="0070C0"/>
                </a:solidFill>
              </a:rPr>
              <a:t> *</a:t>
            </a:r>
            <a:r>
              <a:rPr lang="pt-BR" dirty="0" err="1">
                <a:solidFill>
                  <a:srgbClr val="0070C0"/>
                </a:solidFill>
              </a:rPr>
              <a:t>Ex</a:t>
            </a:r>
            <a:r>
              <a:rPr lang="pt-BR" dirty="0">
                <a:solidFill>
                  <a:srgbClr val="0070C0"/>
                </a:solidFill>
              </a:rPr>
              <a:t>: </a:t>
            </a:r>
            <a:r>
              <a:rPr lang="pt-BR" dirty="0">
                <a:solidFill>
                  <a:srgbClr val="FF0000"/>
                </a:solidFill>
              </a:rPr>
              <a:t>“</a:t>
            </a:r>
            <a:r>
              <a:rPr lang="pt-BR" i="1" dirty="0" err="1">
                <a:solidFill>
                  <a:srgbClr val="FF0000"/>
                </a:solidFill>
              </a:rPr>
              <a:t>Tempora</a:t>
            </a:r>
            <a:r>
              <a:rPr lang="pt-BR" i="1" dirty="0">
                <a:solidFill>
                  <a:srgbClr val="FF0000"/>
                </a:solidFill>
              </a:rPr>
              <a:t> </a:t>
            </a:r>
            <a:r>
              <a:rPr lang="pt-BR" i="1" dirty="0" err="1">
                <a:solidFill>
                  <a:srgbClr val="FF0000"/>
                </a:solidFill>
              </a:rPr>
              <a:t>mutantur</a:t>
            </a:r>
            <a:r>
              <a:rPr lang="pt-BR" i="1" dirty="0">
                <a:solidFill>
                  <a:srgbClr val="FF0000"/>
                </a:solidFill>
              </a:rPr>
              <a:t> et nos </a:t>
            </a:r>
            <a:r>
              <a:rPr lang="pt-BR" i="1" dirty="0" err="1">
                <a:solidFill>
                  <a:srgbClr val="FF0000"/>
                </a:solidFill>
              </a:rPr>
              <a:t>mutamur</a:t>
            </a:r>
            <a:r>
              <a:rPr lang="pt-BR" i="1" dirty="0">
                <a:solidFill>
                  <a:srgbClr val="FF0000"/>
                </a:solidFill>
              </a:rPr>
              <a:t> in illis</a:t>
            </a:r>
            <a:r>
              <a:rPr lang="pt-BR" dirty="0">
                <a:solidFill>
                  <a:srgbClr val="FF0000"/>
                </a:solidFill>
              </a:rPr>
              <a:t>”</a:t>
            </a:r>
          </a:p>
          <a:p>
            <a:pPr>
              <a:buNone/>
            </a:pPr>
            <a:r>
              <a:rPr lang="pt-BR" dirty="0">
                <a:solidFill>
                  <a:srgbClr val="0070C0"/>
                </a:solidFill>
              </a:rPr>
              <a:t>                                      Virgílio – poeta romano.</a:t>
            </a:r>
          </a:p>
          <a:p>
            <a:pPr>
              <a:buNone/>
            </a:pPr>
            <a:endParaRPr lang="pt-BR" dirty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dirty="0">
              <a:solidFill>
                <a:srgbClr val="ED7A2B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32</a:t>
            </a:fld>
            <a:endParaRPr lang="pt-BR" sz="2000" b="1" dirty="0">
              <a:solidFill>
                <a:srgbClr val="ED7A2B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38" y="1270660"/>
            <a:ext cx="5688280" cy="403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57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4000" b="1" dirty="0">
                <a:solidFill>
                  <a:srgbClr val="ED7A2B"/>
                </a:solidFill>
                <a:latin typeface="+mn-lt"/>
              </a:rPr>
              <a:t>Tipos de Apresentação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554692" cy="536764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b="1" dirty="0">
                <a:solidFill>
                  <a:srgbClr val="ED7A2B"/>
                </a:solidFill>
              </a:rPr>
              <a:t>Púlpito                                                                 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Altura adequada;                                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Microfone fixo/solto;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Seguir a pauta;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Marcar a pauta;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Olhar para o público;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Água;</a:t>
            </a:r>
          </a:p>
          <a:p>
            <a:pPr algn="just">
              <a:buFont typeface="Wingdings" pitchFamily="2" charset="2"/>
              <a:buChar char="ü"/>
            </a:pPr>
            <a:endParaRPr lang="pt-BR" dirty="0">
              <a:solidFill>
                <a:srgbClr val="ED7A2B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b="1" dirty="0" err="1">
                <a:solidFill>
                  <a:srgbClr val="ED7A2B"/>
                </a:solidFill>
              </a:rPr>
              <a:t>Obs</a:t>
            </a:r>
            <a:r>
              <a:rPr lang="pt-BR" b="1" dirty="0">
                <a:solidFill>
                  <a:srgbClr val="ED7A2B"/>
                </a:solidFill>
              </a:rPr>
              <a:t>: </a:t>
            </a:r>
            <a:r>
              <a:rPr lang="pt-BR" dirty="0">
                <a:solidFill>
                  <a:srgbClr val="FF0000"/>
                </a:solidFill>
              </a:rPr>
              <a:t>palestrante e mestre de cerimônia.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33</a:t>
            </a:fld>
            <a:endParaRPr lang="pt-BR" sz="2000" b="1" dirty="0">
              <a:solidFill>
                <a:srgbClr val="ED7A2B"/>
              </a:solidFill>
            </a:endParaRPr>
          </a:p>
        </p:txBody>
      </p:sp>
      <p:sp>
        <p:nvSpPr>
          <p:cNvPr id="1031" name="AutoShape 7" descr="Foto de foco seletivo de um homem falando do púlpi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 descr="C:\Users\10\Desktop\gettyimages-1131599262-612x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5168" y="1466335"/>
            <a:ext cx="5791200" cy="3781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4675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4000" b="1" dirty="0">
                <a:solidFill>
                  <a:srgbClr val="ED7A2B"/>
                </a:solidFill>
                <a:latin typeface="+mn-lt"/>
              </a:rPr>
              <a:t>Tipos de Apresentação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554692" cy="536764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b="1" dirty="0">
                <a:solidFill>
                  <a:srgbClr val="ED7A2B"/>
                </a:solidFill>
              </a:rPr>
              <a:t>Mesa (sentado).</a:t>
            </a:r>
          </a:p>
          <a:p>
            <a:pPr algn="just">
              <a:buFont typeface="Wingdings" pitchFamily="2" charset="2"/>
              <a:buChar char="ü"/>
            </a:pPr>
            <a:endParaRPr lang="pt-BR" dirty="0">
              <a:solidFill>
                <a:srgbClr val="ED7A2B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Posição adequada;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Com ou sem microfone;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Com ou sem </a:t>
            </a:r>
            <a:r>
              <a:rPr lang="pt-BR" i="1" dirty="0">
                <a:solidFill>
                  <a:srgbClr val="0070C0"/>
                </a:solidFill>
              </a:rPr>
              <a:t>data show</a:t>
            </a:r>
            <a:r>
              <a:rPr lang="pt-BR" dirty="0">
                <a:solidFill>
                  <a:srgbClr val="0070C0"/>
                </a:solidFill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Pauta;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Água;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34</a:t>
            </a:fld>
            <a:endParaRPr lang="pt-BR" sz="2000" b="1" dirty="0">
              <a:solidFill>
                <a:srgbClr val="ED7A2B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06" y="1270661"/>
            <a:ext cx="7089569" cy="493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46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4000" b="1" dirty="0">
                <a:solidFill>
                  <a:srgbClr val="ED7A2B"/>
                </a:solidFill>
                <a:latin typeface="+mn-lt"/>
              </a:rPr>
              <a:t>Tipos de Apresentação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554692" cy="536764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b="1" dirty="0">
                <a:solidFill>
                  <a:srgbClr val="ED7A2B"/>
                </a:solidFill>
              </a:rPr>
              <a:t>Com microfone</a:t>
            </a:r>
          </a:p>
          <a:p>
            <a:pPr algn="just">
              <a:buFont typeface="Wingdings" pitchFamily="2" charset="2"/>
              <a:buChar char="ü"/>
            </a:pPr>
            <a:endParaRPr lang="pt-BR" dirty="0">
              <a:solidFill>
                <a:srgbClr val="ED7A2B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Posição adequada do microfone;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Mais perto ou afastado;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Cuidar da respiração;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Pauta (se houver) pode ficar sobre a mesa;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Trocar o microfone de mão;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Com fio: cuidados;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Movimentar-se no palco;</a:t>
            </a:r>
          </a:p>
          <a:p>
            <a:pPr algn="just">
              <a:buFont typeface="Wingdings" pitchFamily="2" charset="2"/>
              <a:buChar char="ü"/>
            </a:pPr>
            <a:endParaRPr lang="pt-BR" dirty="0">
              <a:solidFill>
                <a:srgbClr val="ED7A2B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dirty="0">
              <a:solidFill>
                <a:srgbClr val="ED7A2B"/>
              </a:solidFill>
            </a:endParaRPr>
          </a:p>
          <a:p>
            <a:pPr marL="0" indent="0" algn="just">
              <a:buNone/>
            </a:pPr>
            <a:endParaRPr lang="pt-BR" dirty="0">
              <a:solidFill>
                <a:srgbClr val="ED7A2B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35</a:t>
            </a:fld>
            <a:endParaRPr lang="pt-BR" sz="2000" b="1" dirty="0">
              <a:solidFill>
                <a:srgbClr val="ED7A2B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070" y="1270661"/>
            <a:ext cx="4572000" cy="499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84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4000" b="1" dirty="0">
                <a:solidFill>
                  <a:srgbClr val="ED7A2B"/>
                </a:solidFill>
                <a:latin typeface="+mn-lt"/>
              </a:rPr>
              <a:t>Tipos de Apresentação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554692" cy="536764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b="1" dirty="0">
                <a:solidFill>
                  <a:srgbClr val="ED7A2B"/>
                </a:solidFill>
              </a:rPr>
              <a:t>Sem microfone </a:t>
            </a:r>
          </a:p>
          <a:p>
            <a:pPr marL="0" indent="0" algn="just">
              <a:buNone/>
            </a:pPr>
            <a:endParaRPr lang="pt-BR" dirty="0">
              <a:solidFill>
                <a:srgbClr val="ED7A2B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Impostação da voz – projeção;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Altura adequada;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Pauta: mesa ou mãos;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Água;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Movimenta-se no palco;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Tirar ou por casaco de frio?;</a:t>
            </a:r>
          </a:p>
          <a:p>
            <a:pPr algn="just">
              <a:buFont typeface="Wingdings" pitchFamily="2" charset="2"/>
              <a:buChar char="ü"/>
            </a:pPr>
            <a:endParaRPr lang="pt-BR" dirty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 err="1">
                <a:solidFill>
                  <a:srgbClr val="FF0000"/>
                </a:solidFill>
              </a:rPr>
              <a:t>Obs</a:t>
            </a:r>
            <a:r>
              <a:rPr lang="pt-BR" dirty="0">
                <a:solidFill>
                  <a:srgbClr val="FF0000"/>
                </a:solidFill>
              </a:rPr>
              <a:t>: é raro; espaço pequeno; poucas pessoas;</a:t>
            </a:r>
          </a:p>
          <a:p>
            <a:pPr marL="0" indent="0" algn="just">
              <a:buNone/>
            </a:pPr>
            <a:endParaRPr lang="pt-BR" dirty="0">
              <a:solidFill>
                <a:srgbClr val="ED7A2B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36</a:t>
            </a:fld>
            <a:endParaRPr lang="pt-BR" sz="2000" b="1" dirty="0">
              <a:solidFill>
                <a:srgbClr val="ED7A2B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97" y="1419225"/>
            <a:ext cx="6294912" cy="426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02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</a:rPr>
              <a:t>BOA TARDE !</a:t>
            </a:r>
            <a:endParaRPr lang="pt-BR" sz="3500" b="1" dirty="0">
              <a:solidFill>
                <a:srgbClr val="ED7A2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554692" cy="5367645"/>
          </a:xfrm>
        </p:spPr>
        <p:txBody>
          <a:bodyPr>
            <a:normAutofit/>
          </a:bodyPr>
          <a:lstStyle/>
          <a:p>
            <a:r>
              <a:rPr lang="pt-BR" b="1" i="1" dirty="0" err="1">
                <a:solidFill>
                  <a:srgbClr val="FF0000"/>
                </a:solidFill>
              </a:rPr>
              <a:t>Good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i="1" dirty="0" err="1">
                <a:solidFill>
                  <a:srgbClr val="FF0000"/>
                </a:solidFill>
              </a:rPr>
              <a:t>afternoon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rgbClr val="FF0000"/>
                </a:solidFill>
              </a:rPr>
              <a:t>– </a:t>
            </a:r>
            <a:r>
              <a:rPr lang="pt-BR" b="1" dirty="0">
                <a:solidFill>
                  <a:srgbClr val="0070C0"/>
                </a:solidFill>
              </a:rPr>
              <a:t>Inglês;</a:t>
            </a:r>
          </a:p>
          <a:p>
            <a:pPr>
              <a:buNone/>
            </a:pPr>
            <a:r>
              <a:rPr lang="pt-BR" dirty="0">
                <a:solidFill>
                  <a:srgbClr val="FF0000"/>
                </a:solidFill>
              </a:rPr>
              <a:t>                                                                                        </a:t>
            </a:r>
          </a:p>
          <a:p>
            <a:r>
              <a:rPr lang="pt-BR" b="1" i="1" dirty="0" err="1">
                <a:solidFill>
                  <a:srgbClr val="FF0000"/>
                </a:solidFill>
              </a:rPr>
              <a:t>Buenas</a:t>
            </a:r>
            <a:r>
              <a:rPr lang="pt-BR" b="1" i="1" dirty="0">
                <a:solidFill>
                  <a:srgbClr val="FF0000"/>
                </a:solidFill>
              </a:rPr>
              <a:t> tardes </a:t>
            </a:r>
            <a:r>
              <a:rPr lang="pt-BR" dirty="0">
                <a:solidFill>
                  <a:srgbClr val="FF0000"/>
                </a:solidFill>
              </a:rPr>
              <a:t>– </a:t>
            </a:r>
            <a:r>
              <a:rPr lang="pt-BR" b="1" dirty="0">
                <a:solidFill>
                  <a:srgbClr val="0070C0"/>
                </a:solidFill>
              </a:rPr>
              <a:t>Espanhol;</a:t>
            </a:r>
          </a:p>
          <a:p>
            <a:pPr>
              <a:buNone/>
            </a:pPr>
            <a:endParaRPr lang="pt-BR" dirty="0">
              <a:solidFill>
                <a:srgbClr val="FF0000"/>
              </a:solidFill>
            </a:endParaRPr>
          </a:p>
          <a:p>
            <a:r>
              <a:rPr lang="pt-BR" b="1" i="1" dirty="0" err="1">
                <a:solidFill>
                  <a:srgbClr val="FF0000"/>
                </a:solidFill>
              </a:rPr>
              <a:t>Buon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i="1" dirty="0" err="1">
                <a:solidFill>
                  <a:srgbClr val="FF0000"/>
                </a:solidFill>
              </a:rPr>
              <a:t>pomeriggio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0070C0"/>
                </a:solidFill>
              </a:rPr>
              <a:t>– Italiano;</a:t>
            </a:r>
          </a:p>
          <a:p>
            <a:pPr>
              <a:buNone/>
            </a:pPr>
            <a:endParaRPr lang="pt-BR" dirty="0">
              <a:solidFill>
                <a:srgbClr val="FF0000"/>
              </a:solidFill>
            </a:endParaRPr>
          </a:p>
          <a:p>
            <a:r>
              <a:rPr lang="pt-BR" b="1" i="1" dirty="0">
                <a:solidFill>
                  <a:srgbClr val="FF0000"/>
                </a:solidFill>
              </a:rPr>
              <a:t>Bon </a:t>
            </a:r>
            <a:r>
              <a:rPr lang="pt-BR" b="1" i="1" dirty="0" err="1">
                <a:solidFill>
                  <a:srgbClr val="FF0000"/>
                </a:solidFill>
              </a:rPr>
              <a:t>aprés-midi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rgbClr val="FF0000"/>
                </a:solidFill>
              </a:rPr>
              <a:t>– </a:t>
            </a:r>
            <a:r>
              <a:rPr lang="pt-BR" b="1" dirty="0">
                <a:solidFill>
                  <a:srgbClr val="0070C0"/>
                </a:solidFill>
              </a:rPr>
              <a:t>Francês;</a:t>
            </a:r>
          </a:p>
          <a:p>
            <a:pPr>
              <a:buNone/>
            </a:pPr>
            <a:endParaRPr lang="pt-BR" dirty="0">
              <a:solidFill>
                <a:srgbClr val="FF0000"/>
              </a:solidFill>
            </a:endParaRPr>
          </a:p>
          <a:p>
            <a:r>
              <a:rPr lang="pt-BR" b="1" i="1" dirty="0" err="1">
                <a:solidFill>
                  <a:srgbClr val="FF0000"/>
                </a:solidFill>
              </a:rPr>
              <a:t>Guten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i="1" dirty="0" err="1">
                <a:solidFill>
                  <a:srgbClr val="FF0000"/>
                </a:solidFill>
              </a:rPr>
              <a:t>Tag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rgbClr val="FF0000"/>
                </a:solidFill>
              </a:rPr>
              <a:t>– </a:t>
            </a:r>
            <a:r>
              <a:rPr lang="pt-BR" b="1" dirty="0">
                <a:solidFill>
                  <a:srgbClr val="0070C0"/>
                </a:solidFill>
              </a:rPr>
              <a:t>Alemão;</a:t>
            </a:r>
          </a:p>
          <a:p>
            <a:pPr marL="0" indent="0">
              <a:buNone/>
            </a:pPr>
            <a:endParaRPr lang="pt-BR" dirty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dirty="0">
              <a:solidFill>
                <a:srgbClr val="ED7A2B"/>
              </a:solidFill>
            </a:endParaRPr>
          </a:p>
        </p:txBody>
      </p:sp>
      <p:pic>
        <p:nvPicPr>
          <p:cNvPr id="5" name="Picture 2" descr="http://www.sol.eti.br/gifs/brasil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1683" y="1270661"/>
            <a:ext cx="4926748" cy="4809505"/>
          </a:xfrm>
          <a:prstGeom prst="rect">
            <a:avLst/>
          </a:prstGeom>
          <a:noFill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37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15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6000" b="1" dirty="0">
                <a:solidFill>
                  <a:srgbClr val="ED7A2B"/>
                </a:solidFill>
              </a:rPr>
              <a:t>ADENDOS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554692" cy="545081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>
                <a:solidFill>
                  <a:srgbClr val="FF0000"/>
                </a:solidFill>
              </a:rPr>
              <a:t>Tipos de trabalhos</a:t>
            </a:r>
          </a:p>
          <a:p>
            <a:pPr>
              <a:buNone/>
            </a:pPr>
            <a:r>
              <a:rPr lang="pt-BR" dirty="0"/>
              <a:t> 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b="1" dirty="0"/>
              <a:t>CONVENÇÃO</a:t>
            </a:r>
            <a:r>
              <a:rPr lang="pt-BR" dirty="0"/>
              <a:t>: </a:t>
            </a:r>
            <a:r>
              <a:rPr lang="pt-BR" b="1" dirty="0">
                <a:solidFill>
                  <a:srgbClr val="0070C0"/>
                </a:solidFill>
              </a:rPr>
              <a:t>Instrumento importante de </a:t>
            </a:r>
            <a:r>
              <a:rPr lang="pt-BR" b="1" u="sng" dirty="0">
                <a:solidFill>
                  <a:srgbClr val="0070C0"/>
                </a:solidFill>
              </a:rPr>
              <a:t>empresas</a:t>
            </a:r>
            <a:r>
              <a:rPr lang="pt-BR" b="1" dirty="0">
                <a:solidFill>
                  <a:srgbClr val="0070C0"/>
                </a:solidFill>
              </a:rPr>
              <a:t> para estimular seu corpo de </a:t>
            </a:r>
            <a:r>
              <a:rPr lang="pt-BR" b="1" u="sng" dirty="0">
                <a:solidFill>
                  <a:srgbClr val="0070C0"/>
                </a:solidFill>
              </a:rPr>
              <a:t>funcionários.</a:t>
            </a:r>
            <a:r>
              <a:rPr lang="pt-BR" b="1" dirty="0">
                <a:solidFill>
                  <a:srgbClr val="0070C0"/>
                </a:solidFill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b="1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b="1" dirty="0" err="1">
                <a:solidFill>
                  <a:srgbClr val="0070C0"/>
                </a:solidFill>
              </a:rPr>
              <a:t>Obs</a:t>
            </a:r>
            <a:r>
              <a:rPr lang="pt-BR" b="1" dirty="0">
                <a:solidFill>
                  <a:srgbClr val="0070C0"/>
                </a:solidFill>
              </a:rPr>
              <a:t>: </a:t>
            </a:r>
            <a:r>
              <a:rPr lang="pt-BR" b="1" dirty="0">
                <a:solidFill>
                  <a:srgbClr val="FF0000"/>
                </a:solidFill>
              </a:rPr>
              <a:t>Em geral, a convenção termina com um evento social (jantar, baile, </a:t>
            </a:r>
            <a:r>
              <a:rPr lang="pt-BR" b="1" i="1" dirty="0">
                <a:solidFill>
                  <a:srgbClr val="FF0000"/>
                </a:solidFill>
              </a:rPr>
              <a:t>show</a:t>
            </a:r>
            <a:r>
              <a:rPr lang="pt-BR" b="1" dirty="0">
                <a:solidFill>
                  <a:srgbClr val="FF0000"/>
                </a:solidFill>
              </a:rPr>
              <a:t> etc.)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b="1" dirty="0">
              <a:solidFill>
                <a:srgbClr val="FF0000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endParaRPr lang="pt-BR" dirty="0"/>
          </a:p>
          <a:p>
            <a:pPr marL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b="1" dirty="0"/>
              <a:t>DEBATE:</a:t>
            </a:r>
            <a:r>
              <a:rPr lang="pt-BR" dirty="0"/>
              <a:t> </a:t>
            </a:r>
            <a:r>
              <a:rPr lang="pt-BR" b="1" dirty="0">
                <a:solidFill>
                  <a:srgbClr val="0070C0"/>
                </a:solidFill>
              </a:rPr>
              <a:t>É a discussão entre </a:t>
            </a:r>
            <a:r>
              <a:rPr lang="pt-BR" b="1" u="sng" dirty="0">
                <a:solidFill>
                  <a:srgbClr val="0070C0"/>
                </a:solidFill>
              </a:rPr>
              <a:t>duas ou mais pessoas</a:t>
            </a:r>
            <a:r>
              <a:rPr lang="pt-BR" b="1" dirty="0">
                <a:solidFill>
                  <a:srgbClr val="0070C0"/>
                </a:solidFill>
              </a:rPr>
              <a:t> de opiniões divergentes sobre determinados aspectos de um mesmo tema ou assuntos em evidência.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solidFill>
                  <a:srgbClr val="0070C0"/>
                </a:solidFill>
              </a:rPr>
              <a:t>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pt-BR" b="1" dirty="0" err="1">
                <a:solidFill>
                  <a:srgbClr val="0070C0"/>
                </a:solidFill>
              </a:rPr>
              <a:t>Obs</a:t>
            </a:r>
            <a:r>
              <a:rPr lang="pt-BR" b="1" dirty="0">
                <a:solidFill>
                  <a:srgbClr val="0070C0"/>
                </a:solidFill>
              </a:rPr>
              <a:t>: </a:t>
            </a:r>
            <a:r>
              <a:rPr lang="pt-BR" b="1" dirty="0">
                <a:solidFill>
                  <a:srgbClr val="FF0000"/>
                </a:solidFill>
              </a:rPr>
              <a:t>Exige a figura do </a:t>
            </a:r>
            <a:r>
              <a:rPr lang="pt-BR" b="1" u="sng" dirty="0">
                <a:solidFill>
                  <a:srgbClr val="FF0000"/>
                </a:solidFill>
              </a:rPr>
              <a:t>mediador.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>
              <a:solidFill>
                <a:srgbClr val="FF0000"/>
              </a:solidFill>
            </a:endParaRPr>
          </a:p>
          <a:p>
            <a:pPr>
              <a:buNone/>
            </a:pPr>
            <a:endParaRPr lang="pt-BR" b="1" i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38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72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6000" b="1" dirty="0">
                <a:solidFill>
                  <a:srgbClr val="ED7A2B"/>
                </a:solidFill>
              </a:rPr>
              <a:t>ADENDOS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554692" cy="5367645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t-BR" sz="11200" b="1" dirty="0">
                <a:solidFill>
                  <a:srgbClr val="FF0000"/>
                </a:solidFill>
              </a:rPr>
              <a:t>Tipos de trabalhos</a:t>
            </a:r>
          </a:p>
          <a:p>
            <a:pPr marL="0" indent="0">
              <a:buNone/>
            </a:pPr>
            <a:endParaRPr lang="pt-BR" sz="960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9600" b="1" dirty="0"/>
              <a:t>CONFERÊNCIA:</a:t>
            </a:r>
            <a:r>
              <a:rPr lang="pt-BR" sz="9600" dirty="0"/>
              <a:t> </a:t>
            </a:r>
            <a:r>
              <a:rPr lang="pt-BR" sz="9600" b="1" dirty="0">
                <a:solidFill>
                  <a:srgbClr val="0070C0"/>
                </a:solidFill>
              </a:rPr>
              <a:t>Um </a:t>
            </a:r>
            <a:r>
              <a:rPr lang="pt-BR" sz="9600" b="1" u="sng" dirty="0">
                <a:solidFill>
                  <a:srgbClr val="0070C0"/>
                </a:solidFill>
              </a:rPr>
              <a:t>especialista</a:t>
            </a:r>
            <a:r>
              <a:rPr lang="pt-BR" sz="9600" b="1" dirty="0">
                <a:solidFill>
                  <a:srgbClr val="0070C0"/>
                </a:solidFill>
              </a:rPr>
              <a:t>  desenvolve  determinado </a:t>
            </a:r>
            <a:r>
              <a:rPr lang="pt-BR" sz="9600" b="1" u="sng" dirty="0">
                <a:solidFill>
                  <a:srgbClr val="0070C0"/>
                </a:solidFill>
              </a:rPr>
              <a:t>tema</a:t>
            </a:r>
            <a:r>
              <a:rPr lang="pt-BR" sz="9600" b="1" dirty="0">
                <a:solidFill>
                  <a:srgbClr val="0070C0"/>
                </a:solidFill>
              </a:rPr>
              <a:t> com  tempo previamente estabelecido de </a:t>
            </a:r>
            <a:r>
              <a:rPr lang="pt-BR" sz="9600" b="1" u="sng" dirty="0">
                <a:solidFill>
                  <a:srgbClr val="0070C0"/>
                </a:solidFill>
              </a:rPr>
              <a:t>duração</a:t>
            </a:r>
            <a:r>
              <a:rPr lang="pt-BR" sz="9600" b="1" dirty="0">
                <a:solidFill>
                  <a:srgbClr val="0070C0"/>
                </a:solidFill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9600" b="1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0070C0"/>
                </a:solidFill>
              </a:rPr>
              <a:t>    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9600" b="1" dirty="0" err="1">
                <a:solidFill>
                  <a:srgbClr val="0070C0"/>
                </a:solidFill>
              </a:rPr>
              <a:t>Obs</a:t>
            </a:r>
            <a:r>
              <a:rPr lang="pt-BR" sz="9600" b="1" dirty="0">
                <a:solidFill>
                  <a:srgbClr val="0070C0"/>
                </a:solidFill>
              </a:rPr>
              <a:t>: </a:t>
            </a:r>
            <a:r>
              <a:rPr lang="pt-BR" sz="9600" b="1" u="sng" dirty="0">
                <a:solidFill>
                  <a:srgbClr val="FF0000"/>
                </a:solidFill>
              </a:rPr>
              <a:t>Não são permitidos e nem existe debate no final da exposição.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9600" b="1" u="sng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9600" b="1" u="sng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9600" b="1" u="sng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9600" b="1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9600" b="1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9600" b="1" dirty="0"/>
              <a:t>CONGRESSO:</a:t>
            </a:r>
            <a:r>
              <a:rPr lang="pt-BR" sz="9600" dirty="0"/>
              <a:t> </a:t>
            </a:r>
            <a:r>
              <a:rPr lang="pt-BR" sz="9600" b="1" u="sng" dirty="0">
                <a:solidFill>
                  <a:srgbClr val="0070C0"/>
                </a:solidFill>
              </a:rPr>
              <a:t>Vários expositores</a:t>
            </a:r>
            <a:r>
              <a:rPr lang="pt-BR" sz="9600" b="1" dirty="0">
                <a:solidFill>
                  <a:srgbClr val="0070C0"/>
                </a:solidFill>
              </a:rPr>
              <a:t> de diferentes setores da sociedade discutem um  </a:t>
            </a:r>
            <a:r>
              <a:rPr lang="pt-BR" sz="9600" b="1" u="sng" dirty="0">
                <a:solidFill>
                  <a:srgbClr val="0070C0"/>
                </a:solidFill>
              </a:rPr>
              <a:t>mesmo tema</a:t>
            </a:r>
            <a:r>
              <a:rPr lang="pt-BR" sz="9600" b="1" dirty="0">
                <a:solidFill>
                  <a:srgbClr val="0070C0"/>
                </a:solidFill>
              </a:rPr>
              <a:t> abrangendo todos  os  seus  aspectos.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9600" b="1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9600" b="1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endParaRPr lang="pt-BR" sz="9600" b="1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9600" b="1" dirty="0" err="1">
                <a:solidFill>
                  <a:srgbClr val="0070C0"/>
                </a:solidFill>
              </a:rPr>
              <a:t>Obs</a:t>
            </a:r>
            <a:r>
              <a:rPr lang="pt-BR" sz="9600" b="1" dirty="0">
                <a:solidFill>
                  <a:srgbClr val="0070C0"/>
                </a:solidFill>
              </a:rPr>
              <a:t>: </a:t>
            </a:r>
            <a:r>
              <a:rPr lang="pt-BR" sz="9600" b="1" u="sng" dirty="0">
                <a:solidFill>
                  <a:srgbClr val="FF0000"/>
                </a:solidFill>
              </a:rPr>
              <a:t>Propõe  o  debate  aberto  com  o  público </a:t>
            </a:r>
            <a:r>
              <a:rPr lang="pt-BR" sz="9600" b="1" dirty="0">
                <a:solidFill>
                  <a:srgbClr val="0070C0"/>
                </a:solidFill>
              </a:rPr>
              <a:t> </a:t>
            </a:r>
          </a:p>
          <a:p>
            <a:pPr marL="0" indent="0" algn="just">
              <a:spcBef>
                <a:spcPts val="0"/>
              </a:spcBef>
            </a:pPr>
            <a:endParaRPr lang="pt-BR" sz="9600" b="1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96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96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pt-BR" sz="96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3200" dirty="0"/>
              <a:t> 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39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7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Piramide da aprendizage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635" y="380011"/>
            <a:ext cx="11519066" cy="6282045"/>
          </a:xfrm>
          <a:prstGeom prst="rect">
            <a:avLst/>
          </a:prstGeom>
          <a:noFill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4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581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6000" b="1" dirty="0">
                <a:solidFill>
                  <a:srgbClr val="ED7A2B"/>
                </a:solidFill>
              </a:rPr>
              <a:t>ADENDOS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554692" cy="536764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>
                <a:solidFill>
                  <a:srgbClr val="FF0000"/>
                </a:solidFill>
              </a:rPr>
              <a:t>Tipos de trabalhos</a:t>
            </a:r>
          </a:p>
          <a:p>
            <a:pPr marL="0" indent="0">
              <a:buNone/>
            </a:pPr>
            <a:endParaRPr lang="pt-BR" sz="3200" b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3200" dirty="0"/>
              <a:t> </a:t>
            </a:r>
            <a:r>
              <a:rPr lang="pt-BR" sz="2400" b="1" dirty="0"/>
              <a:t>FÓRUM:</a:t>
            </a:r>
            <a:r>
              <a:rPr lang="pt-BR" sz="2400" dirty="0"/>
              <a:t> </a:t>
            </a:r>
            <a:r>
              <a:rPr lang="pt-BR" sz="2400" b="1" dirty="0">
                <a:solidFill>
                  <a:srgbClr val="0070C0"/>
                </a:solidFill>
              </a:rPr>
              <a:t>Um  </a:t>
            </a:r>
            <a:r>
              <a:rPr lang="pt-BR" sz="2400" b="1" u="sng" dirty="0">
                <a:solidFill>
                  <a:srgbClr val="0070C0"/>
                </a:solidFill>
              </a:rPr>
              <a:t>tema principal</a:t>
            </a:r>
            <a:r>
              <a:rPr lang="pt-BR" sz="2400" b="1" dirty="0">
                <a:solidFill>
                  <a:srgbClr val="0070C0"/>
                </a:solidFill>
              </a:rPr>
              <a:t>  e  abordado  numa reunião menos formal.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b="1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>
                <a:solidFill>
                  <a:srgbClr val="0070C0"/>
                </a:solidFill>
              </a:rPr>
              <a:t>   </a:t>
            </a:r>
            <a:r>
              <a:rPr lang="pt-BR" sz="2400" b="1" dirty="0" err="1">
                <a:solidFill>
                  <a:srgbClr val="0070C0"/>
                </a:solidFill>
              </a:rPr>
              <a:t>Obs</a:t>
            </a:r>
            <a:r>
              <a:rPr lang="pt-BR" sz="2400" b="1" dirty="0">
                <a:solidFill>
                  <a:srgbClr val="0070C0"/>
                </a:solidFill>
              </a:rPr>
              <a:t>: </a:t>
            </a:r>
            <a:r>
              <a:rPr lang="pt-BR" sz="2400" b="1" dirty="0">
                <a:solidFill>
                  <a:srgbClr val="FF0000"/>
                </a:solidFill>
              </a:rPr>
              <a:t>Há livre manifestação de ideias e </a:t>
            </a:r>
            <a:r>
              <a:rPr lang="pt-BR" sz="2400" b="1" u="sng" dirty="0">
                <a:solidFill>
                  <a:srgbClr val="FF0000"/>
                </a:solidFill>
              </a:rPr>
              <a:t>interação entre palestrante(s) e público</a:t>
            </a:r>
            <a:r>
              <a:rPr lang="pt-BR" sz="2400" b="1" dirty="0">
                <a:solidFill>
                  <a:srgbClr val="FF0000"/>
                </a:solidFill>
              </a:rPr>
              <a:t>.  Pode ter a figura do </a:t>
            </a:r>
            <a:r>
              <a:rPr lang="pt-BR" sz="2400" b="1" u="sng" dirty="0">
                <a:solidFill>
                  <a:srgbClr val="FF0000"/>
                </a:solidFill>
              </a:rPr>
              <a:t>mestre de cerimônias </a:t>
            </a:r>
            <a:r>
              <a:rPr lang="pt-BR" sz="2400" b="1" dirty="0">
                <a:solidFill>
                  <a:srgbClr val="FF0000"/>
                </a:solidFill>
              </a:rPr>
              <a:t>(anfitrião).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b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2400" b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2400" b="1" dirty="0">
                <a:solidFill>
                  <a:srgbClr val="FF0000"/>
                </a:solidFill>
              </a:rPr>
              <a:t> </a:t>
            </a:r>
            <a:r>
              <a:rPr lang="pt-BR" sz="2400" b="1" dirty="0"/>
              <a:t>PALESTRA: </a:t>
            </a:r>
            <a:r>
              <a:rPr lang="pt-BR" sz="2400" b="1" dirty="0">
                <a:solidFill>
                  <a:srgbClr val="0070C0"/>
                </a:solidFill>
              </a:rPr>
              <a:t>Exposição de </a:t>
            </a:r>
            <a:r>
              <a:rPr lang="pt-BR" sz="2400" b="1" u="sng" dirty="0">
                <a:solidFill>
                  <a:srgbClr val="0070C0"/>
                </a:solidFill>
              </a:rPr>
              <a:t>um especialista </a:t>
            </a:r>
            <a:r>
              <a:rPr lang="pt-BR" sz="2400" b="1" dirty="0">
                <a:solidFill>
                  <a:srgbClr val="0070C0"/>
                </a:solidFill>
              </a:rPr>
              <a:t>sobre determinado tema que deseja passar para o público.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b="1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>
                <a:solidFill>
                  <a:srgbClr val="0070C0"/>
                </a:solidFill>
              </a:rPr>
              <a:t>    </a:t>
            </a:r>
            <a:r>
              <a:rPr lang="pt-BR" sz="2400" b="1" dirty="0" err="1">
                <a:solidFill>
                  <a:srgbClr val="0070C0"/>
                </a:solidFill>
              </a:rPr>
              <a:t>Obs</a:t>
            </a:r>
            <a:r>
              <a:rPr lang="pt-BR" sz="2400" b="1" dirty="0">
                <a:solidFill>
                  <a:srgbClr val="0070C0"/>
                </a:solidFill>
              </a:rPr>
              <a:t>: </a:t>
            </a:r>
            <a:r>
              <a:rPr lang="pt-BR" sz="2400" b="1" dirty="0">
                <a:solidFill>
                  <a:srgbClr val="FF0000"/>
                </a:solidFill>
              </a:rPr>
              <a:t>O público participa </a:t>
            </a:r>
            <a:r>
              <a:rPr lang="pt-BR" sz="2400" b="1" u="sng" dirty="0">
                <a:solidFill>
                  <a:srgbClr val="FF0000"/>
                </a:solidFill>
              </a:rPr>
              <a:t>durante ou no fim </a:t>
            </a:r>
            <a:r>
              <a:rPr lang="pt-BR" sz="2400" b="1" dirty="0">
                <a:solidFill>
                  <a:srgbClr val="FF0000"/>
                </a:solidFill>
              </a:rPr>
              <a:t>com o fórum de perguntas.</a:t>
            </a:r>
            <a:endParaRPr lang="pt-BR" sz="2400" b="1" dirty="0"/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endParaRPr lang="pt-BR" sz="3000" b="1" dirty="0"/>
          </a:p>
          <a:p>
            <a:pPr>
              <a:buNone/>
            </a:pPr>
            <a:endParaRPr lang="pt-BR" sz="30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40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42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6000" b="1" dirty="0">
                <a:solidFill>
                  <a:srgbClr val="ED7A2B"/>
                </a:solidFill>
              </a:rPr>
              <a:t>ADENDOS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554692" cy="536764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>
                <a:solidFill>
                  <a:srgbClr val="FF0000"/>
                </a:solidFill>
              </a:rPr>
              <a:t>Tipos de trabalhos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3000" b="1" dirty="0"/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2400" b="1" dirty="0"/>
              <a:t>PAINEL:</a:t>
            </a:r>
            <a:r>
              <a:rPr lang="pt-BR" sz="2400" dirty="0"/>
              <a:t>  </a:t>
            </a:r>
            <a:r>
              <a:rPr lang="pt-BR" sz="2400" b="1" dirty="0">
                <a:solidFill>
                  <a:srgbClr val="0070C0"/>
                </a:solidFill>
              </a:rPr>
              <a:t>Especialistas  apresentam  </a:t>
            </a:r>
            <a:r>
              <a:rPr lang="pt-BR" sz="2400" b="1" u="sng" dirty="0">
                <a:solidFill>
                  <a:srgbClr val="0070C0"/>
                </a:solidFill>
              </a:rPr>
              <a:t>diferentes  pontos  de  vista a respeito de um mesmo tema debatido em plenário.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b="1" u="sng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>
                <a:solidFill>
                  <a:srgbClr val="0070C0"/>
                </a:solidFill>
              </a:rPr>
              <a:t>   </a:t>
            </a:r>
            <a:r>
              <a:rPr lang="pt-BR" sz="2400" b="1" dirty="0" err="1">
                <a:solidFill>
                  <a:srgbClr val="0070C0"/>
                </a:solidFill>
              </a:rPr>
              <a:t>Obs</a:t>
            </a:r>
            <a:r>
              <a:rPr lang="pt-BR" sz="2400" b="1" dirty="0">
                <a:solidFill>
                  <a:srgbClr val="0070C0"/>
                </a:solidFill>
              </a:rPr>
              <a:t>: </a:t>
            </a:r>
            <a:r>
              <a:rPr lang="pt-BR" sz="2400" b="1" dirty="0">
                <a:solidFill>
                  <a:srgbClr val="FF0000"/>
                </a:solidFill>
              </a:rPr>
              <a:t>O tempo de cada expositor costuma ser estabelecido previamente.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b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240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400" b="1" dirty="0"/>
              <a:t>SEMINÁRIO:</a:t>
            </a:r>
            <a:r>
              <a:rPr lang="pt-BR" sz="2400" dirty="0"/>
              <a:t> </a:t>
            </a:r>
            <a:r>
              <a:rPr lang="pt-BR" sz="2400" b="1" u="sng" dirty="0">
                <a:solidFill>
                  <a:srgbClr val="0070C0"/>
                </a:solidFill>
              </a:rPr>
              <a:t>Encontro  de  especialistas</a:t>
            </a:r>
            <a:r>
              <a:rPr lang="pt-BR" sz="2400" b="1" dirty="0">
                <a:solidFill>
                  <a:srgbClr val="0070C0"/>
                </a:solidFill>
              </a:rPr>
              <a:t>  para  apresentar estudos a respeito de um </a:t>
            </a:r>
            <a:r>
              <a:rPr lang="pt-BR" sz="2400" b="1" u="sng" dirty="0">
                <a:solidFill>
                  <a:srgbClr val="0070C0"/>
                </a:solidFill>
              </a:rPr>
              <a:t>tema  central</a:t>
            </a:r>
            <a:r>
              <a:rPr lang="pt-BR" sz="2400" b="1" dirty="0">
                <a:solidFill>
                  <a:srgbClr val="0070C0"/>
                </a:solidFill>
              </a:rPr>
              <a:t>, em  seguida  </a:t>
            </a:r>
            <a:r>
              <a:rPr lang="pt-BR" sz="2400" b="1" u="sng" dirty="0">
                <a:solidFill>
                  <a:srgbClr val="0070C0"/>
                </a:solidFill>
              </a:rPr>
              <a:t>debatido com a plateia.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400" b="1" u="sng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pt-BR" sz="2400" b="1" dirty="0" err="1">
                <a:solidFill>
                  <a:srgbClr val="0070C0"/>
                </a:solidFill>
              </a:rPr>
              <a:t>Obs</a:t>
            </a:r>
            <a:r>
              <a:rPr lang="pt-BR" sz="2400" b="1" dirty="0">
                <a:solidFill>
                  <a:srgbClr val="0070C0"/>
                </a:solidFill>
              </a:rPr>
              <a:t>: </a:t>
            </a:r>
            <a:r>
              <a:rPr lang="pt-BR" sz="2400" b="1" dirty="0">
                <a:solidFill>
                  <a:srgbClr val="FF0000"/>
                </a:solidFill>
              </a:rPr>
              <a:t>O mestre de cerimônia deve conhecer o assunto, participar e levantar questões.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30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pt-BR" sz="30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41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15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1554691" cy="771896"/>
          </a:xfrm>
        </p:spPr>
        <p:txBody>
          <a:bodyPr anchor="t">
            <a:noAutofit/>
          </a:bodyPr>
          <a:lstStyle/>
          <a:p>
            <a:pPr algn="ctr"/>
            <a:r>
              <a:rPr lang="pt-BR" sz="6000" b="1" dirty="0">
                <a:solidFill>
                  <a:srgbClr val="ED7A2B"/>
                </a:solidFill>
              </a:rPr>
              <a:t>ADENDOS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270661"/>
            <a:ext cx="11554692" cy="536764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>
                <a:solidFill>
                  <a:srgbClr val="FF0000"/>
                </a:solidFill>
              </a:rPr>
              <a:t>Tipos de trabalhos</a:t>
            </a:r>
          </a:p>
          <a:p>
            <a:pPr marL="0" indent="0">
              <a:buNone/>
            </a:pPr>
            <a:endParaRPr lang="pt-BR" sz="320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3200" dirty="0"/>
              <a:t> </a:t>
            </a:r>
            <a:r>
              <a:rPr lang="pt-BR" sz="2600" b="1" dirty="0"/>
              <a:t>SIMPÓSIO:</a:t>
            </a:r>
            <a:r>
              <a:rPr lang="pt-BR" sz="2600" dirty="0"/>
              <a:t> </a:t>
            </a:r>
            <a:r>
              <a:rPr lang="pt-BR" sz="2600" b="1" dirty="0">
                <a:solidFill>
                  <a:srgbClr val="0070C0"/>
                </a:solidFill>
              </a:rPr>
              <a:t>Tem  como </a:t>
            </a:r>
            <a:r>
              <a:rPr lang="pt-BR" sz="2600" b="1" u="sng" dirty="0">
                <a:solidFill>
                  <a:srgbClr val="0070C0"/>
                </a:solidFill>
              </a:rPr>
              <a:t>objetivo</a:t>
            </a:r>
            <a:r>
              <a:rPr lang="pt-BR" sz="2600" b="1" dirty="0">
                <a:solidFill>
                  <a:srgbClr val="0070C0"/>
                </a:solidFill>
              </a:rPr>
              <a:t> informar as  novidades sobre determinado assunto  ou setor da sociedade.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pt-BR" sz="2600" b="1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600" b="1" dirty="0" err="1">
                <a:solidFill>
                  <a:srgbClr val="0070C0"/>
                </a:solidFill>
              </a:rPr>
              <a:t>Obs</a:t>
            </a:r>
            <a:r>
              <a:rPr lang="pt-BR" sz="2600" b="1" dirty="0">
                <a:solidFill>
                  <a:srgbClr val="0070C0"/>
                </a:solidFill>
              </a:rPr>
              <a:t>: </a:t>
            </a:r>
            <a:r>
              <a:rPr lang="pt-BR" sz="2600" b="1" dirty="0">
                <a:solidFill>
                  <a:srgbClr val="FF0000"/>
                </a:solidFill>
              </a:rPr>
              <a:t>O público, que </a:t>
            </a:r>
            <a:r>
              <a:rPr lang="pt-BR" sz="2600" b="1" u="sng" dirty="0">
                <a:solidFill>
                  <a:srgbClr val="FF0000"/>
                </a:solidFill>
              </a:rPr>
              <a:t>não participa com apartes,</a:t>
            </a:r>
            <a:r>
              <a:rPr lang="pt-BR" sz="2600" b="1" dirty="0">
                <a:solidFill>
                  <a:srgbClr val="FF0000"/>
                </a:solidFill>
              </a:rPr>
              <a:t> mas pode pedir o esclarecimento de dúvidas </a:t>
            </a:r>
            <a:r>
              <a:rPr lang="pt-BR" sz="2600" b="1" u="sng" dirty="0">
                <a:solidFill>
                  <a:srgbClr val="FF0000"/>
                </a:solidFill>
              </a:rPr>
              <a:t>no final da exposição.</a:t>
            </a:r>
            <a:r>
              <a:rPr lang="pt-BR" sz="2600" b="1" dirty="0">
                <a:solidFill>
                  <a:srgbClr val="FF0000"/>
                </a:solidFill>
              </a:rPr>
              <a:t> 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6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600" b="1" i="1" dirty="0"/>
              <a:t>WORKSHOP:</a:t>
            </a:r>
            <a:r>
              <a:rPr lang="pt-BR" sz="2600" dirty="0"/>
              <a:t> </a:t>
            </a:r>
            <a:r>
              <a:rPr lang="pt-BR" sz="2600" b="1" dirty="0">
                <a:solidFill>
                  <a:srgbClr val="0070C0"/>
                </a:solidFill>
              </a:rPr>
              <a:t>Tem o </a:t>
            </a:r>
            <a:r>
              <a:rPr lang="pt-BR" sz="2600" b="1" u="sng" dirty="0">
                <a:solidFill>
                  <a:srgbClr val="0070C0"/>
                </a:solidFill>
              </a:rPr>
              <a:t>caráter de treinamento</a:t>
            </a:r>
            <a:r>
              <a:rPr lang="pt-BR" sz="2600" b="1" dirty="0">
                <a:solidFill>
                  <a:srgbClr val="0070C0"/>
                </a:solidFill>
              </a:rPr>
              <a:t>. Seu objetivo  consiste em aprofundar a discussão  sobre </a:t>
            </a:r>
            <a:r>
              <a:rPr lang="pt-BR" sz="2600" b="1" u="sng" dirty="0">
                <a:solidFill>
                  <a:srgbClr val="0070C0"/>
                </a:solidFill>
              </a:rPr>
              <a:t>temas  específicos</a:t>
            </a:r>
            <a:r>
              <a:rPr lang="pt-BR" sz="2600" b="1" dirty="0">
                <a:solidFill>
                  <a:srgbClr val="0070C0"/>
                </a:solidFill>
              </a:rPr>
              <a:t> e, para isso, apresenta </a:t>
            </a:r>
            <a:r>
              <a:rPr lang="pt-BR" sz="2600" b="1" u="sng" dirty="0">
                <a:solidFill>
                  <a:srgbClr val="0070C0"/>
                </a:solidFill>
              </a:rPr>
              <a:t>casos práticos</a:t>
            </a:r>
            <a:r>
              <a:rPr lang="pt-BR" sz="2600" b="1" dirty="0">
                <a:solidFill>
                  <a:srgbClr val="0070C0"/>
                </a:solidFill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600" b="1" dirty="0">
                <a:solidFill>
                  <a:srgbClr val="0070C0"/>
                </a:solidFill>
              </a:rPr>
              <a:t> </a:t>
            </a:r>
            <a:r>
              <a:rPr lang="pt-BR" sz="2600" b="1" dirty="0" err="1">
                <a:solidFill>
                  <a:srgbClr val="0070C0"/>
                </a:solidFill>
              </a:rPr>
              <a:t>Obs</a:t>
            </a:r>
            <a:r>
              <a:rPr lang="pt-BR" sz="2600" b="1" dirty="0">
                <a:solidFill>
                  <a:srgbClr val="0070C0"/>
                </a:solidFill>
              </a:rPr>
              <a:t>: </a:t>
            </a:r>
            <a:r>
              <a:rPr lang="pt-BR" sz="2600" b="1" dirty="0">
                <a:solidFill>
                  <a:srgbClr val="FF0000"/>
                </a:solidFill>
              </a:rPr>
              <a:t>O público </a:t>
            </a:r>
            <a:r>
              <a:rPr lang="pt-BR" sz="2600" b="1" u="sng" dirty="0">
                <a:solidFill>
                  <a:srgbClr val="FF0000"/>
                </a:solidFill>
              </a:rPr>
              <a:t>participa intensamente.</a:t>
            </a:r>
            <a:r>
              <a:rPr lang="pt-BR" sz="2600" b="1" dirty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endParaRPr lang="pt-BR" sz="26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42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372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30629"/>
            <a:ext cx="11554692" cy="6507677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600" dirty="0"/>
          </a:p>
          <a:p>
            <a:pPr>
              <a:buNone/>
            </a:pPr>
            <a:endParaRPr lang="pt-BR" sz="2600" dirty="0"/>
          </a:p>
          <a:p>
            <a:pPr>
              <a:buNone/>
            </a:pPr>
            <a:endParaRPr lang="pt-BR" sz="2600" dirty="0"/>
          </a:p>
          <a:p>
            <a:pPr algn="just">
              <a:buNone/>
            </a:pPr>
            <a:r>
              <a:rPr lang="pt-BR" sz="5700" dirty="0">
                <a:solidFill>
                  <a:srgbClr val="ED7A2B"/>
                </a:solidFill>
              </a:rPr>
              <a:t>“</a:t>
            </a:r>
            <a:r>
              <a:rPr lang="pt-BR" sz="6000" dirty="0">
                <a:solidFill>
                  <a:srgbClr val="ED7A2B"/>
                </a:solidFill>
              </a:rPr>
              <a:t>Para ver muita coisa é preciso despregar os olhos de si mesmo”.</a:t>
            </a:r>
          </a:p>
          <a:p>
            <a:pPr algn="r">
              <a:buNone/>
            </a:pPr>
            <a:r>
              <a:rPr lang="pt-BR" sz="6000" i="1" dirty="0">
                <a:solidFill>
                  <a:srgbClr val="ED7A2B"/>
                </a:solidFill>
              </a:rPr>
              <a:t>- Nietzsche</a:t>
            </a:r>
          </a:p>
          <a:p>
            <a:pPr algn="just">
              <a:buNone/>
            </a:pPr>
            <a:endParaRPr lang="pt-BR" sz="6000" dirty="0">
              <a:solidFill>
                <a:srgbClr val="ED7A2B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43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7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08758" y="344384"/>
            <a:ext cx="11542816" cy="6377091"/>
          </a:xfrm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rgbClr val="ED7A2B"/>
                </a:solidFill>
              </a:rPr>
              <a:t> </a:t>
            </a:r>
            <a:r>
              <a:rPr lang="pt-BR" sz="3600" b="1" dirty="0">
                <a:solidFill>
                  <a:srgbClr val="ED7A2B"/>
                </a:solidFill>
              </a:rPr>
              <a:t>Gêneros de oratória</a:t>
            </a:r>
          </a:p>
          <a:p>
            <a:pPr>
              <a:buNone/>
            </a:pPr>
            <a:endParaRPr lang="pt-BR" b="1" i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2400" b="1" dirty="0">
                <a:solidFill>
                  <a:srgbClr val="ED7A2B"/>
                </a:solidFill>
              </a:rPr>
              <a:t>Esportiva: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>
                <a:solidFill>
                  <a:srgbClr val="0070C0"/>
                </a:solidFill>
              </a:rPr>
              <a:t>vibração, entusiasmo, crítica; aceleração;</a:t>
            </a:r>
          </a:p>
          <a:p>
            <a:pPr>
              <a:buFont typeface="Wingdings" pitchFamily="2" charset="2"/>
              <a:buChar char="ü"/>
            </a:pPr>
            <a:r>
              <a:rPr lang="pt-BR" sz="2400" b="1" dirty="0">
                <a:solidFill>
                  <a:srgbClr val="ED7A2B"/>
                </a:solidFill>
              </a:rPr>
              <a:t>Comercial: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>
                <a:solidFill>
                  <a:srgbClr val="0070C0"/>
                </a:solidFill>
              </a:rPr>
              <a:t>vendas, convencimento;</a:t>
            </a:r>
          </a:p>
          <a:p>
            <a:pPr>
              <a:buFont typeface="Wingdings" pitchFamily="2" charset="2"/>
              <a:buChar char="ü"/>
            </a:pPr>
            <a:r>
              <a:rPr lang="pt-BR" sz="2400" b="1" dirty="0">
                <a:solidFill>
                  <a:srgbClr val="ED7A2B"/>
                </a:solidFill>
              </a:rPr>
              <a:t>Forense: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>
                <a:solidFill>
                  <a:srgbClr val="0070C0"/>
                </a:solidFill>
              </a:rPr>
              <a:t>narração, demonstração, provas;</a:t>
            </a:r>
          </a:p>
          <a:p>
            <a:pPr>
              <a:buFont typeface="Wingdings" pitchFamily="2" charset="2"/>
              <a:buChar char="ü"/>
            </a:pPr>
            <a:r>
              <a:rPr lang="pt-BR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Pedagógica:</a:t>
            </a:r>
            <a:r>
              <a:rPr lang="pt-BR" sz="2400" u="sng" dirty="0">
                <a:solidFill>
                  <a:srgbClr val="ED7A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u="sng" dirty="0">
                <a:solidFill>
                  <a:srgbClr val="ED7A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conhecimento;</a:t>
            </a:r>
          </a:p>
          <a:p>
            <a:pPr>
              <a:buFont typeface="Wingdings" pitchFamily="2" charset="2"/>
              <a:buChar char="ü"/>
            </a:pPr>
            <a:r>
              <a:rPr lang="pt-BR" sz="2400" b="1" dirty="0">
                <a:solidFill>
                  <a:srgbClr val="ED7A2B"/>
                </a:solidFill>
              </a:rPr>
              <a:t>Política: </a:t>
            </a:r>
            <a:r>
              <a:rPr lang="pt-BR" sz="2400" dirty="0">
                <a:solidFill>
                  <a:srgbClr val="0070C0"/>
                </a:solidFill>
              </a:rPr>
              <a:t>entusiasmo, persuasão;</a:t>
            </a:r>
          </a:p>
          <a:p>
            <a:pPr>
              <a:buFont typeface="Wingdings" pitchFamily="2" charset="2"/>
              <a:buChar char="ü"/>
            </a:pPr>
            <a:r>
              <a:rPr lang="pt-BR" sz="2400" b="1" dirty="0">
                <a:solidFill>
                  <a:srgbClr val="ED7A2B"/>
                </a:solidFill>
              </a:rPr>
              <a:t>Religiosa: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>
                <a:solidFill>
                  <a:srgbClr val="0070C0"/>
                </a:solidFill>
              </a:rPr>
              <a:t>tom pacífico, entusiasta e constante;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5</a:t>
            </a:fld>
            <a:endParaRPr lang="pt-BR" sz="2000" b="1" dirty="0">
              <a:solidFill>
                <a:srgbClr val="ED7A2B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460" y="1496290"/>
            <a:ext cx="4204855" cy="250569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2" y="4437856"/>
            <a:ext cx="4057897" cy="19184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74" y="4437856"/>
            <a:ext cx="4417126" cy="20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1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07975" y="344488"/>
            <a:ext cx="11544300" cy="6353195"/>
          </a:xfrm>
        </p:spPr>
        <p:txBody>
          <a:bodyPr>
            <a:normAutofit fontScale="3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9800" b="1" dirty="0">
                <a:solidFill>
                  <a:srgbClr val="ED7A2B"/>
                </a:solidFill>
                <a:latin typeface="+mj-lt"/>
              </a:rPr>
              <a:t> Pesquisas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pt-BR" sz="6400" b="1" dirty="0"/>
              <a:t>*Resultado da pesquisa: </a:t>
            </a:r>
            <a:r>
              <a:rPr lang="pt-BR" sz="6400" b="1" dirty="0">
                <a:solidFill>
                  <a:srgbClr val="0070C0"/>
                </a:solidFill>
              </a:rPr>
              <a:t>"Do que você tem mais medo?"</a:t>
            </a:r>
            <a:br>
              <a:rPr lang="pt-BR" sz="6400" b="1" dirty="0">
                <a:solidFill>
                  <a:srgbClr val="0070C0"/>
                </a:solidFill>
              </a:rPr>
            </a:br>
            <a:br>
              <a:rPr lang="pt-BR" sz="6400" b="1" dirty="0">
                <a:solidFill>
                  <a:srgbClr val="0070C0"/>
                </a:solidFill>
              </a:rPr>
            </a:br>
            <a:r>
              <a:rPr lang="pt-BR" sz="7400" b="1" dirty="0"/>
              <a:t>Falar em público: </a:t>
            </a:r>
            <a:r>
              <a:rPr lang="pt-BR" sz="7400" b="1" dirty="0">
                <a:solidFill>
                  <a:srgbClr val="ED7A2B"/>
                </a:solidFill>
              </a:rPr>
              <a:t>15.30%                                                   </a:t>
            </a:r>
            <a:br>
              <a:rPr lang="pt-BR" sz="7400" b="1" dirty="0"/>
            </a:br>
            <a:r>
              <a:rPr lang="pt-BR" sz="7400" b="1" dirty="0"/>
              <a:t>Doenças: </a:t>
            </a:r>
            <a:r>
              <a:rPr lang="pt-BR" sz="7400" b="1" dirty="0">
                <a:solidFill>
                  <a:srgbClr val="ED7A2B"/>
                </a:solidFill>
              </a:rPr>
              <a:t>13.27%</a:t>
            </a:r>
            <a:r>
              <a:rPr lang="pt-BR" sz="7400" b="1" dirty="0">
                <a:solidFill>
                  <a:srgbClr val="FF0000"/>
                </a:solidFill>
              </a:rPr>
              <a:t> </a:t>
            </a:r>
            <a:br>
              <a:rPr lang="pt-BR" sz="7400" b="1" dirty="0"/>
            </a:br>
            <a:r>
              <a:rPr lang="pt-BR" sz="7400" b="1" dirty="0"/>
              <a:t>Morte: </a:t>
            </a:r>
            <a:r>
              <a:rPr lang="pt-BR" sz="7400" b="1" dirty="0">
                <a:solidFill>
                  <a:srgbClr val="ED7A2B"/>
                </a:solidFill>
              </a:rPr>
              <a:t>12.17%</a:t>
            </a:r>
            <a:r>
              <a:rPr lang="pt-BR" sz="7400" b="1" dirty="0">
                <a:solidFill>
                  <a:srgbClr val="FF0000"/>
                </a:solidFill>
              </a:rPr>
              <a:t> </a:t>
            </a:r>
            <a:br>
              <a:rPr lang="pt-BR" sz="7400" b="1" dirty="0"/>
            </a:br>
            <a:r>
              <a:rPr lang="pt-BR" sz="7400" b="1" dirty="0"/>
              <a:t>Águas profundas: </a:t>
            </a:r>
            <a:r>
              <a:rPr lang="pt-BR" sz="7400" b="1" dirty="0">
                <a:solidFill>
                  <a:srgbClr val="ED7A2B"/>
                </a:solidFill>
              </a:rPr>
              <a:t>10.07%  </a:t>
            </a:r>
            <a:r>
              <a:rPr lang="pt-BR" sz="7400" b="1" dirty="0">
                <a:solidFill>
                  <a:srgbClr val="FF0000"/>
                </a:solidFill>
              </a:rPr>
              <a:t>                                            </a:t>
            </a:r>
            <a:r>
              <a:rPr lang="pt-BR" sz="7400" b="1" dirty="0">
                <a:solidFill>
                  <a:srgbClr val="ED7A2B"/>
                </a:solidFill>
              </a:rPr>
              <a:t>*</a:t>
            </a:r>
            <a:r>
              <a:rPr lang="pt-BR" sz="7400" b="1" i="1" dirty="0" err="1"/>
              <a:t>Sunday</a:t>
            </a:r>
            <a:r>
              <a:rPr lang="pt-BR" sz="7400" b="1" i="1" dirty="0"/>
              <a:t> Times: </a:t>
            </a:r>
            <a:r>
              <a:rPr lang="pt-BR" sz="7400" b="1" dirty="0">
                <a:solidFill>
                  <a:srgbClr val="0070C0"/>
                </a:solidFill>
              </a:rPr>
              <a:t>3 mil pessoas</a:t>
            </a:r>
            <a:r>
              <a:rPr lang="pt-BR" sz="7400" b="1" dirty="0">
                <a:solidFill>
                  <a:srgbClr val="FF0000"/>
                </a:solidFill>
              </a:rPr>
              <a:t>                                   </a:t>
            </a:r>
            <a:br>
              <a:rPr lang="pt-BR" sz="7400" b="1" dirty="0"/>
            </a:br>
            <a:r>
              <a:rPr lang="pt-BR" sz="7400" b="1" dirty="0"/>
              <a:t>Solidão: </a:t>
            </a:r>
            <a:r>
              <a:rPr lang="pt-BR" sz="7400" b="1" dirty="0">
                <a:solidFill>
                  <a:srgbClr val="ED7A2B"/>
                </a:solidFill>
              </a:rPr>
              <a:t>8.27% </a:t>
            </a:r>
            <a:br>
              <a:rPr lang="pt-BR" sz="7400" b="1" dirty="0"/>
            </a:br>
            <a:r>
              <a:rPr lang="pt-BR" sz="7400" b="1" dirty="0"/>
              <a:t>Altura: </a:t>
            </a:r>
            <a:r>
              <a:rPr lang="pt-BR" sz="7400" b="1" dirty="0">
                <a:solidFill>
                  <a:srgbClr val="ED7A2B"/>
                </a:solidFill>
              </a:rPr>
              <a:t>6.77%</a:t>
            </a:r>
            <a:r>
              <a:rPr lang="pt-BR" sz="7400" b="1" dirty="0">
                <a:solidFill>
                  <a:srgbClr val="FF0000"/>
                </a:solidFill>
              </a:rPr>
              <a:t>                                                                         </a:t>
            </a:r>
            <a:r>
              <a:rPr lang="pt-BR" sz="7400" b="1" dirty="0">
                <a:solidFill>
                  <a:srgbClr val="ED7A2B"/>
                </a:solidFill>
              </a:rPr>
              <a:t>* 41% preferem morrer do que </a:t>
            </a:r>
            <a:r>
              <a:rPr lang="pt-BR" sz="7400" b="1" dirty="0"/>
              <a:t>Desemprego: </a:t>
            </a:r>
            <a:r>
              <a:rPr lang="pt-BR" sz="7400" b="1" dirty="0">
                <a:solidFill>
                  <a:srgbClr val="ED7A2B"/>
                </a:solidFill>
              </a:rPr>
              <a:t>6.72%                                                                 falar em público</a:t>
            </a:r>
            <a:br>
              <a:rPr lang="pt-BR" sz="7400" b="1" dirty="0"/>
            </a:br>
            <a:r>
              <a:rPr lang="pt-BR" sz="7400" b="1" dirty="0"/>
              <a:t>Dívidas: </a:t>
            </a:r>
            <a:r>
              <a:rPr lang="pt-BR" sz="7400" b="1" dirty="0">
                <a:solidFill>
                  <a:srgbClr val="ED7A2B"/>
                </a:solidFill>
              </a:rPr>
              <a:t>6.09%</a:t>
            </a:r>
            <a:r>
              <a:rPr lang="pt-BR" sz="7400" b="1" dirty="0">
                <a:solidFill>
                  <a:srgbClr val="FF0000"/>
                </a:solidFill>
              </a:rPr>
              <a:t> </a:t>
            </a:r>
            <a:br>
              <a:rPr lang="pt-BR" sz="7400" b="1" dirty="0"/>
            </a:br>
            <a:r>
              <a:rPr lang="pt-BR" sz="7400" b="1" dirty="0"/>
              <a:t>Sair à noite na rua:</a:t>
            </a:r>
            <a:r>
              <a:rPr lang="pt-BR" sz="7400" b="1" dirty="0">
                <a:solidFill>
                  <a:srgbClr val="FF0000"/>
                </a:solidFill>
              </a:rPr>
              <a:t> </a:t>
            </a:r>
            <a:r>
              <a:rPr lang="pt-BR" sz="7400" b="1" dirty="0">
                <a:solidFill>
                  <a:srgbClr val="ED7A2B"/>
                </a:solidFill>
              </a:rPr>
              <a:t>4.12%</a:t>
            </a:r>
            <a:r>
              <a:rPr lang="pt-BR" sz="7400" b="1" dirty="0">
                <a:solidFill>
                  <a:srgbClr val="FF0000"/>
                </a:solidFill>
              </a:rPr>
              <a:t> </a:t>
            </a:r>
            <a:br>
              <a:rPr lang="pt-BR" sz="7400" b="1" dirty="0"/>
            </a:br>
            <a:r>
              <a:rPr lang="pt-BR" sz="7400" b="1" dirty="0"/>
              <a:t>Elevador e lugares fechados: </a:t>
            </a:r>
            <a:r>
              <a:rPr lang="pt-BR" sz="7400" b="1" dirty="0">
                <a:solidFill>
                  <a:srgbClr val="ED7A2B"/>
                </a:solidFill>
              </a:rPr>
              <a:t>3.30% </a:t>
            </a:r>
            <a:br>
              <a:rPr lang="pt-BR" sz="7400" b="1" dirty="0"/>
            </a:br>
            <a:r>
              <a:rPr lang="pt-BR" sz="7400" b="1" dirty="0"/>
              <a:t>Injeção: </a:t>
            </a:r>
            <a:r>
              <a:rPr lang="pt-BR" sz="7400" b="1" dirty="0">
                <a:solidFill>
                  <a:srgbClr val="ED7A2B"/>
                </a:solidFill>
              </a:rPr>
              <a:t>3.26% </a:t>
            </a:r>
            <a:r>
              <a:rPr lang="pt-BR" sz="7400" b="1" dirty="0">
                <a:solidFill>
                  <a:srgbClr val="FF0000"/>
                </a:solidFill>
              </a:rPr>
              <a:t>                                                                   </a:t>
            </a:r>
            <a:br>
              <a:rPr lang="pt-BR" sz="7400" b="1" dirty="0"/>
            </a:br>
            <a:r>
              <a:rPr lang="pt-BR" sz="7400" b="1" dirty="0"/>
              <a:t>Dirigir: </a:t>
            </a:r>
            <a:r>
              <a:rPr lang="pt-BR" sz="7400" b="1" dirty="0">
                <a:solidFill>
                  <a:srgbClr val="ED7A2B"/>
                </a:solidFill>
              </a:rPr>
              <a:t>2.68% </a:t>
            </a:r>
            <a:r>
              <a:rPr lang="pt-BR" sz="7400" b="1" dirty="0">
                <a:solidFill>
                  <a:srgbClr val="FF0000"/>
                </a:solidFill>
              </a:rPr>
              <a:t>                                                                                                   </a:t>
            </a:r>
            <a:br>
              <a:rPr lang="pt-BR" sz="7400" b="1" dirty="0"/>
            </a:br>
            <a:r>
              <a:rPr lang="pt-BR" sz="7400" b="1" dirty="0"/>
              <a:t>Avião: </a:t>
            </a:r>
            <a:r>
              <a:rPr lang="pt-BR" sz="7400" b="1" dirty="0">
                <a:solidFill>
                  <a:srgbClr val="ED7A2B"/>
                </a:solidFill>
              </a:rPr>
              <a:t>2.67%  </a:t>
            </a:r>
            <a:r>
              <a:rPr lang="pt-BR" sz="7400" b="1" dirty="0">
                <a:solidFill>
                  <a:srgbClr val="FF0000"/>
                </a:solidFill>
              </a:rPr>
              <a:t>                                                                       </a:t>
            </a:r>
            <a:br>
              <a:rPr lang="pt-BR" sz="7400" b="1" dirty="0">
                <a:solidFill>
                  <a:srgbClr val="FF0000"/>
                </a:solidFill>
              </a:rPr>
            </a:br>
            <a:r>
              <a:rPr lang="pt-BR" sz="7400" b="1" dirty="0"/>
              <a:t>Insetos: </a:t>
            </a:r>
            <a:r>
              <a:rPr lang="pt-BR" sz="7400" b="1" dirty="0">
                <a:solidFill>
                  <a:srgbClr val="ED7A2B"/>
                </a:solidFill>
              </a:rPr>
              <a:t>2.21% </a:t>
            </a:r>
            <a:br>
              <a:rPr lang="pt-BR" sz="7400" b="1" dirty="0"/>
            </a:br>
            <a:r>
              <a:rPr lang="pt-BR" sz="7400" b="1" dirty="0"/>
              <a:t>Escuro: </a:t>
            </a:r>
            <a:r>
              <a:rPr lang="pt-BR" sz="7400" b="1" dirty="0">
                <a:solidFill>
                  <a:srgbClr val="ED7A2B"/>
                </a:solidFill>
              </a:rPr>
              <a:t>2.18% </a:t>
            </a:r>
            <a:br>
              <a:rPr lang="pt-BR" sz="7400" b="1" dirty="0"/>
            </a:br>
            <a:r>
              <a:rPr lang="pt-BR" sz="7400" b="1" dirty="0"/>
              <a:t>Cachorro: </a:t>
            </a:r>
            <a:r>
              <a:rPr lang="pt-BR" sz="7400" b="1" dirty="0">
                <a:solidFill>
                  <a:srgbClr val="ED7A2B"/>
                </a:solidFill>
              </a:rPr>
              <a:t>0.93% </a:t>
            </a:r>
            <a:r>
              <a:rPr lang="pt-BR" sz="7400" b="1" dirty="0">
                <a:solidFill>
                  <a:srgbClr val="FF0000"/>
                </a:solidFill>
              </a:rPr>
              <a:t>  </a:t>
            </a:r>
            <a:r>
              <a:rPr lang="pt-BR" sz="7400" b="1" dirty="0"/>
              <a:t>                                                                         </a:t>
            </a:r>
          </a:p>
          <a:p>
            <a:pPr marL="457200" indent="-457200">
              <a:buNone/>
            </a:pPr>
            <a:r>
              <a:rPr lang="pt-BR" sz="6400" b="1" dirty="0"/>
              <a:t>   </a:t>
            </a:r>
          </a:p>
          <a:p>
            <a:pPr marL="457200" indent="-457200">
              <a:buNone/>
            </a:pPr>
            <a:r>
              <a:rPr lang="pt-BR" sz="5500" b="1" dirty="0"/>
              <a:t>*</a:t>
            </a:r>
            <a:r>
              <a:rPr lang="pt-BR" sz="7400" b="1" dirty="0"/>
              <a:t>Fonte: </a:t>
            </a:r>
            <a:r>
              <a:rPr lang="pt-BR" sz="7400" b="1" dirty="0">
                <a:solidFill>
                  <a:srgbClr val="ED7A2B"/>
                </a:solidFill>
              </a:rPr>
              <a:t>Site do Globo Repórter. </a:t>
            </a:r>
            <a:br>
              <a:rPr lang="pt-BR" sz="7400" b="1" dirty="0"/>
            </a:br>
            <a:r>
              <a:rPr lang="pt-BR" sz="7400" b="1" dirty="0">
                <a:solidFill>
                  <a:srgbClr val="FF0000"/>
                </a:solidFill>
              </a:rPr>
              <a:t> </a:t>
            </a:r>
            <a:br>
              <a:rPr lang="pt-BR" sz="7400" b="1" dirty="0"/>
            </a:br>
            <a:endParaRPr lang="pt-BR" sz="7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6422" y="3348841"/>
            <a:ext cx="5284518" cy="2885703"/>
          </a:xfrm>
          <a:prstGeom prst="rect">
            <a:avLst/>
          </a:prstGeom>
          <a:noFill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6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0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77463D-CA88-495D-8A4B-9986400C5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8" y="415635"/>
            <a:ext cx="6970815" cy="624642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pt-BR" sz="4800" b="1" dirty="0">
              <a:solidFill>
                <a:srgbClr val="ED7A2B"/>
              </a:solidFill>
            </a:endParaRPr>
          </a:p>
          <a:p>
            <a:pPr marL="0" indent="0" algn="ctr">
              <a:buNone/>
            </a:pPr>
            <a:r>
              <a:rPr lang="pt-BR" sz="4800" b="1" dirty="0">
                <a:solidFill>
                  <a:srgbClr val="ED7A2B"/>
                </a:solidFill>
              </a:rPr>
              <a:t>Retórica</a:t>
            </a:r>
          </a:p>
          <a:p>
            <a:pPr marL="0" indent="0" algn="ctr">
              <a:buNone/>
            </a:pPr>
            <a:endParaRPr lang="pt-BR" sz="4800" b="1" dirty="0">
              <a:solidFill>
                <a:srgbClr val="ED7A2B"/>
              </a:solidFill>
            </a:endParaRPr>
          </a:p>
          <a:p>
            <a:pPr marL="0" indent="0" algn="just">
              <a:buNone/>
            </a:pPr>
            <a:r>
              <a:rPr lang="pt-BR" b="1" dirty="0"/>
              <a:t>É a arte de falar bem e com *eloquência. Expressão verbal, objetividade, dicção, conexão emocional com o público.</a:t>
            </a:r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b="1" dirty="0"/>
              <a:t>Simplificando: </a:t>
            </a:r>
            <a:r>
              <a:rPr lang="pt-BR" b="1" dirty="0">
                <a:solidFill>
                  <a:srgbClr val="ED7A2B"/>
                </a:solidFill>
              </a:rPr>
              <a:t>falar bem e o outro entender!</a:t>
            </a:r>
          </a:p>
          <a:p>
            <a:pPr marL="0" indent="0" algn="just">
              <a:buNone/>
            </a:pPr>
            <a:endParaRPr lang="pt-BR" b="1" dirty="0">
              <a:solidFill>
                <a:srgbClr val="ED7A2B"/>
              </a:solidFill>
            </a:endParaRPr>
          </a:p>
          <a:p>
            <a:pPr marL="0" indent="0" algn="just">
              <a:buNone/>
            </a:pPr>
            <a:r>
              <a:rPr lang="pt-BR" sz="2400" b="1" dirty="0"/>
              <a:t>*Eloquência: </a:t>
            </a:r>
            <a:r>
              <a:rPr lang="pt-BR" sz="2400" b="1" dirty="0">
                <a:solidFill>
                  <a:srgbClr val="ED7A2B"/>
                </a:solidFill>
              </a:rPr>
              <a:t>expressar, persuadir, no gesto, no olhar, no suspiro, na lágrima. É natural e que não depende de </a:t>
            </a:r>
            <a:r>
              <a:rPr lang="pt-BR" sz="2400" b="1" dirty="0" err="1">
                <a:solidFill>
                  <a:srgbClr val="ED7A2B"/>
                </a:solidFill>
              </a:rPr>
              <a:t>cultura.</a:t>
            </a:r>
            <a:r>
              <a:rPr lang="pt-BR" sz="2400" dirty="0" err="1">
                <a:solidFill>
                  <a:srgbClr val="FFFFFF"/>
                </a:solidFill>
              </a:rPr>
              <a:t>ol</a:t>
            </a:r>
            <a:r>
              <a:rPr lang="pt-BR" sz="2400" dirty="0">
                <a:solidFill>
                  <a:srgbClr val="FFFFFF"/>
                </a:solidFill>
              </a:rPr>
              <a:t>, no gesto, na lágrima, no suspiro e até no silêncio. É a faculdade natural que independe de cultura</a:t>
            </a:r>
          </a:p>
          <a:p>
            <a:pPr marL="0" indent="0" algn="just">
              <a:buNone/>
            </a:pPr>
            <a:endParaRPr lang="pt-BR" sz="2400" b="1" dirty="0"/>
          </a:p>
          <a:p>
            <a:pPr marL="0" indent="0" algn="just">
              <a:buNone/>
            </a:pPr>
            <a:endParaRPr lang="pt-BR" b="1" dirty="0">
              <a:solidFill>
                <a:srgbClr val="ED7A2B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7</a:t>
            </a:fld>
            <a:endParaRPr lang="pt-BR" sz="2000" b="1" dirty="0">
              <a:solidFill>
                <a:srgbClr val="ED7A2B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22" y="147820"/>
            <a:ext cx="4821383" cy="620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1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>
            <a:extLst>
              <a:ext uri="{FF2B5EF4-FFF2-40B4-BE49-F238E27FC236}">
                <a16:creationId xmlns:a16="http://schemas.microsoft.com/office/drawing/2014/main" id="{B2D58FD9-AC45-47FF-822C-F4A97AE1A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 bwMode="auto">
          <a:xfrm>
            <a:off x="0" y="0"/>
            <a:ext cx="12192000" cy="635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A65C4B-C2E2-426E-89E1-EF411408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531917"/>
            <a:ext cx="4204137" cy="1401287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rgbClr val="ED7A2B"/>
                </a:solidFill>
              </a:rPr>
              <a:t>Oratória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85D772-47CF-418E-9DDD-466FB0197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53" y="3466946"/>
            <a:ext cx="5898419" cy="3171360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3000" b="1" dirty="0"/>
              <a:t>É uma habilidade de comunicação, que envolve a realização de discursos e apresentação impactantes.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pt-BR" sz="18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600" b="1" dirty="0"/>
              <a:t>Simplificando: </a:t>
            </a:r>
            <a:r>
              <a:rPr lang="pt-BR" sz="2600" b="1" dirty="0">
                <a:solidFill>
                  <a:srgbClr val="ED7A2B"/>
                </a:solidFill>
              </a:rPr>
              <a:t>falar bem em público!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600" dirty="0">
                <a:solidFill>
                  <a:srgbClr val="ED7A2B"/>
                </a:solidFill>
              </a:rPr>
              <a:t>      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8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87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D2382-D33F-428D-A141-18915355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44385"/>
            <a:ext cx="10583885" cy="771896"/>
          </a:xfrm>
        </p:spPr>
        <p:txBody>
          <a:bodyPr anchor="t">
            <a:normAutofit/>
          </a:bodyPr>
          <a:lstStyle/>
          <a:p>
            <a:pPr algn="ctr"/>
            <a:r>
              <a:rPr lang="pt-BR" sz="4800" b="1" dirty="0" err="1">
                <a:solidFill>
                  <a:srgbClr val="ED7A2B"/>
                </a:solidFill>
                <a:latin typeface="+mn-lt"/>
              </a:rPr>
              <a:t>Escutatória</a:t>
            </a:r>
            <a:endParaRPr lang="pt-BR" sz="4800" b="1" dirty="0">
              <a:solidFill>
                <a:srgbClr val="ED7A2B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4383" y="1377538"/>
            <a:ext cx="7053944" cy="526076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É a capacidade de dar atenção a quem está falando e desenvolver a habilidade de acolher verdadeiramente o que os outros dizem.</a:t>
            </a:r>
          </a:p>
          <a:p>
            <a:pPr marL="0" indent="0">
              <a:buNone/>
            </a:pPr>
            <a:endParaRPr lang="pt-BR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200" b="1" dirty="0"/>
              <a:t>Simplificando:</a:t>
            </a:r>
            <a:r>
              <a:rPr lang="pt-BR" sz="2200" dirty="0"/>
              <a:t> </a:t>
            </a:r>
            <a:r>
              <a:rPr lang="pt-BR" u="sng" dirty="0">
                <a:solidFill>
                  <a:srgbClr val="0070C0"/>
                </a:solidFill>
              </a:rPr>
              <a:t>escutar</a:t>
            </a:r>
            <a:r>
              <a:rPr lang="pt-BR" dirty="0">
                <a:solidFill>
                  <a:srgbClr val="0070C0"/>
                </a:solidFill>
              </a:rPr>
              <a:t> a outra pessoa!</a:t>
            </a:r>
          </a:p>
          <a:p>
            <a:pPr marL="0" indent="0">
              <a:buNone/>
            </a:pPr>
            <a:endParaRPr lang="pt-BR" dirty="0">
              <a:solidFill>
                <a:srgbClr val="ED7A2B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Ouvir: </a:t>
            </a:r>
            <a:r>
              <a:rPr lang="pt-BR" sz="2400" dirty="0">
                <a:solidFill>
                  <a:srgbClr val="FF0000"/>
                </a:solidFill>
              </a:rPr>
              <a:t>processo de audição que independe de sua vontade.</a:t>
            </a:r>
          </a:p>
          <a:p>
            <a:pPr marL="0" indent="0">
              <a:buNone/>
            </a:pPr>
            <a:endParaRPr lang="pt-BR" sz="2400" dirty="0">
              <a:solidFill>
                <a:srgbClr val="ED7A2B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b="1" u="sng" dirty="0"/>
              <a:t>Escutar:</a:t>
            </a:r>
            <a:r>
              <a:rPr lang="pt-BR" sz="2400" b="1" dirty="0"/>
              <a:t> </a:t>
            </a:r>
            <a:r>
              <a:rPr lang="pt-BR" sz="2400" dirty="0">
                <a:solidFill>
                  <a:srgbClr val="FF0000"/>
                </a:solidFill>
              </a:rPr>
              <a:t>prestar atenção, entender e interagir.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1600" dirty="0">
                <a:solidFill>
                  <a:srgbClr val="FF0000"/>
                </a:solidFill>
                <a:hlinkClick r:id="rId2"/>
              </a:rPr>
              <a:t>https://youtu.be/GCcmXL4CadM?si=8pX1u-8s1QcZW18L</a:t>
            </a:r>
            <a:r>
              <a:rPr lang="pt-BR" sz="1600" dirty="0">
                <a:solidFill>
                  <a:srgbClr val="FF0000"/>
                </a:solidFill>
              </a:rPr>
              <a:t> (vídeo 1:08) </a:t>
            </a:r>
            <a:r>
              <a:rPr lang="pt-BR" sz="1600" dirty="0" err="1">
                <a:solidFill>
                  <a:srgbClr val="FF0000"/>
                </a:solidFill>
              </a:rPr>
              <a:t>escutatória</a:t>
            </a:r>
            <a:r>
              <a:rPr lang="pt-BR" sz="1600">
                <a:solidFill>
                  <a:srgbClr val="FF0000"/>
                </a:solidFill>
              </a:rPr>
              <a:t>.</a:t>
            </a:r>
            <a:endParaRPr lang="pt-BR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sz="20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USER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330" y="1377538"/>
            <a:ext cx="4096987" cy="4833257"/>
          </a:xfrm>
          <a:prstGeom prst="rect">
            <a:avLst/>
          </a:prstGeom>
          <a:noFill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00E3-92F9-4C0C-9969-430BEAC72400}" type="slidenum">
              <a:rPr lang="pt-BR" sz="2000" b="1" smtClean="0">
                <a:solidFill>
                  <a:srgbClr val="ED7A2B"/>
                </a:solidFill>
              </a:rPr>
              <a:pPr/>
              <a:t>9</a:t>
            </a:fld>
            <a:endParaRPr lang="pt-BR" sz="2000" b="1" dirty="0">
              <a:solidFill>
                <a:srgbClr val="ED7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27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2236</Words>
  <Application>Microsoft Office PowerPoint</Application>
  <PresentationFormat>Widescreen</PresentationFormat>
  <Paragraphs>457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Tema do Office</vt:lpstr>
      <vt:lpstr>   ORATÓRIA</vt:lpstr>
      <vt:lpstr>Programa deste curso</vt:lpstr>
      <vt:lpstr>Instrutor</vt:lpstr>
      <vt:lpstr>Apresentação do PowerPoint</vt:lpstr>
      <vt:lpstr>Apresentação do PowerPoint</vt:lpstr>
      <vt:lpstr>Apresentação do PowerPoint</vt:lpstr>
      <vt:lpstr>Apresentação do PowerPoint</vt:lpstr>
      <vt:lpstr>Oratória</vt:lpstr>
      <vt:lpstr>Escutatória</vt:lpstr>
      <vt:lpstr>Aquecimento Vocal: ressonância, clareza e projeção da voz. </vt:lpstr>
      <vt:lpstr>Barreiras da Comunicação: O medo, o desconforto.   </vt:lpstr>
      <vt:lpstr>Barreiras da Comunicação: O medo, o desconforto.   </vt:lpstr>
      <vt:lpstr>Barreiras da Comunicação: O medo, o desconforto.   </vt:lpstr>
      <vt:lpstr>Exercícios de Concentração e Relaxamento </vt:lpstr>
      <vt:lpstr>Higiene vocal e mitos</vt:lpstr>
      <vt:lpstr>Higiene vocal e mitos</vt:lpstr>
      <vt:lpstr>Preparação e Linguagem adequadas </vt:lpstr>
      <vt:lpstr>Preparação e Linguagem adequadas </vt:lpstr>
      <vt:lpstr>Preparação e Linguagem adequadas </vt:lpstr>
      <vt:lpstr>Eliminação dos Vícios de Linguagem </vt:lpstr>
      <vt:lpstr>A Comunicação Visual com a Plateia</vt:lpstr>
      <vt:lpstr>Postura Corporal: linguagem não verbal</vt:lpstr>
      <vt:lpstr>Apresentação Pessoal: modo adequado de vestir-se</vt:lpstr>
      <vt:lpstr>Masculino</vt:lpstr>
      <vt:lpstr>FEMININO</vt:lpstr>
      <vt:lpstr>Técnicas de Controle do Tempo da Apresentação</vt:lpstr>
      <vt:lpstr>Modo Prático e Dinâmico de Apresentação </vt:lpstr>
      <vt:lpstr>Modo Prático e Dinâmico de Apresentação</vt:lpstr>
      <vt:lpstr>Modo Prático e Dinâmico de Apresentação</vt:lpstr>
      <vt:lpstr>Modo Prático e Dinâmico de Apresentação</vt:lpstr>
      <vt:lpstr>Modo Prático e Dinâmico de Apresentação</vt:lpstr>
      <vt:lpstr>Modo Prático e Dinâmico de Apresentação</vt:lpstr>
      <vt:lpstr>Tipos de Apresentação</vt:lpstr>
      <vt:lpstr>Tipos de Apresentação</vt:lpstr>
      <vt:lpstr>Tipos de Apresentação</vt:lpstr>
      <vt:lpstr>Tipos de Apresentação</vt:lpstr>
      <vt:lpstr>BOA TARDE !</vt:lpstr>
      <vt:lpstr>ADENDOS</vt:lpstr>
      <vt:lpstr>ADENDOS</vt:lpstr>
      <vt:lpstr>ADENDOS</vt:lpstr>
      <vt:lpstr>ADENDOS</vt:lpstr>
      <vt:lpstr>ADENDOS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ORATÓRIA E POSTURA</dc:title>
  <dc:creator>Rose Vidal</dc:creator>
  <cp:lastModifiedBy>ERICKA GLÓRIA .</cp:lastModifiedBy>
  <cp:revision>574</cp:revision>
  <dcterms:created xsi:type="dcterms:W3CDTF">2020-11-20T13:34:34Z</dcterms:created>
  <dcterms:modified xsi:type="dcterms:W3CDTF">2023-08-31T17:28:25Z</dcterms:modified>
</cp:coreProperties>
</file>