
<file path=[Content_Types].xml><?xml version="1.0" encoding="utf-8"?>
<Types xmlns="http://schemas.openxmlformats.org/package/2006/content-types">
  <Override PartName="/ppt/slides/slide47.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39.xml" ContentType="application/vnd.openxmlformats-officedocument.presentationml.notesSlide+xml"/>
  <Override PartName="/ppt/notesSlides/notesSlide286.xml" ContentType="application/vnd.openxmlformats-officedocument.presentationml.notesSlide+xml"/>
  <Override PartName="/ppt/slides/slide120.xml" ContentType="application/vnd.openxmlformats-officedocument.presentationml.slide+xml"/>
  <Override PartName="/ppt/slides/slide218.xml" ContentType="application/vnd.openxmlformats-officedocument.presentationml.slide+xml"/>
  <Override PartName="/ppt/slides/slide265.xml" ContentType="application/vnd.openxmlformats-officedocument.presentationml.slide+xml"/>
  <Override PartName="/ppt/notesSlides/notesSlide38.xml" ContentType="application/vnd.openxmlformats-officedocument.presentationml.notesSlide+xml"/>
  <Override PartName="/ppt/notesSlides/notesSlide85.xml" ContentType="application/vnd.openxmlformats-officedocument.presentationml.notesSlide+xml"/>
  <Override PartName="/ppt/notesSlides/notesSlide141.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17.xml" ContentType="application/vnd.openxmlformats-officedocument.presentationml.notesSlide+xml"/>
  <Override PartName="/ppt/notesSlides/notesSlide264.xml" ContentType="application/vnd.openxmlformats-officedocument.presentationml.notesSlide+xml"/>
  <Default Extension="xml" ContentType="application/xml"/>
  <Override PartName="/ppt/slides/slide50.xml" ContentType="application/vnd.openxmlformats-officedocument.presentationml.slide+xml"/>
  <Override PartName="/ppt/slides/slide243.xml" ContentType="application/vnd.openxmlformats-officedocument.presentationml.slide+xml"/>
  <Override PartName="/ppt/slides/slide290.xml" ContentType="application/vnd.openxmlformats-officedocument.presentationml.slide+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notesSlides/notesSlide242.xml" ContentType="application/vnd.openxmlformats-officedocument.presentationml.notesSlide+xml"/>
  <Override PartName="/ppt/slides/slide221.xml" ContentType="application/vnd.openxmlformats-officedocument.presentationml.slide+xml"/>
  <Override PartName="/ppt/slides/slide319.xml" ContentType="application/vnd.openxmlformats-officedocument.presentationml.slide+xml"/>
  <Override PartName="/ppt/notesSlides/notesSlide41.xml" ContentType="application/vnd.openxmlformats-officedocument.presentationml.notesSlide+xml"/>
  <Override PartName="/ppt/notesSlides/notesSlide179.xml" ContentType="application/vnd.openxmlformats-officedocument.presentationml.notesSlide+xml"/>
  <Override PartName="/ppt/slides/slide158.xml" ContentType="application/vnd.openxmlformats-officedocument.presentationml.slide+xml"/>
  <Override PartName="/ppt/notesSlides/notesSlide220.xml" ContentType="application/vnd.openxmlformats-officedocument.presentationml.notesSlide+xml"/>
  <Override PartName="/ppt/slides/slide136.xml" ContentType="application/vnd.openxmlformats-officedocument.presentationml.slide+xml"/>
  <Override PartName="/ppt/slides/slide183.xml" ContentType="application/vnd.openxmlformats-officedocument.presentationml.slide+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57.xml" ContentType="application/vnd.openxmlformats-officedocument.presentationml.notesSlide+xml"/>
  <Override PartName="/ppt/charts/chart3.xml" ContentType="application/vnd.openxmlformats-officedocument.drawingml.chart+xml"/>
  <Override PartName="/ppt/slides/slide88.xml" ContentType="application/vnd.openxmlformats-officedocument.presentationml.slide+xml"/>
  <Override PartName="/ppt/slides/slide259.xml" ContentType="application/vnd.openxmlformats-officedocument.presentationml.slide+xml"/>
  <Override PartName="/ppt/slides/slide322.xml" ContentType="application/vnd.openxmlformats-officedocument.presentationml.slide+xml"/>
  <Override PartName="/ppt/notesSlides/notesSlide135.xml" ContentType="application/vnd.openxmlformats-officedocument.presentationml.notesSlide+xml"/>
  <Override PartName="/ppt/notesSlides/notesSlide182.xml" ContentType="application/vnd.openxmlformats-officedocument.presentationml.notesSlide+xml"/>
  <Override PartName="/ppt/slides/slide19.xml" ContentType="application/vnd.openxmlformats-officedocument.presentationml.slide+xml"/>
  <Override PartName="/ppt/slides/slide66.xml" ContentType="application/vnd.openxmlformats-officedocument.presentationml.slide+xml"/>
  <Override PartName="/ppt/slides/slide114.xml" ContentType="application/vnd.openxmlformats-officedocument.presentationml.slide+xml"/>
  <Override PartName="/ppt/slides/slide161.xml" ContentType="application/vnd.openxmlformats-officedocument.presentationml.slide+xml"/>
  <Override PartName="/ppt/slides/slide300.xml" ContentType="application/vnd.openxmlformats-officedocument.presentationml.slide+xml"/>
  <Default Extension="png" ContentType="image/png"/>
  <Override PartName="/ppt/notesSlides/notesSlide79.xml" ContentType="application/vnd.openxmlformats-officedocument.presentationml.notesSlide+xml"/>
  <Override PartName="/ppt/notesSlides/notesSlide258.xml" ContentType="application/vnd.openxmlformats-officedocument.presentationml.notesSlide+xml"/>
  <Override PartName="/ppt/slides/slide237.xml" ContentType="application/vnd.openxmlformats-officedocument.presentationml.slide+xml"/>
  <Override PartName="/ppt/slides/slide284.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notesSlides/notesSlide113.xml" ContentType="application/vnd.openxmlformats-officedocument.presentationml.notesSlide+xml"/>
  <Override PartName="/ppt/notesSlides/notesSlide160.xml" ContentType="application/vnd.openxmlformats-officedocument.presentationml.notesSlide+xml"/>
  <Override PartName="/ppt/slides/slide44.xml" ContentType="application/vnd.openxmlformats-officedocument.presentationml.slide+xml"/>
  <Override PartName="/ppt/slides/slide91.xml" ContentType="application/vnd.openxmlformats-officedocument.presentationml.slide+xml"/>
  <Override PartName="/ppt/slides/slide215.xml" ContentType="application/vnd.openxmlformats-officedocument.presentationml.slide+xml"/>
  <Override PartName="/ppt/slides/slide262.xml" ContentType="application/vnd.openxmlformats-officedocument.presentationml.slide+xml"/>
  <Default Extension="emf" ContentType="image/x-emf"/>
  <Override PartName="/ppt/notesSlides/notesSlide236.xml" ContentType="application/vnd.openxmlformats-officedocument.presentationml.notesSlide+xml"/>
  <Override PartName="/ppt/notesSlides/notesSlide283.xml" ContentType="application/vnd.openxmlformats-officedocument.presentationml.notesSlide+xml"/>
  <Override PartName="/ppt/slides/slide22.xml" ContentType="application/vnd.openxmlformats-officedocument.presentationml.slide+xml"/>
  <Override PartName="/ppt/slides/slide199.xml" ContentType="application/vnd.openxmlformats-officedocument.presentationml.slide+xml"/>
  <Override PartName="/ppt/notesSlides/notesSlide35.xml" ContentType="application/vnd.openxmlformats-officedocument.presentationml.notesSlide+xml"/>
  <Override PartName="/ppt/notesSlides/notesSlide82.xml" ContentType="application/vnd.openxmlformats-officedocument.presentationml.notesSlide+xml"/>
  <Override PartName="/ppt/notesSlides/notesSlide214.xml" ContentType="application/vnd.openxmlformats-officedocument.presentationml.notesSlide+xml"/>
  <Override PartName="/ppt/notesSlides/notesSlide261.xml" ContentType="application/vnd.openxmlformats-officedocument.presentationml.notesSlide+xml"/>
  <Override PartName="/ppt/slides/slide240.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notesSlides/notesSlide198.xml" ContentType="application/vnd.openxmlformats-officedocument.presentationml.notesSlide+xml"/>
  <Override PartName="/ppt/slides/slide177.xml" ContentType="application/vnd.openxmlformats-officedocument.presentationml.slide+xml"/>
  <Override PartName="/ppt/slides/slide316.xml" ContentType="application/vnd.openxmlformats-officedocument.presentationml.slide+xml"/>
  <Override PartName="/ppt/notesSlides/notesSlide129.xml" ContentType="application/vnd.openxmlformats-officedocument.presentationml.notesSlide+xml"/>
  <Override PartName="/ppt/notesSlides/notesSlide176.xml" ContentType="application/vnd.openxmlformats-officedocument.presentationml.notesSlide+xml"/>
  <Override PartName="/ppt/slides/slide108.xml" ContentType="application/vnd.openxmlformats-officedocument.presentationml.slide+xml"/>
  <Override PartName="/ppt/slides/slide155.xml" ContentType="application/vnd.openxmlformats-officedocument.presentationml.slide+xml"/>
  <Override PartName="/ppt/slides/slide278.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notesSlides/notesSlide154.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33.xml" ContentType="application/vnd.openxmlformats-officedocument.presentationml.slide+xml"/>
  <Override PartName="/ppt/slides/slide180.xml" ContentType="application/vnd.openxmlformats-officedocument.presentationml.slide+xml"/>
  <Override PartName="/ppt/notesSlides/notesSlide98.xml" ContentType="application/vnd.openxmlformats-officedocument.presentationml.notesSlide+xml"/>
  <Override PartName="/ppt/notesSlides/notesSlide132.xml" ContentType="application/vnd.openxmlformats-officedocument.presentationml.notesSlide+xml"/>
  <Override PartName="/ppt/diagrams/colors1.xml" ContentType="application/vnd.openxmlformats-officedocument.drawingml.diagramColors+xml"/>
  <Override PartName="/ppt/notesSlides/notesSlide277.xml" ContentType="application/vnd.openxmlformats-officedocument.presentationml.notesSlide+xml"/>
  <Override PartName="/ppt/slides/slide111.xml" ContentType="application/vnd.openxmlformats-officedocument.presentationml.slide+xml"/>
  <Override PartName="/ppt/slides/slide209.xml" ContentType="application/vnd.openxmlformats-officedocument.presentationml.slide+xml"/>
  <Override PartName="/ppt/slides/slide256.xml" ContentType="application/vnd.openxmlformats-officedocument.presentationml.slide+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16.xml" ContentType="application/vnd.openxmlformats-officedocument.presentationml.slide+xml"/>
  <Override PartName="/ppt/slides/slide63.xml" ContentType="application/vnd.openxmlformats-officedocument.presentationml.slide+xml"/>
  <Override PartName="/ppt/slides/slide234.xml" ContentType="application/vnd.openxmlformats-officedocument.presentationml.slide+xml"/>
  <Override PartName="/ppt/slides/slide281.xml" ContentType="application/vnd.openxmlformats-officedocument.presentationml.slide+xml"/>
  <Override PartName="/ppt/slideLayouts/slideLayout15.xml" ContentType="application/vnd.openxmlformats-officedocument.presentationml.slideLayout+xml"/>
  <Override PartName="/ppt/notesSlides/notesSlide110.xml" ContentType="application/vnd.openxmlformats-officedocument.presentationml.notesSlide+xml"/>
  <Override PartName="/ppt/notesSlides/notesSlide208.xml" ContentType="application/vnd.openxmlformats-officedocument.presentationml.notesSlide+xml"/>
  <Override PartName="/ppt/notesSlides/notesSlide255.xml" ContentType="application/vnd.openxmlformats-officedocument.presentationml.notesSlide+xml"/>
  <Override PartName="/ppt/theme/themeOverride3.xml" ContentType="application/vnd.openxmlformats-officedocument.themeOverride+xml"/>
  <Override PartName="/ppt/slides/slide41.xml" ContentType="application/vnd.openxmlformats-officedocument.presentationml.slide+xml"/>
  <Override PartName="/ppt/notesSlides/notesSlide54.xml" ContentType="application/vnd.openxmlformats-officedocument.presentationml.notesSlide+xml"/>
  <Override PartName="/ppt/notesSlides/notesSlide233.xml" ContentType="application/vnd.openxmlformats-officedocument.presentationml.notesSlide+xml"/>
  <Override PartName="/ppt/notesSlides/notesSlide280.xml" ContentType="application/vnd.openxmlformats-officedocument.presentationml.notesSlide+xml"/>
  <Override PartName="/ppt/slides/slide149.xml" ContentType="application/vnd.openxmlformats-officedocument.presentationml.slide+xml"/>
  <Override PartName="/ppt/slides/slide196.xml" ContentType="application/vnd.openxmlformats-officedocument.presentationml.slide+xml"/>
  <Override PartName="/ppt/slides/slide212.xml" ContentType="application/vnd.openxmlformats-officedocument.presentationml.slide+xml"/>
  <Override PartName="/ppt/notesSlides/notesSlide32.xml" ContentType="application/vnd.openxmlformats-officedocument.presentationml.notesSlide+xml"/>
  <Override PartName="/ppt/notesSlides/notesSlide148.xml" ContentType="application/vnd.openxmlformats-officedocument.presentationml.notesSlide+xml"/>
  <Override PartName="/ppt/notesSlides/notesSlide195.xml" ContentType="application/vnd.openxmlformats-officedocument.presentationml.notesSlide+xml"/>
  <Override PartName="/ppt/notesSlides/notesSlide211.xml" ContentType="application/vnd.openxmlformats-officedocument.presentationml.notesSlide+xml"/>
  <Override PartName="/ppt/slides/slide79.xml" ContentType="application/vnd.openxmlformats-officedocument.presentationml.slide+xml"/>
  <Override PartName="/ppt/slides/slide127.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297.xml" ContentType="application/vnd.openxmlformats-officedocument.presentationml.slide+xml"/>
  <Override PartName="/ppt/slides/slide313.xml" ContentType="application/vnd.openxmlformats-officedocument.presentationml.slide+xml"/>
  <Override PartName="/ppt/slideLayouts/slideLayout9.xml" ContentType="application/vnd.openxmlformats-officedocument.presentationml.slideLayout+xml"/>
  <Override PartName="/ppt/notesSlides/notesSlide126.xml" ContentType="application/vnd.openxmlformats-officedocument.presentationml.notesSlide+xml"/>
  <Override PartName="/ppt/notesSlides/notesSlide173.xml" ContentType="application/vnd.openxmlformats-officedocument.presentationml.notesSlide+xml"/>
  <Override PartName="/ppt/slideMasters/slideMaster2.xml" ContentType="application/vnd.openxmlformats-officedocument.presentationml.slideMaster+xml"/>
  <Override PartName="/ppt/slides/slide57.xml" ContentType="application/vnd.openxmlformats-officedocument.presentationml.slide+xml"/>
  <Override PartName="/ppt/slides/slide105.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104.xml" ContentType="application/vnd.openxmlformats-officedocument.presentationml.notesSlide+xml"/>
  <Override PartName="/ppt/notesSlides/notesSlide151.xml" ContentType="application/vnd.openxmlformats-officedocument.presentationml.notesSlide+xml"/>
  <Override PartName="/ppt/notesSlides/notesSlide249.xml" ContentType="application/vnd.openxmlformats-officedocument.presentationml.notesSlide+xml"/>
  <Override PartName="/ppt/slides/slide130.xml" ContentType="application/vnd.openxmlformats-officedocument.presentationml.slide+xml"/>
  <Override PartName="/ppt/slides/slide228.xml" ContentType="application/vnd.openxmlformats-officedocument.presentationml.slide+xml"/>
  <Override PartName="/ppt/slides/slide275.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slides/slide35.xml" ContentType="application/vnd.openxmlformats-officedocument.presentationml.slide+xml"/>
  <Override PartName="/ppt/slides/slide82.xml" ContentType="application/vnd.openxmlformats-officedocument.presentationml.slide+xml"/>
  <Override PartName="/ppt/slides/slide206.xml" ContentType="application/vnd.openxmlformats-officedocument.presentationml.slide+xml"/>
  <Override PartName="/ppt/slides/slide253.xml" ContentType="application/vnd.openxmlformats-officedocument.presentationml.slide+xml"/>
  <Override PartName="/ppt/notesSlides/notesSlide227.xml" ContentType="application/vnd.openxmlformats-officedocument.presentationml.notesSlide+xml"/>
  <Override PartName="/ppt/notesSlides/notesSlide274.xml" ContentType="application/vnd.openxmlformats-officedocument.presentationml.notesSlide+xml"/>
  <Override PartName="/ppt/slides/slide13.xml" ContentType="application/vnd.openxmlformats-officedocument.presentationml.slide+xml"/>
  <Override PartName="/ppt/slides/slide60.xml" ContentType="application/vnd.openxmlformats-officedocument.presentationml.slide+xml"/>
  <Override PartName="/ppt/notesSlides/notesSlide26.xml" ContentType="application/vnd.openxmlformats-officedocument.presentationml.notesSlide+xml"/>
  <Override PartName="/ppt/notesSlides/notesSlide73.xml" ContentType="application/vnd.openxmlformats-officedocument.presentationml.notesSlide+xml"/>
  <Override PartName="/ppt/notesSlides/notesSlide205.xml" ContentType="application/vnd.openxmlformats-officedocument.presentationml.notesSlide+xml"/>
  <Override PartName="/ppt/notesSlides/notesSlide252.xml" ContentType="application/vnd.openxmlformats-officedocument.presentationml.notesSlide+xml"/>
  <Override PartName="/ppt/slides/slide168.xml" ContentType="application/vnd.openxmlformats-officedocument.presentationml.slide+xml"/>
  <Override PartName="/ppt/slides/slide231.xml" ContentType="application/vnd.openxmlformats-officedocument.presentationml.slide+xml"/>
  <Override PartName="/ppt/slideLayouts/slideLayout12.xml" ContentType="application/vnd.openxmlformats-officedocument.presentationml.slideLayout+xml"/>
  <Override PartName="/ppt/notesSlides/notesSlide51.xml" ContentType="application/vnd.openxmlformats-officedocument.presentationml.notesSlide+xml"/>
  <Override PartName="/ppt/notesSlides/notesSlide189.xml" ContentType="application/vnd.openxmlformats-officedocument.presentationml.notesSlide+xml"/>
  <Override PartName="/ppt/slides/slide307.xml" ContentType="application/vnd.openxmlformats-officedocument.presentationml.slide+xml"/>
  <Override PartName="/ppt/notesSlides/notesSlide167.xml" ContentType="application/vnd.openxmlformats-officedocument.presentationml.notesSlide+xml"/>
  <Override PartName="/ppt/notesSlides/notesSlide230.xml" ContentType="application/vnd.openxmlformats-officedocument.presentationml.notesSlide+xml"/>
  <Override PartName="/ppt/slides/slide98.xml" ContentType="application/vnd.openxmlformats-officedocument.presentationml.slide+xml"/>
  <Override PartName="/ppt/slides/slide146.xml" ContentType="application/vnd.openxmlformats-officedocument.presentationml.slide+xml"/>
  <Override PartName="/ppt/slides/slide193.xml" ContentType="application/vnd.openxmlformats-officedocument.presentationml.slide+xml"/>
  <Override PartName="/ppt/slides/slide124.xml" ContentType="application/vnd.openxmlformats-officedocument.presentationml.slide+xml"/>
  <Override PartName="/ppt/slides/slide171.xml" ContentType="application/vnd.openxmlformats-officedocument.presentationml.slide+xml"/>
  <Override PartName="/ppt/slides/slide269.xml" ContentType="application/vnd.openxmlformats-officedocument.presentationml.slide+xml"/>
  <Override PartName="/ppt/notesSlides/notesSlide89.xml" ContentType="application/vnd.openxmlformats-officedocument.presentationml.notesSlide+xml"/>
  <Override PartName="/ppt/notesSlides/notesSlide145.xml" ContentType="application/vnd.openxmlformats-officedocument.presentationml.notesSlide+xml"/>
  <Override PartName="/ppt/notesSlides/notesSlide192.xml" ContentType="application/vnd.openxmlformats-officedocument.presentationml.notesSlide+xml"/>
  <Override PartName="/ppt/slides/slide29.xml" ContentType="application/vnd.openxmlformats-officedocument.presentationml.slide+xml"/>
  <Override PartName="/ppt/slides/slide76.xml" ContentType="application/vnd.openxmlformats-officedocument.presentationml.slide+xml"/>
  <Override PartName="/ppt/slides/slide310.xml" ContentType="application/vnd.openxmlformats-officedocument.presentationml.slide+xml"/>
  <Override PartName="/ppt/notesSlides/notesSlide123.xml" ContentType="application/vnd.openxmlformats-officedocument.presentationml.notesSlide+xml"/>
  <Override PartName="/ppt/diagrams/drawing2.xml" ContentType="application/vnd.ms-office.drawingml.diagramDrawing+xml"/>
  <Override PartName="/ppt/notesSlides/notesSlide170.xml" ContentType="application/vnd.openxmlformats-officedocument.presentationml.notesSlide+xml"/>
  <Override PartName="/ppt/notesSlides/notesSlide268.xml" ContentType="application/vnd.openxmlformats-officedocument.presentationml.notesSlide+xml"/>
  <Override PartName="/ppt/slides/slide4.xml" ContentType="application/vnd.openxmlformats-officedocument.presentationml.slide+xml"/>
  <Override PartName="/ppt/slides/slide54.xml" ContentType="application/vnd.openxmlformats-officedocument.presentationml.slide+xml"/>
  <Override PartName="/ppt/slides/slide102.xml" ContentType="application/vnd.openxmlformats-officedocument.presentationml.slide+xml"/>
  <Override PartName="/ppt/slides/slide247.xml" ContentType="application/vnd.openxmlformats-officedocument.presentationml.slide+xml"/>
  <Override PartName="/ppt/slides/slide294.xml" ContentType="application/vnd.openxmlformats-officedocument.presentationml.slide+xml"/>
  <Override PartName="/ppt/slideLayouts/slideLayout6.xml" ContentType="application/vnd.openxmlformats-officedocument.presentationml.slideLayout+xml"/>
  <Override PartName="/ppt/notesSlides/notesSlide67.xml" ContentType="application/vnd.openxmlformats-officedocument.presentationml.notesSlide+xml"/>
  <Override PartName="/ppt/notesSlides/notesSlide246.xml" ContentType="application/vnd.openxmlformats-officedocument.presentationml.notesSlide+xml"/>
  <Override PartName="/ppt/notesSlides/notesSlide293.xml" ContentType="application/vnd.openxmlformats-officedocument.presentationml.notesSlide+xml"/>
  <Override PartName="/ppt/slides/slide225.xml" ContentType="application/vnd.openxmlformats-officedocument.presentationml.slide+xml"/>
  <Override PartName="/ppt/slides/slide272.xml" ContentType="application/vnd.openxmlformats-officedocument.presentationml.slide+xml"/>
  <Override PartName="/ppt/notesSlides/notesSlide45.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224.xml" ContentType="application/vnd.openxmlformats-officedocument.presentationml.notesSlide+xml"/>
  <Override PartName="/ppt/notesSlides/notesSlide271.xml" ContentType="application/vnd.openxmlformats-officedocument.presentationml.notesSlide+xml"/>
  <Override PartName="/ppt/slides/slide10.xml" ContentType="application/vnd.openxmlformats-officedocument.presentationml.slide+xml"/>
  <Override PartName="/ppt/slides/slide187.xml" ContentType="application/vnd.openxmlformats-officedocument.presentationml.slide+xml"/>
  <Override PartName="/ppt/slides/slide203.xml" ContentType="application/vnd.openxmlformats-officedocument.presentationml.slide+xml"/>
  <Override PartName="/ppt/slides/slide250.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notesSlides/notesSlide139.xml" ContentType="application/vnd.openxmlformats-officedocument.presentationml.notesSlide+xml"/>
  <Override PartName="/ppt/notesSlides/notesSlide186.xml" ContentType="application/vnd.openxmlformats-officedocument.presentationml.notesSlide+xml"/>
  <Override PartName="/ppt/notesSlides/notesSlide20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304.xml" ContentType="application/vnd.openxmlformats-officedocument.presentationml.slide+xml"/>
  <Override PartName="/ppt/slides/slide143.xml" ContentType="application/vnd.openxmlformats-officedocument.presentationml.slide+xml"/>
  <Override PartName="/ppt/slides/slide190.xml" ContentType="application/vnd.openxmlformats-officedocument.presentationml.slide+xml"/>
  <Override PartName="/ppt/slides/slide288.xml" ContentType="application/vnd.openxmlformats-officedocument.presentationml.slide+xml"/>
  <Override PartName="/ppt/notesSlides/notesSlide117.xml" ContentType="application/vnd.openxmlformats-officedocument.presentationml.notesSlide+xml"/>
  <Override PartName="/ppt/notesSlides/notesSlide164.xml" ContentType="application/vnd.openxmlformats-officedocument.presentationml.notesSlide+xml"/>
  <Override PartName="/ppt/slides/slide48.xml" ContentType="application/vnd.openxmlformats-officedocument.presentationml.slide+xml"/>
  <Override PartName="/ppt/slides/slide95.xml" ContentType="application/vnd.openxmlformats-officedocument.presentationml.slide+xml"/>
  <Override PartName="/ppt/notesSlides/notesSlide142.xml" ContentType="application/vnd.openxmlformats-officedocument.presentationml.notesSlide+xml"/>
  <Override PartName="/ppt/notesSlides/notesSlide287.xml" ContentType="application/vnd.openxmlformats-officedocument.presentationml.notesSlide+xml"/>
  <Override PartName="/ppt/slides/slide26.xml" ContentType="application/vnd.openxmlformats-officedocument.presentationml.slide+xml"/>
  <Override PartName="/ppt/slides/slide73.xml" ContentType="application/vnd.openxmlformats-officedocument.presentationml.slide+xml"/>
  <Override PartName="/ppt/slides/slide121.xml" ContentType="application/vnd.openxmlformats-officedocument.presentationml.slide+xml"/>
  <Override PartName="/ppt/slides/slide219.xml" ContentType="application/vnd.openxmlformats-officedocument.presentationml.slide+xml"/>
  <Override PartName="/ppt/slides/slide266.xml" ContentType="application/vnd.openxmlformats-officedocument.presentationml.slide+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notesSlides/notesSlide218.xml" ContentType="application/vnd.openxmlformats-officedocument.presentationml.notesSlide+xml"/>
  <Override PartName="/ppt/notesSlides/notesSlide265.xml" ContentType="application/vnd.openxmlformats-officedocument.presentationml.notesSlide+xml"/>
  <Override PartName="/ppt/slides/slide1.xml" ContentType="application/vnd.openxmlformats-officedocument.presentationml.slide+xml"/>
  <Override PartName="/ppt/slides/slide244.xml" ContentType="application/vnd.openxmlformats-officedocument.presentationml.slide+xml"/>
  <Override PartName="/ppt/slides/slide291.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64.xml" ContentType="application/vnd.openxmlformats-officedocument.presentationml.notesSlide+xml"/>
  <Override PartName="/ppt/notesSlides/notesSlide120.xml" ContentType="application/vnd.openxmlformats-officedocument.presentationml.notesSlide+xml"/>
  <Override PartName="/ppt/slides/slide51.xml" ContentType="application/vnd.openxmlformats-officedocument.presentationml.slide+xml"/>
  <Override PartName="/ppt/notesSlides/notesSlide243.xml" ContentType="application/vnd.openxmlformats-officedocument.presentationml.notesSlide+xml"/>
  <Override PartName="/ppt/notesSlides/notesSlide290.xml" ContentType="application/vnd.openxmlformats-officedocument.presentationml.notesSlide+xml"/>
  <Override PartName="/ppt/slides/slide159.xml" ContentType="application/vnd.openxmlformats-officedocument.presentationml.slide+xml"/>
  <Override PartName="/ppt/slides/slide222.xml" ContentType="application/vnd.openxmlformats-officedocument.presentationml.slide+xml"/>
  <Override PartName="/ppt/notesSlides/notesSlide42.xml" ContentType="application/vnd.openxmlformats-officedocument.presentationml.notesSlide+xml"/>
  <Override PartName="/ppt/notesSlides/notesSlide221.xml" ContentType="application/vnd.openxmlformats-officedocument.presentationml.notesSlide+xml"/>
  <Override PartName="/ppt/slides/slide200.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158.xml" ContentType="application/vnd.openxmlformats-officedocument.presentationml.notesSlide+xml"/>
  <Override PartName="/ppt/slides/slide89.xml" ContentType="application/vnd.openxmlformats-officedocument.presentationml.slide+xml"/>
  <Override PartName="/ppt/slides/slide137.xml" ContentType="application/vnd.openxmlformats-officedocument.presentationml.slide+xml"/>
  <Override PartName="/ppt/slides/slide184.xml" ContentType="application/vnd.openxmlformats-officedocument.presentationml.slide+xml"/>
  <Override PartName="/ppt/slides/slide323.xml" ContentType="application/vnd.openxmlformats-officedocument.presentationml.slide+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slides/slide312.xml" ContentType="application/vnd.openxmlformats-officedocument.presentationml.slide+xml"/>
  <Override PartName="/ppt/notesSlides/notesSlide125.xml" ContentType="application/vnd.openxmlformats-officedocument.presentationml.notesSlide+xml"/>
  <Override PartName="/ppt/notesSlides/notesSlide136.xml" ContentType="application/vnd.openxmlformats-officedocument.presentationml.notesSlide+xml"/>
  <Override PartName="/ppt/notesSlides/notesSlide172.xml" ContentType="application/vnd.openxmlformats-officedocument.presentationml.notesSlide+xml"/>
  <Override PartName="/ppt/notesSlides/notesSlide183.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s/slide238.xml" ContentType="application/vnd.openxmlformats-officedocument.presentationml.slide+xml"/>
  <Override PartName="/ppt/slides/slide249.xml" ContentType="application/vnd.openxmlformats-officedocument.presentationml.slide+xml"/>
  <Override PartName="/ppt/slides/slide285.xml" ContentType="application/vnd.openxmlformats-officedocument.presentationml.slide+xml"/>
  <Override PartName="/ppt/slides/slide296.xml" ContentType="application/vnd.openxmlformats-officedocument.presentationml.slide+xml"/>
  <Override PartName="/ppt/slides/slide30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notesSlides/notesSlide114.xml" ContentType="application/vnd.openxmlformats-officedocument.presentationml.notesSlide+xml"/>
  <Override PartName="/ppt/notesSlides/notesSlide161.xml" ContentType="application/vnd.openxmlformats-officedocument.presentationml.notesSlide+xml"/>
  <Override PartName="/ppt/notesSlides/notesSlide248.xml" ContentType="application/vnd.openxmlformats-officedocument.presentationml.notesSlide+xml"/>
  <Override PartName="/ppt/notesSlides/notesSlide259.xml" ContentType="application/vnd.openxmlformats-officedocument.presentationml.notesSlid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slides/slide227.xml" ContentType="application/vnd.openxmlformats-officedocument.presentationml.slide+xml"/>
  <Override PartName="/ppt/slides/slide274.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notesSlides/notesSlide150.xml" ContentType="application/vnd.openxmlformats-officedocument.presentationml.notesSlide+xml"/>
  <Override PartName="/ppt/notesSlides/notesSlide237.xml" ContentType="application/vnd.openxmlformats-officedocument.presentationml.notesSlide+xml"/>
  <Override PartName="/ppt/notesSlides/notesSlide284.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slides/slide216.xml" ContentType="application/vnd.openxmlformats-officedocument.presentationml.slide+xml"/>
  <Override PartName="/ppt/slides/slide263.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Override PartName="/ppt/notesSlides/notesSlide226.xml" ContentType="application/vnd.openxmlformats-officedocument.presentationml.notesSlide+xml"/>
  <Override PartName="/ppt/notesSlides/notesSlide27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slides/slide189.xml" ContentType="application/vnd.openxmlformats-officedocument.presentationml.slide+xml"/>
  <Override PartName="/ppt/slides/slide205.xml" ContentType="application/vnd.openxmlformats-officedocument.presentationml.slide+xml"/>
  <Override PartName="/ppt/slides/slide241.xml" ContentType="application/vnd.openxmlformats-officedocument.presentationml.slide+xml"/>
  <Override PartName="/ppt/slides/slide252.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notesSlides/notesSlide199.xml" ContentType="application/vnd.openxmlformats-officedocument.presentationml.notesSlide+xml"/>
  <Override PartName="/ppt/notesSlides/notesSlide215.xml" ContentType="application/vnd.openxmlformats-officedocument.presentationml.notesSlide+xml"/>
  <Override PartName="/ppt/notesSlides/notesSlide262.xml" ContentType="application/vnd.openxmlformats-officedocument.presentationml.notesSlide+xml"/>
  <Override PartName="/ppt/slides/slide12.xml" ContentType="application/vnd.openxmlformats-officedocument.presentationml.slide+xml"/>
  <Override PartName="/ppt/slides/slide178.xml" ContentType="application/vnd.openxmlformats-officedocument.presentationml.slide+xml"/>
  <Override PartName="/ppt/slides/slide2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188.xml" ContentType="application/vnd.openxmlformats-officedocument.presentationml.notesSlide+xml"/>
  <Override PartName="/ppt/notesSlides/notesSlide204.xml" ContentType="application/vnd.openxmlformats-officedocument.presentationml.notesSlide+xml"/>
  <Override PartName="/ppt/notesSlides/notesSlide240.xml" ContentType="application/vnd.openxmlformats-officedocument.presentationml.notesSlide+xml"/>
  <Override PartName="/ppt/notesSlides/notesSlide251.xml" ContentType="application/vnd.openxmlformats-officedocument.presentationml.notesSlide+xml"/>
  <Override PartName="/ppt/slides/slide167.xml" ContentType="application/vnd.openxmlformats-officedocument.presentationml.slide+xml"/>
  <Override PartName="/ppt/slides/slide306.xml" ContentType="application/vnd.openxmlformats-officedocument.presentationml.slide+xml"/>
  <Override PartName="/ppt/slides/slide317.xml" ContentType="application/vnd.openxmlformats-officedocument.presentationml.slide+xml"/>
  <Override PartName="/ppt/commentAuthors.xml" ContentType="application/vnd.openxmlformats-officedocument.presentationml.commentAuthors+xml"/>
  <Override PartName="/ppt/notesSlides/notesSlide50.xml" ContentType="application/vnd.openxmlformats-officedocument.presentationml.notesSlide+xml"/>
  <Override PartName="/ppt/notesSlides/notesSlide177.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92.xml" ContentType="application/vnd.openxmlformats-officedocument.presentationml.slide+xml"/>
  <Override PartName="/ppt/notesSlides/notesSlide108.xml" ContentType="application/vnd.openxmlformats-officedocument.presentationml.notesSlide+xml"/>
  <Override PartName="/ppt/notesSlides/notesSlide119.xml" ContentType="application/vnd.openxmlformats-officedocument.presentationml.notesSlide+xml"/>
  <Override PartName="/ppt/notesSlides/notesSlide155.xml" ContentType="application/vnd.openxmlformats-officedocument.presentationml.notesSlide+xml"/>
  <Override PartName="/ppt/notesSlides/notesSlide166.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slides/slide181.xml" ContentType="application/vnd.openxmlformats-officedocument.presentationml.slide+xml"/>
  <Override PartName="/ppt/slides/slide279.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notesSlides/notesSlide144.xml" ContentType="application/vnd.openxmlformats-officedocument.presentationml.notesSlide+xml"/>
  <Override PartName="/ppt/notesSlides/notesSlide191.xml" ContentType="application/vnd.openxmlformats-officedocument.presentationml.notesSlide+xml"/>
  <Override PartName="/ppt/charts/chart1.xml" ContentType="application/vnd.openxmlformats-officedocument.drawingml.chart+xml"/>
  <Override PartName="/ppt/notesSlides/notesSlide28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slides/slide170.xml" ContentType="application/vnd.openxmlformats-officedocument.presentationml.slide+xml"/>
  <Override PartName="/ppt/slides/slide257.xml" ContentType="application/vnd.openxmlformats-officedocument.presentationml.slide+xml"/>
  <Override PartName="/ppt/slides/slide268.xml" ContentType="application/vnd.openxmlformats-officedocument.presentationml.slide+xml"/>
  <Override PartName="/ppt/slides/slide320.xml" ContentType="application/vnd.openxmlformats-officedocument.presentationml.slide+xml"/>
  <Override PartName="/ppt/notesSlides/notesSlide88.xml" ContentType="application/vnd.openxmlformats-officedocument.presentationml.notesSlide+xml"/>
  <Override PartName="/ppt/notesSlides/notesSlide133.xml" ContentType="application/vnd.openxmlformats-officedocument.presentationml.notesSlide+xml"/>
  <Override PartName="/ppt/diagrams/colors2.xml" ContentType="application/vnd.openxmlformats-officedocument.drawingml.diagramColors+xml"/>
  <Override PartName="/ppt/notesSlides/notesSlide180.xml" ContentType="application/vnd.openxmlformats-officedocument.presentationml.notesSlide+xml"/>
  <Override PartName="/ppt/notesSlides/notesSlide267.xml" ContentType="application/vnd.openxmlformats-officedocument.presentationml.notesSlide+xml"/>
  <Override PartName="/ppt/notesSlides/notesSlide27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246.xml" ContentType="application/vnd.openxmlformats-officedocument.presentationml.slide+xml"/>
  <Override PartName="/ppt/slides/slide293.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notesSlides/notesSlide122.xml" ContentType="application/vnd.openxmlformats-officedocument.presentationml.notesSlide+xml"/>
  <Override PartName="/ppt/diagrams/drawing1.xml" ContentType="application/vnd.ms-office.drawingml.diagramDrawing+xml"/>
  <Override PartName="/ppt/notesSlides/notesSlide209.xml" ContentType="application/vnd.openxmlformats-officedocument.presentationml.notesSlide+xml"/>
  <Override PartName="/ppt/notesSlides/notesSlide256.xml" ContentType="application/vnd.openxmlformats-officedocument.presentationml.notesSlide+xml"/>
  <Override PartName="/ppt/slides/slide53.xml" ContentType="application/vnd.openxmlformats-officedocument.presentationml.slide+xml"/>
  <Override PartName="/ppt/slides/slide235.xml" ContentType="application/vnd.openxmlformats-officedocument.presentationml.slide+xml"/>
  <Override PartName="/ppt/slides/slide282.xml" ContentType="application/vnd.openxmlformats-officedocument.presentationml.slide+xml"/>
  <Default Extension="jpeg" ContentType="image/jpeg"/>
  <Override PartName="/ppt/notesSlides/notesSlide55.xml" ContentType="application/vnd.openxmlformats-officedocument.presentationml.notesSlide+xml"/>
  <Override PartName="/ppt/notesSlides/notesSlide100.xml" ContentType="application/vnd.openxmlformats-officedocument.presentationml.notesSlide+xml"/>
  <Override PartName="/ppt/notesSlides/notesSlide111.xml" ContentType="application/vnd.openxmlformats-officedocument.presentationml.notesSlide+xml"/>
  <Override PartName="/ppt/diagrams/quickStyle1.xml" ContentType="application/vnd.openxmlformats-officedocument.drawingml.diagramStyle+xml"/>
  <Override PartName="/ppt/notesSlides/notesSlide245.xml" ContentType="application/vnd.openxmlformats-officedocument.presentationml.notesSlide+xml"/>
  <Override PartName="/ppt/theme/themeOverride4.xml" ContentType="application/vnd.openxmlformats-officedocument.themeOverride+xml"/>
  <Override PartName="/ppt/notesSlides/notesSlide292.xml" ContentType="application/vnd.openxmlformats-officedocument.presentationml.notesSlide+xml"/>
  <Override PartName="/ppt/slides/slide31.xml" ContentType="application/vnd.openxmlformats-officedocument.presentationml.slide+xml"/>
  <Override PartName="/ppt/slides/slide42.xml" ContentType="application/vnd.openxmlformats-officedocument.presentationml.slide+xml"/>
  <Override PartName="/ppt/slides/slide213.xml" ContentType="application/vnd.openxmlformats-officedocument.presentationml.slide+xml"/>
  <Override PartName="/ppt/slides/slide224.xml" ContentType="application/vnd.openxmlformats-officedocument.presentationml.slide+xml"/>
  <Override PartName="/ppt/slides/slide260.xml" ContentType="application/vnd.openxmlformats-officedocument.presentationml.slide+xml"/>
  <Override PartName="/ppt/slides/slide271.xml" ContentType="application/vnd.openxmlformats-officedocument.presentationml.slide+xml"/>
  <Override PartName="/ppt/notesSlides/notesSlide44.xml" ContentType="application/vnd.openxmlformats-officedocument.presentationml.notesSlide+xml"/>
  <Override PartName="/ppt/notesSlides/notesSlide91.xml" ContentType="application/vnd.openxmlformats-officedocument.presentationml.notesSlide+xml"/>
  <Override PartName="/ppt/notesSlides/notesSlide223.xml" ContentType="application/vnd.openxmlformats-officedocument.presentationml.notesSlide+xml"/>
  <Override PartName="/ppt/notesSlides/notesSlide234.xml" ContentType="application/vnd.openxmlformats-officedocument.presentationml.notesSlide+xml"/>
  <Override PartName="/ppt/notesSlides/notesSlide270.xml" ContentType="application/vnd.openxmlformats-officedocument.presentationml.notesSlide+xml"/>
  <Override PartName="/ppt/notesSlides/notesSlide281.xml" ContentType="application/vnd.openxmlformats-officedocument.presentationml.notesSlide+xml"/>
  <Override PartName="/ppt/slides/slide20.xml" ContentType="application/vnd.openxmlformats-officedocument.presentationml.slide+xml"/>
  <Override PartName="/ppt/slides/slide197.xml" ContentType="application/vnd.openxmlformats-officedocument.presentationml.slide+xml"/>
  <Override PartName="/ppt/slides/slide202.xml" ContentType="application/vnd.openxmlformats-officedocument.presentationml.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80.xml" ContentType="application/vnd.openxmlformats-officedocument.presentationml.notesSlide+xml"/>
  <Override PartName="/ppt/notesSlides/notesSlide212.xml" ContentType="application/vnd.openxmlformats-officedocument.presentationml.notesSlide+xml"/>
  <Override PartName="/ppt/slides/slide139.xml" ContentType="application/vnd.openxmlformats-officedocument.presentationml.slide+xml"/>
  <Override PartName="/ppt/slides/slide186.xml" ContentType="application/vnd.openxmlformats-officedocument.presentationml.slide+xml"/>
  <Override PartName="/ppt/notesSlides/notesSlide11.xml" ContentType="application/vnd.openxmlformats-officedocument.presentationml.notesSlide+xml"/>
  <Override PartName="/ppt/notesSlides/notesSlide149.xml" ContentType="application/vnd.openxmlformats-officedocument.presentationml.notesSlide+xml"/>
  <Override PartName="/ppt/notesSlides/notesSlide196.xml" ContentType="application/vnd.openxmlformats-officedocument.presentationml.notesSlide+xml"/>
  <Override PartName="/ppt/notesSlides/notesSlide201.xml" ContentType="application/vnd.openxmlformats-officedocument.presentationml.notesSlide+xml"/>
  <Override PartName="/ppt/slides/slide117.xml" ContentType="application/vnd.openxmlformats-officedocument.presentationml.slide+xml"/>
  <Override PartName="/ppt/slides/slide128.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slides/slide314.xml" ContentType="application/vnd.openxmlformats-officedocument.presentationml.slide+xml"/>
  <Override PartName="/ppt/notesSlides/notesSlide127.xml" ContentType="application/vnd.openxmlformats-officedocument.presentationml.notesSlide+xml"/>
  <Override PartName="/ppt/notesSlides/notesSlide138.xml" ContentType="application/vnd.openxmlformats-officedocument.presentationml.notesSlide+xml"/>
  <Override PartName="/ppt/notesSlides/notesSlide174.xml" ContentType="application/vnd.openxmlformats-officedocument.presentationml.notesSlide+xml"/>
  <Override PartName="/ppt/notesSlides/notesSlide185.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106.xml" ContentType="application/vnd.openxmlformats-officedocument.presentationml.slide+xml"/>
  <Override PartName="/ppt/slides/slide153.xml" ContentType="application/vnd.openxmlformats-officedocument.presentationml.slide+xml"/>
  <Override PartName="/ppt/slides/slide287.xml" ContentType="application/vnd.openxmlformats-officedocument.presentationml.slide+xml"/>
  <Override PartName="/ppt/slides/slide298.xml" ContentType="application/vnd.openxmlformats-officedocument.presentationml.slide+xml"/>
  <Override PartName="/ppt/slides/slide303.xml" ContentType="application/vnd.openxmlformats-officedocument.presentationml.slide+xml"/>
  <Override PartName="/ppt/notesSlides/notesSlide116.xml" ContentType="application/vnd.openxmlformats-officedocument.presentationml.notesSlide+xml"/>
  <Override PartName="/ppt/notesSlides/notesSlide163.xml" ContentType="application/vnd.openxmlformats-officedocument.presentationml.notesSlide+xml"/>
  <Override PartName="/ppt/slides/slide58.xml" ContentType="application/vnd.openxmlformats-officedocument.presentationml.slide+xml"/>
  <Override PartName="/ppt/slides/slide229.xml" ContentType="application/vnd.openxmlformats-officedocument.presentationml.slide+xml"/>
  <Override PartName="/ppt/slides/slide276.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notesSlides/notesSlide15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31.xml" ContentType="application/vnd.openxmlformats-officedocument.presentationml.slide+xml"/>
  <Override PartName="/ppt/notesSlides/notesSlide49.xml" ContentType="application/vnd.openxmlformats-officedocument.presentationml.notesSlide+xml"/>
  <Override PartName="/ppt/notesSlides/notesSlide96.xml" ContentType="application/vnd.openxmlformats-officedocument.presentationml.notesSlide+xml"/>
  <Override PartName="/ppt/notesSlides/notesSlide130.xml" ContentType="application/vnd.openxmlformats-officedocument.presentationml.notesSlide+xml"/>
  <Override PartName="/ppt/notesSlides/notesSlide228.xml" ContentType="application/vnd.openxmlformats-officedocument.presentationml.notesSlide+xml"/>
  <Override PartName="/ppt/notesSlides/notesSlide275.xml" ContentType="application/vnd.openxmlformats-officedocument.presentationml.notesSlide+xml"/>
  <Override PartName="/ppt/slides/slide207.xml" ContentType="application/vnd.openxmlformats-officedocument.presentationml.slide+xml"/>
  <Override PartName="/ppt/slides/slide254.xml" ContentType="application/vnd.openxmlformats-officedocument.presentationml.slide+xml"/>
  <Override PartName="/ppt/notesSlides/notesSlide27.xml" ContentType="application/vnd.openxmlformats-officedocument.presentationml.notesSlide+xml"/>
  <Override PartName="/ppt/notesSlides/notesSlide74.xml" ContentType="application/vnd.openxmlformats-officedocument.presentationml.notesSlide+xml"/>
  <Override PartName="/ppt/slides/slide14.xml" ContentType="application/vnd.openxmlformats-officedocument.presentationml.slide+xml"/>
  <Override PartName="/ppt/slides/slide61.xml" ContentType="application/vnd.openxmlformats-officedocument.presentationml.slide+xml"/>
  <Override PartName="/ppt/slides/slide2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206.xml" ContentType="application/vnd.openxmlformats-officedocument.presentationml.notesSlide+xml"/>
  <Override PartName="/ppt/notesSlides/notesSlide253.xml" ContentType="application/vnd.openxmlformats-officedocument.presentationml.notesSlide+xml"/>
  <Override PartName="/ppt/theme/themeOverride1.xml" ContentType="application/vnd.openxmlformats-officedocument.themeOverride+xml"/>
  <Override PartName="/ppt/slides/slide169.xml" ContentType="application/vnd.openxmlformats-officedocument.presentationml.slide+xml"/>
  <Override PartName="/ppt/slides/slide308.xml" ContentType="application/vnd.openxmlformats-officedocument.presentationml.slide+xml"/>
  <Override PartName="/ppt/tableStyles.xml" ContentType="application/vnd.openxmlformats-officedocument.presentationml.tableStyles+xml"/>
  <Override PartName="/ppt/notesSlides/notesSlide52.xml" ContentType="application/vnd.openxmlformats-officedocument.presentationml.notesSlide+xml"/>
  <Override PartName="/ppt/notesSlides/notesSlide231.xml" ContentType="application/vnd.openxmlformats-officedocument.presentationml.notesSlide+xml"/>
  <Override PartName="/ppt/slides/slide147.xml" ContentType="application/vnd.openxmlformats-officedocument.presentationml.slide+xml"/>
  <Override PartName="/ppt/slides/slide194.xml" ContentType="application/vnd.openxmlformats-officedocument.presentationml.slide+xml"/>
  <Override PartName="/ppt/slides/slide210.xml" ContentType="application/vnd.openxmlformats-officedocument.presentationml.slide+xml"/>
  <Override PartName="/ppt/notesSlides/notesSlide30.xml" ContentType="application/vnd.openxmlformats-officedocument.presentationml.notesSlide+xml"/>
  <Override PartName="/ppt/notesSlides/notesSlide168.xml" ContentType="application/vnd.openxmlformats-officedocument.presentationml.notesSlide+xml"/>
  <Override PartName="/ppt/slides/slide99.xml" ContentType="application/vnd.openxmlformats-officedocument.presentationml.slide+xml"/>
  <Override PartName="/ppt/notesSlides/notesSlide146.xml" ContentType="application/vnd.openxmlformats-officedocument.presentationml.notesSlide+xml"/>
  <Override PartName="/ppt/diagrams/layout1.xml" ContentType="application/vnd.openxmlformats-officedocument.drawingml.diagramLayout+xml"/>
  <Override PartName="/ppt/notesSlides/notesSlide193.xml" ContentType="application/vnd.openxmlformats-officedocument.presentationml.notesSlide+xml"/>
  <Override PartName="/ppt/slides/slide77.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notesSlides/notesSlide269.xml" ContentType="application/vnd.openxmlformats-officedocument.presentationml.notesSlide+xml"/>
  <Override PartName="/ppt/slides/slide5.xml" ContentType="application/vnd.openxmlformats-officedocument.presentationml.slide+xml"/>
  <Override PartName="/ppt/slides/slide103.xml" ContentType="application/vnd.openxmlformats-officedocument.presentationml.slide+xml"/>
  <Override PartName="/ppt/slides/slide150.xml" ContentType="application/vnd.openxmlformats-officedocument.presentationml.slide+xml"/>
  <Override PartName="/ppt/slides/slide248.xml" ContentType="application/vnd.openxmlformats-officedocument.presentationml.slide+xml"/>
  <Override PartName="/ppt/slides/slide295.xml" ContentType="application/vnd.openxmlformats-officedocument.presentationml.slide+xml"/>
  <Override PartName="/ppt/slides/slide311.xml" ContentType="application/vnd.openxmlformats-officedocument.presentationml.slide+xml"/>
  <Override PartName="/ppt/slideLayouts/slideLayout7.xml" ContentType="application/vnd.openxmlformats-officedocument.presentationml.slideLayout+xml"/>
  <Override PartName="/ppt/notesSlides/notesSlide68.xml" ContentType="application/vnd.openxmlformats-officedocument.presentationml.notesSlide+xml"/>
  <Override PartName="/ppt/notesSlides/notesSlide124.xml" ContentType="application/vnd.openxmlformats-officedocument.presentationml.notesSlide+xml"/>
  <Override PartName="/ppt/notesSlides/notesSlide171.xml" ContentType="application/vnd.openxmlformats-officedocument.presentationml.notesSlide+xml"/>
  <Override PartName="/ppt/slides/slide55.xml" ContentType="application/vnd.openxmlformats-officedocument.presentationml.slide+xml"/>
  <Override PartName="/ppt/notesSlides/notesSlide102.xml" ContentType="application/vnd.openxmlformats-officedocument.presentationml.notesSlide+xml"/>
  <Override PartName="/ppt/notesSlides/notesSlide247.xml" ContentType="application/vnd.openxmlformats-officedocument.presentationml.notesSlide+xml"/>
  <Override PartName="/ppt/slides/slide33.xml" ContentType="application/vnd.openxmlformats-officedocument.presentationml.slide+xml"/>
  <Override PartName="/ppt/slides/slide80.xml" ContentType="application/vnd.openxmlformats-officedocument.presentationml.slide+xml"/>
  <Override PartName="/ppt/slides/slide226.xml" ContentType="application/vnd.openxmlformats-officedocument.presentationml.slide+xml"/>
  <Override PartName="/ppt/slides/slide273.xml" ContentType="application/vnd.openxmlformats-officedocument.presentationml.slide+xml"/>
  <Override PartName="/ppt/notesSlides/notesSlide46.xml" ContentType="application/vnd.openxmlformats-officedocument.presentationml.notesSlide+xml"/>
  <Override PartName="/ppt/notesSlides/notesSlide93.xml" ContentType="application/vnd.openxmlformats-officedocument.presentationml.notesSlide+xml"/>
  <Override PartName="/ppt/notesSlides/notesSlide225.xml" ContentType="application/vnd.openxmlformats-officedocument.presentationml.notesSlide+xml"/>
  <Override PartName="/ppt/presentation.xml" ContentType="application/vnd.openxmlformats-officedocument.presentationml.presentation.main+xml"/>
  <Override PartName="/ppt/slides/slide204.xml" ContentType="application/vnd.openxmlformats-officedocument.presentationml.slide+xml"/>
  <Override PartName="/ppt/slides/slide251.xml" ContentType="application/vnd.openxmlformats-officedocument.presentationml.slide+xml"/>
  <Override PartName="/ppt/notesSlides/notesSlide24.xml" ContentType="application/vnd.openxmlformats-officedocument.presentationml.notesSlide+xml"/>
  <Override PartName="/ppt/notesSlides/notesSlide71.xml" ContentType="application/vnd.openxmlformats-officedocument.presentationml.notesSlide+xml"/>
  <Override PartName="/ppt/notesSlides/notesSlide272.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188.xml" ContentType="application/vnd.openxmlformats-officedocument.presentationml.slide+xml"/>
  <Override PartName="/ppt/notesSlides/notesSlide203.xml" ContentType="application/vnd.openxmlformats-officedocument.presentationml.notesSlide+xml"/>
  <Override PartName="/ppt/notesSlides/notesSlide250.xml" ContentType="application/vnd.openxmlformats-officedocument.presentationml.notesSlide+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notesSlides/notesSlide187.xml" ContentType="application/vnd.openxmlformats-officedocument.presentationml.notesSlide+xml"/>
  <Override PartName="/ppt/slides/slide305.xml" ContentType="application/vnd.openxmlformats-officedocument.presentationml.slide+xml"/>
  <Override PartName="/ppt/notesSlides/notesSlide118.xml" ContentType="application/vnd.openxmlformats-officedocument.presentationml.notesSlide+xml"/>
  <Override PartName="/ppt/notesSlides/notesSlide165.xml" ContentType="application/vnd.openxmlformats-officedocument.presentationml.notesSlid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slides/slide191.xml" ContentType="application/vnd.openxmlformats-officedocument.presentationml.slide+xml"/>
  <Override PartName="/ppt/slides/slide289.xml" ContentType="application/vnd.openxmlformats-officedocument.presentationml.slide+xml"/>
  <Override PartName="/ppt/notesSlides/notesSlide288.xml" ContentType="application/vnd.openxmlformats-officedocument.presentationml.notesSlide+xml"/>
  <Override PartName="/ppt/slides/slide122.xml" ContentType="application/vnd.openxmlformats-officedocument.presentationml.slide+xml"/>
  <Override PartName="/ppt/slides/slide267.xml" ContentType="application/vnd.openxmlformats-officedocument.presentationml.slide+xml"/>
  <Override PartName="/ppt/notesSlides/notesSlide87.xml" ContentType="application/vnd.openxmlformats-officedocument.presentationml.notesSlide+xml"/>
  <Override PartName="/ppt/notesSlides/notesSlide143.xml" ContentType="application/vnd.openxmlformats-officedocument.presentationml.notesSlide+xml"/>
  <Override PartName="/ppt/notesSlides/notesSlide190.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121.xml" ContentType="application/vnd.openxmlformats-officedocument.presentationml.notesSlide+xml"/>
  <Override PartName="/ppt/notesSlides/notesSlide219.xml" ContentType="application/vnd.openxmlformats-officedocument.presentationml.notesSlide+xml"/>
  <Override PartName="/ppt/notesSlides/notesSlide266.xml" ContentType="application/vnd.openxmlformats-officedocument.presentationml.notesSlide+xml"/>
  <Override PartName="/ppt/slides/slide2.xml" ContentType="application/vnd.openxmlformats-officedocument.presentationml.slide+xml"/>
  <Override PartName="/ppt/slides/slide52.xml" ContentType="application/vnd.openxmlformats-officedocument.presentationml.slide+xml"/>
  <Override PartName="/ppt/slides/slide100.xml" ContentType="application/vnd.openxmlformats-officedocument.presentationml.slide+xml"/>
  <Override PartName="/ppt/slides/slide245.xml" ContentType="application/vnd.openxmlformats-officedocument.presentationml.slide+xml"/>
  <Override PartName="/ppt/slides/slide292.xml" ContentType="application/vnd.openxmlformats-officedocument.presentationml.slide+xml"/>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244.xml" ContentType="application/vnd.openxmlformats-officedocument.presentationml.notesSlide+xml"/>
  <Override PartName="/ppt/notesSlides/notesSlide291.xml" ContentType="application/vnd.openxmlformats-officedocument.presentationml.notesSlide+xml"/>
  <Override PartName="/ppt/slides/slide223.xml" ContentType="application/vnd.openxmlformats-officedocument.presentationml.slide+xml"/>
  <Override PartName="/ppt/slides/slide270.xml" ContentType="application/vnd.openxmlformats-officedocument.presentationml.slide+xml"/>
  <Override PartName="/ppt/notesSlides/notesSlide43.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notesSlides/notesSlide222.xml" ContentType="application/vnd.openxmlformats-officedocument.presentationml.notesSlide+xml"/>
  <Override PartName="/ppt/slides/slide138.xml" ContentType="application/vnd.openxmlformats-officedocument.presentationml.slide+xml"/>
  <Override PartName="/ppt/slides/slide185.xml" ContentType="application/vnd.openxmlformats-officedocument.presentationml.slide+xml"/>
  <Override PartName="/ppt/slides/slide201.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59.xml" ContentType="application/vnd.openxmlformats-officedocument.presentationml.notesSlide+xml"/>
  <Override PartName="/ppt/notesSlides/notesSlide200.xml" ContentType="application/vnd.openxmlformats-officedocument.presentationml.notesSlide+xml"/>
  <Override PartName="/ppt/notesSlides/notesSlide137.xml" ContentType="application/vnd.openxmlformats-officedocument.presentationml.notesSlide+xml"/>
  <Override PartName="/ppt/notesSlides/notesSlide184.xml" ContentType="application/vnd.openxmlformats-officedocument.presentationml.notes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s/slide302.xml" ContentType="application/vnd.openxmlformats-officedocument.presentationml.slide+xml"/>
  <Override PartName="/ppt/slides/slide141.xml" ContentType="application/vnd.openxmlformats-officedocument.presentationml.slide+xml"/>
  <Override PartName="/ppt/slides/slide239.xml" ContentType="application/vnd.openxmlformats-officedocument.presentationml.slide+xml"/>
  <Override PartName="/ppt/slides/slide286.xml" ContentType="application/vnd.openxmlformats-officedocument.presentationml.slide+xml"/>
  <Override PartName="/ppt/notesSlides/notesSlide59.xml" ContentType="application/vnd.openxmlformats-officedocument.presentationml.notesSlide+xml"/>
  <Override PartName="/ppt/notesSlides/notesSlide115.xml" ContentType="application/vnd.openxmlformats-officedocument.presentationml.notesSlide+xml"/>
  <Override PartName="/ppt/notesSlides/notesSlide162.xml" ContentType="application/vnd.openxmlformats-officedocument.presentationml.notesSlide+xml"/>
  <Override PartName="/ppt/slides/slide46.xml" ContentType="application/vnd.openxmlformats-officedocument.presentationml.slide+xml"/>
  <Override PartName="/ppt/slides/slide93.xml" ContentType="application/vnd.openxmlformats-officedocument.presentationml.slide+xml"/>
  <Override PartName="/ppt/slides/slide217.xml" ContentType="application/vnd.openxmlformats-officedocument.presentationml.slide+xml"/>
  <Override PartName="/ppt/slides/slide264.xml" ContentType="application/vnd.openxmlformats-officedocument.presentationml.slide+xml"/>
  <Override PartName="/ppt/notesSlides/notesSlide140.xml" ContentType="application/vnd.openxmlformats-officedocument.presentationml.notesSlide+xml"/>
  <Override PartName="/ppt/notesSlides/notesSlide238.xml" ContentType="application/vnd.openxmlformats-officedocument.presentationml.notesSlide+xml"/>
  <Override PartName="/ppt/notesSlides/notesSlide285.xml" ContentType="application/vnd.openxmlformats-officedocument.presentationml.notesSlide+xml"/>
  <Override PartName="/ppt/slides/slide24.xml" ContentType="application/vnd.openxmlformats-officedocument.presentationml.slide+xml"/>
  <Override PartName="/ppt/slides/slide71.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notesSlides/notesSlide216.xml" ContentType="application/vnd.openxmlformats-officedocument.presentationml.notesSlide+xml"/>
  <Override PartName="/ppt/notesSlides/notesSlide263.xml" ContentType="application/vnd.openxmlformats-officedocument.presentationml.notesSlide+xml"/>
  <Override PartName="/ppt/slides/slide2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62.xml" ContentType="application/vnd.openxmlformats-officedocument.presentationml.notesSlide+xml"/>
  <Override PartName="/ppt/slides/slide179.xml" ContentType="application/vnd.openxmlformats-officedocument.presentationml.slide+xml"/>
  <Override PartName="/ppt/slides/slide318.xml" ContentType="application/vnd.openxmlformats-officedocument.presentationml.slide+xml"/>
  <Override PartName="/ppt/notesSlides/notesSlide178.xml" ContentType="application/vnd.openxmlformats-officedocument.presentationml.notesSlide+xml"/>
  <Override PartName="/ppt/notesSlides/notesSlide241.xml" ContentType="application/vnd.openxmlformats-officedocument.presentationml.notesSlide+xml"/>
  <Override PartName="/ppt/slides/slide157.xml" ContentType="application/vnd.openxmlformats-officedocument.presentationml.slide+xml"/>
  <Override PartName="/ppt/slides/slide220.xml" ContentType="application/vnd.openxmlformats-officedocument.presentationml.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notesSlides/notesSlide156.xml" ContentType="application/vnd.openxmlformats-officedocument.presentationml.notesSlide+xml"/>
  <Override PartName="/ppt/slides/slide87.xml" ContentType="application/vnd.openxmlformats-officedocument.presentationml.slide+xml"/>
  <Override PartName="/ppt/slides/slide135.xml" ContentType="application/vnd.openxmlformats-officedocument.presentationml.slide+xml"/>
  <Override PartName="/ppt/slides/slide182.xml" ContentType="application/vnd.openxmlformats-officedocument.presentationml.slide+xml"/>
  <Override PartName="/ppt/slides/slide321.xml" ContentType="application/vnd.openxmlformats-officedocument.presentationml.slide+xml"/>
  <Override PartName="/ppt/diagrams/data1.xml" ContentType="application/vnd.openxmlformats-officedocument.drawingml.diagramData+xml"/>
  <Override PartName="/ppt/notesSlides/notesSlide279.xml" ContentType="application/vnd.openxmlformats-officedocument.presentationml.notesSlide+xml"/>
  <Override PartName="/ppt/charts/chart2.xml" ContentType="application/vnd.openxmlformats-officedocument.drawingml.chart+xml"/>
  <Override PartName="/ppt/slides/slide113.xml" ContentType="application/vnd.openxmlformats-officedocument.presentationml.slide+xml"/>
  <Override PartName="/ppt/slides/slide160.xml" ContentType="application/vnd.openxmlformats-officedocument.presentationml.slide+xml"/>
  <Override PartName="/ppt/slides/slide258.xml" ContentType="application/vnd.openxmlformats-officedocument.presentationml.slide+xml"/>
  <Override PartName="/ppt/notesSlides/notesSlide78.xml" ContentType="application/vnd.openxmlformats-officedocument.presentationml.notesSlide+xml"/>
  <Override PartName="/ppt/notesSlides/notesSlide134.xml" ContentType="application/vnd.openxmlformats-officedocument.presentationml.notesSlide+xml"/>
  <Override PartName="/ppt/notesSlides/notesSlide181.xml" ContentType="application/vnd.openxmlformats-officedocument.presentationml.notesSlide+xml"/>
  <Override PartName="/ppt/slides/slide18.xml" ContentType="application/vnd.openxmlformats-officedocument.presentationml.slide+xml"/>
  <Override PartName="/ppt/slides/slide65.xml" ContentType="application/vnd.openxmlformats-officedocument.presentationml.slide+xml"/>
  <Override PartName="/ppt/slides/slide236.xml" ContentType="application/vnd.openxmlformats-officedocument.presentationml.slide+xml"/>
  <Override PartName="/ppt/slides/slide283.xml" ContentType="application/vnd.openxmlformats-officedocument.presentationml.slide+xml"/>
  <Override PartName="/ppt/notesSlides/notesSlide112.xml" ContentType="application/vnd.openxmlformats-officedocument.presentationml.notesSlide+xml"/>
  <Override PartName="/ppt/diagrams/quickStyle2.xml" ContentType="application/vnd.openxmlformats-officedocument.drawingml.diagramStyle+xml"/>
  <Override PartName="/ppt/notesSlides/notesSlide25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56.xml" ContentType="application/vnd.openxmlformats-officedocument.presentationml.notesSlide+xml"/>
  <Override PartName="/ppt/notesSlides/notesSlide235.xml" ContentType="application/vnd.openxmlformats-officedocument.presentationml.notesSlide+xml"/>
  <Override PartName="/ppt/notesSlides/notesSlide282.xml" ContentType="application/vnd.openxmlformats-officedocument.presentationml.notesSlide+xml"/>
  <Override PartName="/ppt/slides/slide214.xml" ContentType="application/vnd.openxmlformats-officedocument.presentationml.slide+xml"/>
  <Override PartName="/ppt/slides/slide261.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21.xml" ContentType="application/vnd.openxmlformats-officedocument.presentationml.slide+xml"/>
  <Override PartName="/ppt/slides/slide198.xml" ContentType="application/vnd.openxmlformats-officedocument.presentationml.slide+xml"/>
  <Override PartName="/ppt/notesSlides/notesSlide197.xml" ContentType="application/vnd.openxmlformats-officedocument.presentationml.notesSlide+xml"/>
  <Override PartName="/ppt/notesSlides/notesSlide213.xml" ContentType="application/vnd.openxmlformats-officedocument.presentationml.notesSlide+xml"/>
  <Override PartName="/ppt/notesSlides/notesSlide260.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slides/slide299.xml" ContentType="application/vnd.openxmlformats-officedocument.presentationml.slide+xml"/>
  <Override PartName="/ppt/slides/slide315.xml" ContentType="application/vnd.openxmlformats-officedocument.presentationml.slide+xml"/>
  <Override PartName="/ppt/notesSlides/notesSlide128.xml" ContentType="application/vnd.openxmlformats-officedocument.presentationml.notesSlide+xml"/>
  <Override PartName="/ppt/notesSlides/notesSlide175.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notesSlides/notesSlide153.xml" ContentType="application/vnd.openxmlformats-officedocument.presentationml.notesSlide+xml"/>
  <Override PartName="/ppt/slides/slide132.xml" ContentType="application/vnd.openxmlformats-officedocument.presentationml.slide+xml"/>
  <Override PartName="/ppt/slides/slide277.xml" ContentType="application/vnd.openxmlformats-officedocument.presentationml.slide+xml"/>
  <Override PartName="/ppt/notesSlides/notesSlide3.xml" ContentType="application/vnd.openxmlformats-officedocument.presentationml.notesSlide+xml"/>
  <Override PartName="/ppt/notesSlides/notesSlide97.xml" ContentType="application/vnd.openxmlformats-officedocument.presentationml.notesSlide+xml"/>
  <Override PartName="/ppt/slides/slide37.xml" ContentType="application/vnd.openxmlformats-officedocument.presentationml.slide+xml"/>
  <Override PartName="/ppt/slides/slide84.xml" ContentType="application/vnd.openxmlformats-officedocument.presentationml.slide+xml"/>
  <Override PartName="/ppt/slides/slide208.xml" ContentType="application/vnd.openxmlformats-officedocument.presentationml.slide+xml"/>
  <Override PartName="/ppt/slides/slide255.xml" ContentType="application/vnd.openxmlformats-officedocument.presentationml.slide+xml"/>
  <Override PartName="/ppt/presProps.xml" ContentType="application/vnd.openxmlformats-officedocument.presentationml.presProps+xml"/>
  <Override PartName="/ppt/notesSlides/notesSlide131.xml" ContentType="application/vnd.openxmlformats-officedocument.presentationml.notesSlide+xml"/>
  <Override PartName="/ppt/notesSlides/notesSlide229.xml" ContentType="application/vnd.openxmlformats-officedocument.presentationml.notesSlide+xml"/>
  <Override PartName="/ppt/notesSlides/notesSlide276.xml" ContentType="application/vnd.openxmlformats-officedocument.presentationml.notes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notesSlides/notesSlide28.xml" ContentType="application/vnd.openxmlformats-officedocument.presentationml.notesSlide+xml"/>
  <Override PartName="/ppt/notesSlides/notesSlide75.xml" ContentType="application/vnd.openxmlformats-officedocument.presentationml.notesSlide+xml"/>
  <Override PartName="/ppt/notesSlides/notesSlide207.xml" ContentType="application/vnd.openxmlformats-officedocument.presentationml.notesSlide+xml"/>
  <Override PartName="/ppt/notesSlides/notesSlide254.xml" ContentType="application/vnd.openxmlformats-officedocument.presentationml.notesSlide+xml"/>
  <Override PartName="/ppt/slides/slide233.xml" ContentType="application/vnd.openxmlformats-officedocument.presentationml.slide+xml"/>
  <Override PartName="/ppt/slides/slide280.xml" ContentType="application/vnd.openxmlformats-officedocument.presentationml.slide+xml"/>
  <Override PartName="/ppt/slideLayouts/slideLayout14.xml" ContentType="application/vnd.openxmlformats-officedocument.presentationml.slideLayout+xml"/>
  <Override PartName="/ppt/notesSlides/notesSlide53.xml" ContentType="application/vnd.openxmlformats-officedocument.presentationml.notesSlide+xml"/>
  <Override PartName="/ppt/theme/themeOverride2.xml" ContentType="application/vnd.openxmlformats-officedocument.themeOverride+xml"/>
  <Override PartName="/ppt/slides/slide40.xml" ContentType="application/vnd.openxmlformats-officedocument.presentationml.slide+xml"/>
  <Override PartName="/ppt/slides/slide211.xml" ContentType="application/vnd.openxmlformats-officedocument.presentationml.slide+xml"/>
  <Override PartName="/ppt/slides/slide309.xml" ContentType="application/vnd.openxmlformats-officedocument.presentationml.slide+xml"/>
  <Override PartName="/ppt/notesSlides/notesSlide169.xml" ContentType="application/vnd.openxmlformats-officedocument.presentationml.notesSlide+xml"/>
  <Override PartName="/ppt/notesSlides/notesSlide232.xml" ContentType="application/vnd.openxmlformats-officedocument.presentationml.notesSlide+xml"/>
  <Override PartName="/ppt/slides/slide148.xml" ContentType="application/vnd.openxmlformats-officedocument.presentationml.slide+xml"/>
  <Override PartName="/ppt/slides/slide195.xml" ContentType="application/vnd.openxmlformats-officedocument.presentationml.slide+xml"/>
  <Override PartName="/ppt/notesSlides/notesSlide31.xml" ContentType="application/vnd.openxmlformats-officedocument.presentationml.notesSlide+xml"/>
  <Override PartName="/ppt/diagrams/layout2.xml" ContentType="application/vnd.openxmlformats-officedocument.drawingml.diagramLayout+xml"/>
  <Override PartName="/ppt/notesSlides/notesSlide210.xml" ContentType="application/vnd.openxmlformats-officedocument.presentationml.notesSlide+xml"/>
  <Override PartName="/ppt/slides/slide126.xml" ContentType="application/vnd.openxmlformats-officedocument.presentationml.slide+xml"/>
  <Override PartName="/ppt/slides/slide173.xml" ContentType="application/vnd.openxmlformats-officedocument.presentationml.slide+xml"/>
  <Override PartName="/ppt/notesSlides/notesSlide147.xml" ContentType="application/vnd.openxmlformats-officedocument.presentationml.notesSlide+xml"/>
  <Override PartName="/ppt/notesSlides/notesSlide19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683" r:id="rId2"/>
  </p:sldMasterIdLst>
  <p:notesMasterIdLst>
    <p:notesMasterId r:id="rId326"/>
  </p:notesMasterIdLst>
  <p:sldIdLst>
    <p:sldId id="261" r:id="rId3"/>
    <p:sldId id="443" r:id="rId4"/>
    <p:sldId id="450" r:id="rId5"/>
    <p:sldId id="446" r:id="rId6"/>
    <p:sldId id="447" r:id="rId7"/>
    <p:sldId id="448" r:id="rId8"/>
    <p:sldId id="451" r:id="rId9"/>
    <p:sldId id="545" r:id="rId10"/>
    <p:sldId id="546" r:id="rId11"/>
    <p:sldId id="524" r:id="rId12"/>
    <p:sldId id="547" r:id="rId13"/>
    <p:sldId id="548" r:id="rId14"/>
    <p:sldId id="525" r:id="rId15"/>
    <p:sldId id="529" r:id="rId16"/>
    <p:sldId id="528" r:id="rId17"/>
    <p:sldId id="527" r:id="rId18"/>
    <p:sldId id="530" r:id="rId19"/>
    <p:sldId id="532" r:id="rId20"/>
    <p:sldId id="531" r:id="rId21"/>
    <p:sldId id="533" r:id="rId22"/>
    <p:sldId id="449" r:id="rId23"/>
    <p:sldId id="454" r:id="rId24"/>
    <p:sldId id="457" r:id="rId25"/>
    <p:sldId id="456" r:id="rId26"/>
    <p:sldId id="551" r:id="rId27"/>
    <p:sldId id="459" r:id="rId28"/>
    <p:sldId id="464" r:id="rId29"/>
    <p:sldId id="549" r:id="rId30"/>
    <p:sldId id="463" r:id="rId31"/>
    <p:sldId id="537" r:id="rId32"/>
    <p:sldId id="550" r:id="rId33"/>
    <p:sldId id="538" r:id="rId34"/>
    <p:sldId id="462" r:id="rId35"/>
    <p:sldId id="466" r:id="rId36"/>
    <p:sldId id="465" r:id="rId37"/>
    <p:sldId id="469" r:id="rId38"/>
    <p:sldId id="468" r:id="rId39"/>
    <p:sldId id="539" r:id="rId40"/>
    <p:sldId id="540" r:id="rId41"/>
    <p:sldId id="541" r:id="rId42"/>
    <p:sldId id="475" r:id="rId43"/>
    <p:sldId id="552" r:id="rId44"/>
    <p:sldId id="476" r:id="rId45"/>
    <p:sldId id="553" r:id="rId46"/>
    <p:sldId id="481" r:id="rId47"/>
    <p:sldId id="542" r:id="rId48"/>
    <p:sldId id="482" r:id="rId49"/>
    <p:sldId id="472" r:id="rId50"/>
    <p:sldId id="473" r:id="rId51"/>
    <p:sldId id="509" r:id="rId52"/>
    <p:sldId id="470" r:id="rId53"/>
    <p:sldId id="458" r:id="rId54"/>
    <p:sldId id="477" r:id="rId55"/>
    <p:sldId id="515" r:id="rId56"/>
    <p:sldId id="480" r:id="rId57"/>
    <p:sldId id="479" r:id="rId58"/>
    <p:sldId id="516" r:id="rId59"/>
    <p:sldId id="517" r:id="rId60"/>
    <p:sldId id="478" r:id="rId61"/>
    <p:sldId id="484" r:id="rId62"/>
    <p:sldId id="485" r:id="rId63"/>
    <p:sldId id="486" r:id="rId64"/>
    <p:sldId id="487" r:id="rId65"/>
    <p:sldId id="483" r:id="rId66"/>
    <p:sldId id="489" r:id="rId67"/>
    <p:sldId id="490" r:id="rId68"/>
    <p:sldId id="491" r:id="rId69"/>
    <p:sldId id="500" r:id="rId70"/>
    <p:sldId id="518" r:id="rId71"/>
    <p:sldId id="492" r:id="rId72"/>
    <p:sldId id="493" r:id="rId73"/>
    <p:sldId id="502" r:id="rId74"/>
    <p:sldId id="494" r:id="rId75"/>
    <p:sldId id="501" r:id="rId76"/>
    <p:sldId id="510" r:id="rId77"/>
    <p:sldId id="504" r:id="rId78"/>
    <p:sldId id="506" r:id="rId79"/>
    <p:sldId id="507" r:id="rId80"/>
    <p:sldId id="508" r:id="rId81"/>
    <p:sldId id="511" r:id="rId82"/>
    <p:sldId id="512" r:id="rId83"/>
    <p:sldId id="495" r:id="rId84"/>
    <p:sldId id="497" r:id="rId85"/>
    <p:sldId id="498" r:id="rId86"/>
    <p:sldId id="496" r:id="rId87"/>
    <p:sldId id="543" r:id="rId88"/>
    <p:sldId id="544" r:id="rId89"/>
    <p:sldId id="514" r:id="rId90"/>
    <p:sldId id="499" r:id="rId91"/>
    <p:sldId id="519" r:id="rId92"/>
    <p:sldId id="520" r:id="rId93"/>
    <p:sldId id="523" r:id="rId94"/>
    <p:sldId id="554" r:id="rId95"/>
    <p:sldId id="556" r:id="rId96"/>
    <p:sldId id="557" r:id="rId97"/>
    <p:sldId id="558" r:id="rId98"/>
    <p:sldId id="559" r:id="rId99"/>
    <p:sldId id="560" r:id="rId100"/>
    <p:sldId id="561" r:id="rId101"/>
    <p:sldId id="562" r:id="rId102"/>
    <p:sldId id="563" r:id="rId103"/>
    <p:sldId id="564" r:id="rId104"/>
    <p:sldId id="565" r:id="rId105"/>
    <p:sldId id="569" r:id="rId106"/>
    <p:sldId id="570" r:id="rId107"/>
    <p:sldId id="571" r:id="rId108"/>
    <p:sldId id="572" r:id="rId109"/>
    <p:sldId id="573" r:id="rId110"/>
    <p:sldId id="574" r:id="rId111"/>
    <p:sldId id="575" r:id="rId112"/>
    <p:sldId id="576" r:id="rId113"/>
    <p:sldId id="577" r:id="rId114"/>
    <p:sldId id="578" r:id="rId115"/>
    <p:sldId id="579" r:id="rId116"/>
    <p:sldId id="580" r:id="rId117"/>
    <p:sldId id="581" r:id="rId118"/>
    <p:sldId id="582" r:id="rId119"/>
    <p:sldId id="583" r:id="rId120"/>
    <p:sldId id="584" r:id="rId121"/>
    <p:sldId id="585" r:id="rId122"/>
    <p:sldId id="586" r:id="rId123"/>
    <p:sldId id="778" r:id="rId124"/>
    <p:sldId id="779" r:id="rId125"/>
    <p:sldId id="780" r:id="rId126"/>
    <p:sldId id="781" r:id="rId127"/>
    <p:sldId id="782" r:id="rId128"/>
    <p:sldId id="783" r:id="rId129"/>
    <p:sldId id="784" r:id="rId130"/>
    <p:sldId id="785" r:id="rId131"/>
    <p:sldId id="786" r:id="rId132"/>
    <p:sldId id="787" r:id="rId133"/>
    <p:sldId id="788" r:id="rId134"/>
    <p:sldId id="593" r:id="rId135"/>
    <p:sldId id="790" r:id="rId136"/>
    <p:sldId id="791" r:id="rId137"/>
    <p:sldId id="789" r:id="rId138"/>
    <p:sldId id="588" r:id="rId139"/>
    <p:sldId id="792" r:id="rId140"/>
    <p:sldId id="589" r:id="rId141"/>
    <p:sldId id="590" r:id="rId142"/>
    <p:sldId id="591" r:id="rId143"/>
    <p:sldId id="592" r:id="rId144"/>
    <p:sldId id="594" r:id="rId145"/>
    <p:sldId id="596" r:id="rId146"/>
    <p:sldId id="597" r:id="rId147"/>
    <p:sldId id="595" r:id="rId148"/>
    <p:sldId id="598" r:id="rId149"/>
    <p:sldId id="599" r:id="rId150"/>
    <p:sldId id="600" r:id="rId151"/>
    <p:sldId id="601" r:id="rId152"/>
    <p:sldId id="602" r:id="rId153"/>
    <p:sldId id="603" r:id="rId154"/>
    <p:sldId id="604" r:id="rId155"/>
    <p:sldId id="605" r:id="rId156"/>
    <p:sldId id="606" r:id="rId157"/>
    <p:sldId id="607" r:id="rId158"/>
    <p:sldId id="608" r:id="rId159"/>
    <p:sldId id="610" r:id="rId160"/>
    <p:sldId id="611" r:id="rId161"/>
    <p:sldId id="613" r:id="rId162"/>
    <p:sldId id="614" r:id="rId163"/>
    <p:sldId id="615" r:id="rId164"/>
    <p:sldId id="616" r:id="rId165"/>
    <p:sldId id="617" r:id="rId166"/>
    <p:sldId id="618" r:id="rId167"/>
    <p:sldId id="619" r:id="rId168"/>
    <p:sldId id="620" r:id="rId169"/>
    <p:sldId id="621" r:id="rId170"/>
    <p:sldId id="622" r:id="rId171"/>
    <p:sldId id="623" r:id="rId172"/>
    <p:sldId id="624" r:id="rId173"/>
    <p:sldId id="625" r:id="rId174"/>
    <p:sldId id="626" r:id="rId175"/>
    <p:sldId id="627" r:id="rId176"/>
    <p:sldId id="628" r:id="rId177"/>
    <p:sldId id="629" r:id="rId178"/>
    <p:sldId id="630" r:id="rId179"/>
    <p:sldId id="631" r:id="rId180"/>
    <p:sldId id="632" r:id="rId181"/>
    <p:sldId id="633" r:id="rId182"/>
    <p:sldId id="634" r:id="rId183"/>
    <p:sldId id="635" r:id="rId184"/>
    <p:sldId id="636" r:id="rId185"/>
    <p:sldId id="637" r:id="rId186"/>
    <p:sldId id="638" r:id="rId187"/>
    <p:sldId id="639" r:id="rId188"/>
    <p:sldId id="640" r:id="rId189"/>
    <p:sldId id="641" r:id="rId190"/>
    <p:sldId id="642" r:id="rId191"/>
    <p:sldId id="643" r:id="rId192"/>
    <p:sldId id="644" r:id="rId193"/>
    <p:sldId id="645" r:id="rId194"/>
    <p:sldId id="646" r:id="rId195"/>
    <p:sldId id="647" r:id="rId196"/>
    <p:sldId id="648" r:id="rId197"/>
    <p:sldId id="649" r:id="rId198"/>
    <p:sldId id="650" r:id="rId199"/>
    <p:sldId id="651" r:id="rId200"/>
    <p:sldId id="652" r:id="rId201"/>
    <p:sldId id="653" r:id="rId202"/>
    <p:sldId id="654" r:id="rId203"/>
    <p:sldId id="655" r:id="rId204"/>
    <p:sldId id="656" r:id="rId205"/>
    <p:sldId id="657" r:id="rId206"/>
    <p:sldId id="658" r:id="rId207"/>
    <p:sldId id="659" r:id="rId208"/>
    <p:sldId id="660" r:id="rId209"/>
    <p:sldId id="661" r:id="rId210"/>
    <p:sldId id="662" r:id="rId211"/>
    <p:sldId id="663" r:id="rId212"/>
    <p:sldId id="664" r:id="rId213"/>
    <p:sldId id="665" r:id="rId214"/>
    <p:sldId id="666" r:id="rId215"/>
    <p:sldId id="667" r:id="rId216"/>
    <p:sldId id="668" r:id="rId217"/>
    <p:sldId id="669" r:id="rId218"/>
    <p:sldId id="670" r:id="rId219"/>
    <p:sldId id="671" r:id="rId220"/>
    <p:sldId id="672" r:id="rId221"/>
    <p:sldId id="673" r:id="rId222"/>
    <p:sldId id="674" r:id="rId223"/>
    <p:sldId id="675" r:id="rId224"/>
    <p:sldId id="676" r:id="rId225"/>
    <p:sldId id="677" r:id="rId226"/>
    <p:sldId id="678" r:id="rId227"/>
    <p:sldId id="679" r:id="rId228"/>
    <p:sldId id="680" r:id="rId229"/>
    <p:sldId id="681" r:id="rId230"/>
    <p:sldId id="682" r:id="rId231"/>
    <p:sldId id="683" r:id="rId232"/>
    <p:sldId id="684" r:id="rId233"/>
    <p:sldId id="685" r:id="rId234"/>
    <p:sldId id="686" r:id="rId235"/>
    <p:sldId id="687" r:id="rId236"/>
    <p:sldId id="688" r:id="rId237"/>
    <p:sldId id="689" r:id="rId238"/>
    <p:sldId id="690" r:id="rId239"/>
    <p:sldId id="691" r:id="rId240"/>
    <p:sldId id="692" r:id="rId241"/>
    <p:sldId id="693" r:id="rId242"/>
    <p:sldId id="694" r:id="rId243"/>
    <p:sldId id="695" r:id="rId244"/>
    <p:sldId id="696" r:id="rId245"/>
    <p:sldId id="697" r:id="rId246"/>
    <p:sldId id="698" r:id="rId247"/>
    <p:sldId id="699" r:id="rId248"/>
    <p:sldId id="700" r:id="rId249"/>
    <p:sldId id="701" r:id="rId250"/>
    <p:sldId id="702" r:id="rId251"/>
    <p:sldId id="703" r:id="rId252"/>
    <p:sldId id="704" r:id="rId253"/>
    <p:sldId id="705" r:id="rId254"/>
    <p:sldId id="706" r:id="rId255"/>
    <p:sldId id="707" r:id="rId256"/>
    <p:sldId id="708" r:id="rId257"/>
    <p:sldId id="709" r:id="rId258"/>
    <p:sldId id="710" r:id="rId259"/>
    <p:sldId id="711" r:id="rId260"/>
    <p:sldId id="712" r:id="rId261"/>
    <p:sldId id="713" r:id="rId262"/>
    <p:sldId id="714" r:id="rId263"/>
    <p:sldId id="715" r:id="rId264"/>
    <p:sldId id="716" r:id="rId265"/>
    <p:sldId id="717" r:id="rId266"/>
    <p:sldId id="718" r:id="rId267"/>
    <p:sldId id="719" r:id="rId268"/>
    <p:sldId id="720" r:id="rId269"/>
    <p:sldId id="721" r:id="rId270"/>
    <p:sldId id="722" r:id="rId271"/>
    <p:sldId id="723" r:id="rId272"/>
    <p:sldId id="724" r:id="rId273"/>
    <p:sldId id="725" r:id="rId274"/>
    <p:sldId id="726" r:id="rId275"/>
    <p:sldId id="727" r:id="rId276"/>
    <p:sldId id="728" r:id="rId277"/>
    <p:sldId id="729" r:id="rId278"/>
    <p:sldId id="730" r:id="rId279"/>
    <p:sldId id="731" r:id="rId280"/>
    <p:sldId id="732" r:id="rId281"/>
    <p:sldId id="733" r:id="rId282"/>
    <p:sldId id="734" r:id="rId283"/>
    <p:sldId id="735" r:id="rId284"/>
    <p:sldId id="736" r:id="rId285"/>
    <p:sldId id="737" r:id="rId286"/>
    <p:sldId id="738" r:id="rId287"/>
    <p:sldId id="739" r:id="rId288"/>
    <p:sldId id="740" r:id="rId289"/>
    <p:sldId id="741" r:id="rId290"/>
    <p:sldId id="742" r:id="rId291"/>
    <p:sldId id="743" r:id="rId292"/>
    <p:sldId id="744" r:id="rId293"/>
    <p:sldId id="745" r:id="rId294"/>
    <p:sldId id="746" r:id="rId295"/>
    <p:sldId id="747" r:id="rId296"/>
    <p:sldId id="748" r:id="rId297"/>
    <p:sldId id="749" r:id="rId298"/>
    <p:sldId id="750" r:id="rId299"/>
    <p:sldId id="751" r:id="rId300"/>
    <p:sldId id="752" r:id="rId301"/>
    <p:sldId id="753" r:id="rId302"/>
    <p:sldId id="754" r:id="rId303"/>
    <p:sldId id="755" r:id="rId304"/>
    <p:sldId id="756" r:id="rId305"/>
    <p:sldId id="757" r:id="rId306"/>
    <p:sldId id="758" r:id="rId307"/>
    <p:sldId id="759" r:id="rId308"/>
    <p:sldId id="760" r:id="rId309"/>
    <p:sldId id="761" r:id="rId310"/>
    <p:sldId id="762" r:id="rId311"/>
    <p:sldId id="763" r:id="rId312"/>
    <p:sldId id="764" r:id="rId313"/>
    <p:sldId id="765" r:id="rId314"/>
    <p:sldId id="766" r:id="rId315"/>
    <p:sldId id="767" r:id="rId316"/>
    <p:sldId id="768" r:id="rId317"/>
    <p:sldId id="769" r:id="rId318"/>
    <p:sldId id="770" r:id="rId319"/>
    <p:sldId id="771" r:id="rId320"/>
    <p:sldId id="772" r:id="rId321"/>
    <p:sldId id="773" r:id="rId322"/>
    <p:sldId id="774" r:id="rId323"/>
    <p:sldId id="775" r:id="rId324"/>
    <p:sldId id="776" r:id="rId325"/>
  </p:sldIdLst>
  <p:sldSz cx="9144000" cy="6858000" type="screen4x3"/>
  <p:notesSz cx="6858000" cy="9144000"/>
  <p:defaultTextStyle>
    <a:defPPr>
      <a:defRPr lang="pt-BR"/>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xmlns="">
        <p14:section name="MÓDULO 1 - DENISE" id="{E6BC3E0A-1F52-41B8-BD12-7C66990C8461}">
          <p14:sldIdLst>
            <p14:sldId id="261"/>
            <p14:sldId id="443"/>
            <p14:sldId id="383"/>
            <p14:sldId id="450"/>
            <p14:sldId id="446"/>
            <p14:sldId id="447"/>
            <p14:sldId id="448"/>
            <p14:sldId id="451"/>
            <p14:sldId id="545"/>
            <p14:sldId id="546"/>
            <p14:sldId id="524"/>
            <p14:sldId id="547"/>
            <p14:sldId id="548"/>
            <p14:sldId id="525"/>
            <p14:sldId id="529"/>
            <p14:sldId id="528"/>
            <p14:sldId id="527"/>
            <p14:sldId id="530"/>
            <p14:sldId id="532"/>
            <p14:sldId id="531"/>
            <p14:sldId id="533"/>
            <p14:sldId id="449"/>
            <p14:sldId id="454"/>
            <p14:sldId id="457"/>
            <p14:sldId id="456"/>
            <p14:sldId id="551"/>
            <p14:sldId id="459"/>
            <p14:sldId id="464"/>
            <p14:sldId id="549"/>
            <p14:sldId id="463"/>
            <p14:sldId id="537"/>
            <p14:sldId id="550"/>
            <p14:sldId id="538"/>
            <p14:sldId id="462"/>
            <p14:sldId id="466"/>
            <p14:sldId id="465"/>
            <p14:sldId id="469"/>
            <p14:sldId id="468"/>
            <p14:sldId id="539"/>
            <p14:sldId id="540"/>
            <p14:sldId id="541"/>
            <p14:sldId id="475"/>
            <p14:sldId id="552"/>
            <p14:sldId id="476"/>
            <p14:sldId id="553"/>
            <p14:sldId id="481"/>
            <p14:sldId id="542"/>
            <p14:sldId id="482"/>
            <p14:sldId id="472"/>
            <p14:sldId id="473"/>
            <p14:sldId id="509"/>
            <p14:sldId id="470"/>
            <p14:sldId id="458"/>
            <p14:sldId id="477"/>
            <p14:sldId id="515"/>
            <p14:sldId id="480"/>
            <p14:sldId id="479"/>
            <p14:sldId id="516"/>
            <p14:sldId id="517"/>
            <p14:sldId id="478"/>
            <p14:sldId id="484"/>
            <p14:sldId id="485"/>
            <p14:sldId id="486"/>
            <p14:sldId id="487"/>
            <p14:sldId id="483"/>
            <p14:sldId id="489"/>
            <p14:sldId id="490"/>
            <p14:sldId id="491"/>
            <p14:sldId id="500"/>
            <p14:sldId id="518"/>
            <p14:sldId id="492"/>
            <p14:sldId id="493"/>
            <p14:sldId id="502"/>
            <p14:sldId id="494"/>
            <p14:sldId id="501"/>
            <p14:sldId id="510"/>
            <p14:sldId id="504"/>
            <p14:sldId id="506"/>
            <p14:sldId id="507"/>
            <p14:sldId id="508"/>
            <p14:sldId id="511"/>
            <p14:sldId id="512"/>
            <p14:sldId id="495"/>
            <p14:sldId id="497"/>
            <p14:sldId id="498"/>
            <p14:sldId id="496"/>
            <p14:sldId id="543"/>
            <p14:sldId id="544"/>
            <p14:sldId id="514"/>
            <p14:sldId id="499"/>
            <p14:sldId id="519"/>
            <p14:sldId id="520"/>
            <p14:sldId id="523"/>
          </p14:sldIdLst>
        </p14:section>
        <p14:section name="MÓDULO 2 - PABLO" id="{33F8A8A1-4C45-4B61-B745-039D95FBB383}">
          <p14:sldIdLst>
            <p14:sldId id="554"/>
            <p14:sldId id="555"/>
            <p14:sldId id="556"/>
            <p14:sldId id="557"/>
            <p14:sldId id="558"/>
            <p14:sldId id="559"/>
            <p14:sldId id="560"/>
            <p14:sldId id="561"/>
            <p14:sldId id="562"/>
            <p14:sldId id="563"/>
            <p14:sldId id="564"/>
            <p14:sldId id="565"/>
            <p14:sldId id="569"/>
            <p14:sldId id="570"/>
            <p14:sldId id="571"/>
            <p14:sldId id="572"/>
            <p14:sldId id="573"/>
            <p14:sldId id="574"/>
            <p14:sldId id="575"/>
            <p14:sldId id="576"/>
            <p14:sldId id="577"/>
            <p14:sldId id="578"/>
            <p14:sldId id="579"/>
            <p14:sldId id="580"/>
            <p14:sldId id="581"/>
            <p14:sldId id="582"/>
            <p14:sldId id="583"/>
            <p14:sldId id="584"/>
            <p14:sldId id="585"/>
            <p14:sldId id="586"/>
            <p14:sldId id="778"/>
            <p14:sldId id="779"/>
            <p14:sldId id="780"/>
            <p14:sldId id="781"/>
            <p14:sldId id="782"/>
            <p14:sldId id="783"/>
            <p14:sldId id="784"/>
            <p14:sldId id="785"/>
            <p14:sldId id="786"/>
            <p14:sldId id="787"/>
            <p14:sldId id="788"/>
            <p14:sldId id="593"/>
            <p14:sldId id="790"/>
            <p14:sldId id="791"/>
            <p14:sldId id="789"/>
            <p14:sldId id="588"/>
            <p14:sldId id="792"/>
            <p14:sldId id="589"/>
            <p14:sldId id="590"/>
            <p14:sldId id="591"/>
            <p14:sldId id="592"/>
            <p14:sldId id="594"/>
            <p14:sldId id="596"/>
            <p14:sldId id="597"/>
            <p14:sldId id="595"/>
            <p14:sldId id="598"/>
            <p14:sldId id="599"/>
            <p14:sldId id="600"/>
            <p14:sldId id="601"/>
            <p14:sldId id="602"/>
            <p14:sldId id="603"/>
            <p14:sldId id="604"/>
            <p14:sldId id="605"/>
            <p14:sldId id="606"/>
            <p14:sldId id="607"/>
            <p14:sldId id="608"/>
          </p14:sldIdLst>
        </p14:section>
        <p14:section name="MÓDULO 3 - FLÁVIA" id="{246E5032-316F-42A5-A977-D5B33525A4E0}">
          <p14:sldIdLst>
            <p14:sldId id="610"/>
            <p14:sldId id="611"/>
            <p14:sldId id="612"/>
            <p14:sldId id="613"/>
            <p14:sldId id="614"/>
            <p14:sldId id="615"/>
            <p14:sldId id="616"/>
            <p14:sldId id="617"/>
            <p14:sldId id="618"/>
            <p14:sldId id="619"/>
            <p14:sldId id="620"/>
            <p14:sldId id="621"/>
            <p14:sldId id="622"/>
            <p14:sldId id="623"/>
            <p14:sldId id="624"/>
            <p14:sldId id="625"/>
            <p14:sldId id="626"/>
            <p14:sldId id="627"/>
            <p14:sldId id="628"/>
            <p14:sldId id="629"/>
            <p14:sldId id="630"/>
            <p14:sldId id="631"/>
            <p14:sldId id="632"/>
            <p14:sldId id="633"/>
            <p14:sldId id="634"/>
            <p14:sldId id="635"/>
            <p14:sldId id="636"/>
            <p14:sldId id="637"/>
            <p14:sldId id="638"/>
            <p14:sldId id="639"/>
            <p14:sldId id="640"/>
            <p14:sldId id="641"/>
            <p14:sldId id="642"/>
            <p14:sldId id="643"/>
            <p14:sldId id="644"/>
            <p14:sldId id="645"/>
            <p14:sldId id="646"/>
            <p14:sldId id="647"/>
            <p14:sldId id="648"/>
            <p14:sldId id="649"/>
            <p14:sldId id="650"/>
            <p14:sldId id="651"/>
            <p14:sldId id="652"/>
            <p14:sldId id="653"/>
            <p14:sldId id="654"/>
            <p14:sldId id="655"/>
            <p14:sldId id="656"/>
            <p14:sldId id="657"/>
            <p14:sldId id="658"/>
            <p14:sldId id="659"/>
            <p14:sldId id="660"/>
            <p14:sldId id="661"/>
            <p14:sldId id="662"/>
            <p14:sldId id="663"/>
            <p14:sldId id="664"/>
            <p14:sldId id="665"/>
            <p14:sldId id="666"/>
            <p14:sldId id="667"/>
            <p14:sldId id="668"/>
            <p14:sldId id="669"/>
            <p14:sldId id="670"/>
            <p14:sldId id="671"/>
            <p14:sldId id="672"/>
            <p14:sldId id="673"/>
            <p14:sldId id="674"/>
            <p14:sldId id="675"/>
            <p14:sldId id="676"/>
            <p14:sldId id="677"/>
            <p14:sldId id="678"/>
            <p14:sldId id="679"/>
            <p14:sldId id="680"/>
            <p14:sldId id="681"/>
            <p14:sldId id="682"/>
            <p14:sldId id="683"/>
            <p14:sldId id="684"/>
            <p14:sldId id="685"/>
            <p14:sldId id="686"/>
            <p14:sldId id="687"/>
            <p14:sldId id="688"/>
            <p14:sldId id="689"/>
            <p14:sldId id="690"/>
            <p14:sldId id="691"/>
            <p14:sldId id="692"/>
            <p14:sldId id="693"/>
            <p14:sldId id="694"/>
            <p14:sldId id="695"/>
            <p14:sldId id="696"/>
            <p14:sldId id="697"/>
            <p14:sldId id="698"/>
            <p14:sldId id="699"/>
            <p14:sldId id="700"/>
            <p14:sldId id="701"/>
            <p14:sldId id="702"/>
            <p14:sldId id="703"/>
            <p14:sldId id="704"/>
            <p14:sldId id="705"/>
            <p14:sldId id="706"/>
            <p14:sldId id="707"/>
            <p14:sldId id="708"/>
            <p14:sldId id="709"/>
            <p14:sldId id="710"/>
            <p14:sldId id="711"/>
            <p14:sldId id="712"/>
            <p14:sldId id="713"/>
            <p14:sldId id="714"/>
            <p14:sldId id="715"/>
            <p14:sldId id="716"/>
            <p14:sldId id="717"/>
            <p14:sldId id="718"/>
            <p14:sldId id="719"/>
            <p14:sldId id="720"/>
            <p14:sldId id="721"/>
            <p14:sldId id="722"/>
            <p14:sldId id="723"/>
            <p14:sldId id="724"/>
            <p14:sldId id="725"/>
            <p14:sldId id="726"/>
            <p14:sldId id="727"/>
            <p14:sldId id="728"/>
            <p14:sldId id="729"/>
            <p14:sldId id="730"/>
            <p14:sldId id="731"/>
            <p14:sldId id="732"/>
            <p14:sldId id="733"/>
            <p14:sldId id="734"/>
            <p14:sldId id="735"/>
            <p14:sldId id="736"/>
            <p14:sldId id="737"/>
            <p14:sldId id="738"/>
            <p14:sldId id="739"/>
            <p14:sldId id="740"/>
            <p14:sldId id="741"/>
            <p14:sldId id="742"/>
            <p14:sldId id="743"/>
            <p14:sldId id="744"/>
            <p14:sldId id="745"/>
            <p14:sldId id="746"/>
            <p14:sldId id="747"/>
            <p14:sldId id="748"/>
            <p14:sldId id="749"/>
            <p14:sldId id="750"/>
            <p14:sldId id="751"/>
            <p14:sldId id="752"/>
            <p14:sldId id="753"/>
            <p14:sldId id="754"/>
            <p14:sldId id="755"/>
            <p14:sldId id="756"/>
            <p14:sldId id="757"/>
            <p14:sldId id="758"/>
            <p14:sldId id="759"/>
            <p14:sldId id="760"/>
            <p14:sldId id="761"/>
            <p14:sldId id="762"/>
            <p14:sldId id="763"/>
            <p14:sldId id="764"/>
            <p14:sldId id="765"/>
            <p14:sldId id="766"/>
            <p14:sldId id="767"/>
            <p14:sldId id="768"/>
            <p14:sldId id="769"/>
            <p14:sldId id="770"/>
            <p14:sldId id="771"/>
            <p14:sldId id="772"/>
            <p14:sldId id="773"/>
            <p14:sldId id="774"/>
            <p14:sldId id="775"/>
            <p14:sldId id="776"/>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enise Souza Gotardo" initials="DSG" lastIdx="1" clrIdx="0">
    <p:extLst>
      <p:ext uri="{19B8F6BF-5375-455C-9EA6-DF929625EA0E}">
        <p15:presenceInfo xmlns:p15="http://schemas.microsoft.com/office/powerpoint/2012/main" xmlns="" userId="S-1-5-21-2072903701-2987355315-2556701334-150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E46C0A"/>
    <a:srgbClr val="DEDEDE"/>
    <a:srgbClr val="E8E8E8"/>
    <a:srgbClr val="E0E0E0"/>
    <a:srgbClr val="C2C2C2"/>
    <a:srgbClr val="F29000"/>
    <a:srgbClr val="FAFDDB"/>
    <a:srgbClr val="FF9900"/>
    <a:srgbClr val="F1F9A5"/>
    <a:srgbClr val="E287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6388"/>
    </p:cViewPr>
  </p:sorterViewPr>
  <p:gridSpacing cx="73736200" cy="73736200"/>
</p:viewPr>
</file>

<file path=ppt/_rels/presentation.xml.rels><?xml version="1.0" encoding="UTF-8" standalone="yes"?>
<Relationships xmlns="http://schemas.openxmlformats.org/package/2006/relationships"><Relationship Id="rId117" Type="http://schemas.openxmlformats.org/officeDocument/2006/relationships/slide" Target="slides/slide115.xml"/><Relationship Id="rId299" Type="http://schemas.openxmlformats.org/officeDocument/2006/relationships/slide" Target="slides/slide297.xml"/><Relationship Id="rId303" Type="http://schemas.openxmlformats.org/officeDocument/2006/relationships/slide" Target="slides/slide301.xml"/><Relationship Id="rId21" Type="http://schemas.openxmlformats.org/officeDocument/2006/relationships/slide" Target="slides/slide19.xml"/><Relationship Id="rId42" Type="http://schemas.openxmlformats.org/officeDocument/2006/relationships/slide" Target="slides/slide40.xml"/><Relationship Id="rId63" Type="http://schemas.openxmlformats.org/officeDocument/2006/relationships/slide" Target="slides/slide61.xml"/><Relationship Id="rId84" Type="http://schemas.openxmlformats.org/officeDocument/2006/relationships/slide" Target="slides/slide82.xml"/><Relationship Id="rId138" Type="http://schemas.openxmlformats.org/officeDocument/2006/relationships/slide" Target="slides/slide136.xml"/><Relationship Id="rId159" Type="http://schemas.openxmlformats.org/officeDocument/2006/relationships/slide" Target="slides/slide157.xml"/><Relationship Id="rId324" Type="http://schemas.openxmlformats.org/officeDocument/2006/relationships/slide" Target="slides/slide322.xml"/><Relationship Id="rId170" Type="http://schemas.openxmlformats.org/officeDocument/2006/relationships/slide" Target="slides/slide168.xml"/><Relationship Id="rId191" Type="http://schemas.openxmlformats.org/officeDocument/2006/relationships/slide" Target="slides/slide189.xml"/><Relationship Id="rId205" Type="http://schemas.openxmlformats.org/officeDocument/2006/relationships/slide" Target="slides/slide203.xml"/><Relationship Id="rId226" Type="http://schemas.openxmlformats.org/officeDocument/2006/relationships/slide" Target="slides/slide224.xml"/><Relationship Id="rId247" Type="http://schemas.openxmlformats.org/officeDocument/2006/relationships/slide" Target="slides/slide245.xml"/><Relationship Id="rId107" Type="http://schemas.openxmlformats.org/officeDocument/2006/relationships/slide" Target="slides/slide105.xml"/><Relationship Id="rId268" Type="http://schemas.openxmlformats.org/officeDocument/2006/relationships/slide" Target="slides/slide266.xml"/><Relationship Id="rId289" Type="http://schemas.openxmlformats.org/officeDocument/2006/relationships/slide" Target="slides/slide287.xml"/><Relationship Id="rId11" Type="http://schemas.openxmlformats.org/officeDocument/2006/relationships/slide" Target="slides/slide9.xml"/><Relationship Id="rId32" Type="http://schemas.openxmlformats.org/officeDocument/2006/relationships/slide" Target="slides/slide30.xml"/><Relationship Id="rId53" Type="http://schemas.openxmlformats.org/officeDocument/2006/relationships/slide" Target="slides/slide51.xml"/><Relationship Id="rId74" Type="http://schemas.openxmlformats.org/officeDocument/2006/relationships/slide" Target="slides/slide72.xml"/><Relationship Id="rId128" Type="http://schemas.openxmlformats.org/officeDocument/2006/relationships/slide" Target="slides/slide126.xml"/><Relationship Id="rId149" Type="http://schemas.openxmlformats.org/officeDocument/2006/relationships/slide" Target="slides/slide147.xml"/><Relationship Id="rId314" Type="http://schemas.openxmlformats.org/officeDocument/2006/relationships/slide" Target="slides/slide312.xml"/><Relationship Id="rId5" Type="http://schemas.openxmlformats.org/officeDocument/2006/relationships/slide" Target="slides/slide3.xml"/><Relationship Id="rId95" Type="http://schemas.openxmlformats.org/officeDocument/2006/relationships/slide" Target="slides/slide93.xml"/><Relationship Id="rId160" Type="http://schemas.openxmlformats.org/officeDocument/2006/relationships/slide" Target="slides/slide158.xml"/><Relationship Id="rId181" Type="http://schemas.openxmlformats.org/officeDocument/2006/relationships/slide" Target="slides/slide179.xml"/><Relationship Id="rId216" Type="http://schemas.openxmlformats.org/officeDocument/2006/relationships/slide" Target="slides/slide214.xml"/><Relationship Id="rId237" Type="http://schemas.openxmlformats.org/officeDocument/2006/relationships/slide" Target="slides/slide235.xml"/><Relationship Id="rId258" Type="http://schemas.openxmlformats.org/officeDocument/2006/relationships/slide" Target="slides/slide256.xml"/><Relationship Id="rId279" Type="http://schemas.openxmlformats.org/officeDocument/2006/relationships/slide" Target="slides/slide277.xml"/><Relationship Id="rId22" Type="http://schemas.openxmlformats.org/officeDocument/2006/relationships/slide" Target="slides/slide20.xml"/><Relationship Id="rId43" Type="http://schemas.openxmlformats.org/officeDocument/2006/relationships/slide" Target="slides/slide41.xml"/><Relationship Id="rId64" Type="http://schemas.openxmlformats.org/officeDocument/2006/relationships/slide" Target="slides/slide62.xml"/><Relationship Id="rId118" Type="http://schemas.openxmlformats.org/officeDocument/2006/relationships/slide" Target="slides/slide116.xml"/><Relationship Id="rId139" Type="http://schemas.openxmlformats.org/officeDocument/2006/relationships/slide" Target="slides/slide137.xml"/><Relationship Id="rId290" Type="http://schemas.openxmlformats.org/officeDocument/2006/relationships/slide" Target="slides/slide288.xml"/><Relationship Id="rId304" Type="http://schemas.openxmlformats.org/officeDocument/2006/relationships/slide" Target="slides/slide302.xml"/><Relationship Id="rId325" Type="http://schemas.openxmlformats.org/officeDocument/2006/relationships/slide" Target="slides/slide323.xml"/><Relationship Id="rId85" Type="http://schemas.openxmlformats.org/officeDocument/2006/relationships/slide" Target="slides/slide83.xml"/><Relationship Id="rId150" Type="http://schemas.openxmlformats.org/officeDocument/2006/relationships/slide" Target="slides/slide148.xml"/><Relationship Id="rId171" Type="http://schemas.openxmlformats.org/officeDocument/2006/relationships/slide" Target="slides/slide169.xml"/><Relationship Id="rId192" Type="http://schemas.openxmlformats.org/officeDocument/2006/relationships/slide" Target="slides/slide190.xml"/><Relationship Id="rId206" Type="http://schemas.openxmlformats.org/officeDocument/2006/relationships/slide" Target="slides/slide204.xml"/><Relationship Id="rId227" Type="http://schemas.openxmlformats.org/officeDocument/2006/relationships/slide" Target="slides/slide225.xml"/><Relationship Id="rId248" Type="http://schemas.openxmlformats.org/officeDocument/2006/relationships/slide" Target="slides/slide246.xml"/><Relationship Id="rId269" Type="http://schemas.openxmlformats.org/officeDocument/2006/relationships/slide" Target="slides/slide267.xml"/><Relationship Id="rId12" Type="http://schemas.openxmlformats.org/officeDocument/2006/relationships/slide" Target="slides/slide10.xml"/><Relationship Id="rId33" Type="http://schemas.openxmlformats.org/officeDocument/2006/relationships/slide" Target="slides/slide31.xml"/><Relationship Id="rId108" Type="http://schemas.openxmlformats.org/officeDocument/2006/relationships/slide" Target="slides/slide106.xml"/><Relationship Id="rId129" Type="http://schemas.openxmlformats.org/officeDocument/2006/relationships/slide" Target="slides/slide127.xml"/><Relationship Id="rId280" Type="http://schemas.openxmlformats.org/officeDocument/2006/relationships/slide" Target="slides/slide278.xml"/><Relationship Id="rId315" Type="http://schemas.openxmlformats.org/officeDocument/2006/relationships/slide" Target="slides/slide313.xml"/><Relationship Id="rId54" Type="http://schemas.openxmlformats.org/officeDocument/2006/relationships/slide" Target="slides/slide52.xml"/><Relationship Id="rId75" Type="http://schemas.openxmlformats.org/officeDocument/2006/relationships/slide" Target="slides/slide73.xml"/><Relationship Id="rId96" Type="http://schemas.openxmlformats.org/officeDocument/2006/relationships/slide" Target="slides/slide94.xml"/><Relationship Id="rId140" Type="http://schemas.openxmlformats.org/officeDocument/2006/relationships/slide" Target="slides/slide138.xml"/><Relationship Id="rId161" Type="http://schemas.openxmlformats.org/officeDocument/2006/relationships/slide" Target="slides/slide159.xml"/><Relationship Id="rId182" Type="http://schemas.openxmlformats.org/officeDocument/2006/relationships/slide" Target="slides/slide180.xml"/><Relationship Id="rId217" Type="http://schemas.openxmlformats.org/officeDocument/2006/relationships/slide" Target="slides/slide215.xml"/><Relationship Id="rId6" Type="http://schemas.openxmlformats.org/officeDocument/2006/relationships/slide" Target="slides/slide4.xml"/><Relationship Id="rId238" Type="http://schemas.openxmlformats.org/officeDocument/2006/relationships/slide" Target="slides/slide236.xml"/><Relationship Id="rId259" Type="http://schemas.openxmlformats.org/officeDocument/2006/relationships/slide" Target="slides/slide257.xml"/><Relationship Id="rId23" Type="http://schemas.openxmlformats.org/officeDocument/2006/relationships/slide" Target="slides/slide21.xml"/><Relationship Id="rId119" Type="http://schemas.openxmlformats.org/officeDocument/2006/relationships/slide" Target="slides/slide117.xml"/><Relationship Id="rId270" Type="http://schemas.openxmlformats.org/officeDocument/2006/relationships/slide" Target="slides/slide268.xml"/><Relationship Id="rId291" Type="http://schemas.openxmlformats.org/officeDocument/2006/relationships/slide" Target="slides/slide289.xml"/><Relationship Id="rId305" Type="http://schemas.openxmlformats.org/officeDocument/2006/relationships/slide" Target="slides/slide303.xml"/><Relationship Id="rId326" Type="http://schemas.openxmlformats.org/officeDocument/2006/relationships/notesMaster" Target="notesMasters/notesMaster1.xml"/><Relationship Id="rId44" Type="http://schemas.openxmlformats.org/officeDocument/2006/relationships/slide" Target="slides/slide42.xml"/><Relationship Id="rId65" Type="http://schemas.openxmlformats.org/officeDocument/2006/relationships/slide" Target="slides/slide63.xml"/><Relationship Id="rId86" Type="http://schemas.openxmlformats.org/officeDocument/2006/relationships/slide" Target="slides/slide84.xml"/><Relationship Id="rId130" Type="http://schemas.openxmlformats.org/officeDocument/2006/relationships/slide" Target="slides/slide128.xml"/><Relationship Id="rId151" Type="http://schemas.openxmlformats.org/officeDocument/2006/relationships/slide" Target="slides/slide149.xml"/><Relationship Id="rId172" Type="http://schemas.openxmlformats.org/officeDocument/2006/relationships/slide" Target="slides/slide170.xml"/><Relationship Id="rId193" Type="http://schemas.openxmlformats.org/officeDocument/2006/relationships/slide" Target="slides/slide191.xml"/><Relationship Id="rId207" Type="http://schemas.openxmlformats.org/officeDocument/2006/relationships/slide" Target="slides/slide205.xml"/><Relationship Id="rId228" Type="http://schemas.openxmlformats.org/officeDocument/2006/relationships/slide" Target="slides/slide226.xml"/><Relationship Id="rId249" Type="http://schemas.openxmlformats.org/officeDocument/2006/relationships/slide" Target="slides/slide247.xml"/><Relationship Id="rId13" Type="http://schemas.openxmlformats.org/officeDocument/2006/relationships/slide" Target="slides/slide11.xml"/><Relationship Id="rId109" Type="http://schemas.openxmlformats.org/officeDocument/2006/relationships/slide" Target="slides/slide107.xml"/><Relationship Id="rId260" Type="http://schemas.openxmlformats.org/officeDocument/2006/relationships/slide" Target="slides/slide258.xml"/><Relationship Id="rId281" Type="http://schemas.openxmlformats.org/officeDocument/2006/relationships/slide" Target="slides/slide279.xml"/><Relationship Id="rId316" Type="http://schemas.openxmlformats.org/officeDocument/2006/relationships/slide" Target="slides/slide314.xml"/><Relationship Id="rId34" Type="http://schemas.openxmlformats.org/officeDocument/2006/relationships/slide" Target="slides/slide32.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20" Type="http://schemas.openxmlformats.org/officeDocument/2006/relationships/slide" Target="slides/slide118.xml"/><Relationship Id="rId141" Type="http://schemas.openxmlformats.org/officeDocument/2006/relationships/slide" Target="slides/slide139.xml"/><Relationship Id="rId7" Type="http://schemas.openxmlformats.org/officeDocument/2006/relationships/slide" Target="slides/slide5.xml"/><Relationship Id="rId162" Type="http://schemas.openxmlformats.org/officeDocument/2006/relationships/slide" Target="slides/slide160.xml"/><Relationship Id="rId183" Type="http://schemas.openxmlformats.org/officeDocument/2006/relationships/slide" Target="slides/slide181.xml"/><Relationship Id="rId218" Type="http://schemas.openxmlformats.org/officeDocument/2006/relationships/slide" Target="slides/slide216.xml"/><Relationship Id="rId239" Type="http://schemas.openxmlformats.org/officeDocument/2006/relationships/slide" Target="slides/slide237.xml"/><Relationship Id="rId250" Type="http://schemas.openxmlformats.org/officeDocument/2006/relationships/slide" Target="slides/slide248.xml"/><Relationship Id="rId271" Type="http://schemas.openxmlformats.org/officeDocument/2006/relationships/slide" Target="slides/slide269.xml"/><Relationship Id="rId292" Type="http://schemas.openxmlformats.org/officeDocument/2006/relationships/slide" Target="slides/slide290.xml"/><Relationship Id="rId306" Type="http://schemas.openxmlformats.org/officeDocument/2006/relationships/slide" Target="slides/slide304.xml"/><Relationship Id="rId24" Type="http://schemas.openxmlformats.org/officeDocument/2006/relationships/slide" Target="slides/slide22.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31" Type="http://schemas.openxmlformats.org/officeDocument/2006/relationships/slide" Target="slides/slide129.xml"/><Relationship Id="rId327" Type="http://schemas.openxmlformats.org/officeDocument/2006/relationships/commentAuthors" Target="commentAuthors.xml"/><Relationship Id="rId152" Type="http://schemas.openxmlformats.org/officeDocument/2006/relationships/slide" Target="slides/slide150.xml"/><Relationship Id="rId173" Type="http://schemas.openxmlformats.org/officeDocument/2006/relationships/slide" Target="slides/slide171.xml"/><Relationship Id="rId194" Type="http://schemas.openxmlformats.org/officeDocument/2006/relationships/slide" Target="slides/slide192.xml"/><Relationship Id="rId208" Type="http://schemas.openxmlformats.org/officeDocument/2006/relationships/slide" Target="slides/slide206.xml"/><Relationship Id="rId229" Type="http://schemas.openxmlformats.org/officeDocument/2006/relationships/slide" Target="slides/slide227.xml"/><Relationship Id="rId240" Type="http://schemas.openxmlformats.org/officeDocument/2006/relationships/slide" Target="slides/slide238.xml"/><Relationship Id="rId261" Type="http://schemas.openxmlformats.org/officeDocument/2006/relationships/slide" Target="slides/slide259.xml"/><Relationship Id="rId14" Type="http://schemas.openxmlformats.org/officeDocument/2006/relationships/slide" Target="slides/slide12.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282" Type="http://schemas.openxmlformats.org/officeDocument/2006/relationships/slide" Target="slides/slide280.xml"/><Relationship Id="rId317" Type="http://schemas.openxmlformats.org/officeDocument/2006/relationships/slide" Target="slides/slide31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142" Type="http://schemas.openxmlformats.org/officeDocument/2006/relationships/slide" Target="slides/slide140.xml"/><Relationship Id="rId163" Type="http://schemas.openxmlformats.org/officeDocument/2006/relationships/slide" Target="slides/slide161.xml"/><Relationship Id="rId184" Type="http://schemas.openxmlformats.org/officeDocument/2006/relationships/slide" Target="slides/slide182.xml"/><Relationship Id="rId189" Type="http://schemas.openxmlformats.org/officeDocument/2006/relationships/slide" Target="slides/slide187.xml"/><Relationship Id="rId219" Type="http://schemas.openxmlformats.org/officeDocument/2006/relationships/slide" Target="slides/slide217.xml"/><Relationship Id="rId3" Type="http://schemas.openxmlformats.org/officeDocument/2006/relationships/slide" Target="slides/slide1.xml"/><Relationship Id="rId214" Type="http://schemas.openxmlformats.org/officeDocument/2006/relationships/slide" Target="slides/slide212.xml"/><Relationship Id="rId230" Type="http://schemas.openxmlformats.org/officeDocument/2006/relationships/slide" Target="slides/slide228.xml"/><Relationship Id="rId235" Type="http://schemas.openxmlformats.org/officeDocument/2006/relationships/slide" Target="slides/slide233.xml"/><Relationship Id="rId251" Type="http://schemas.openxmlformats.org/officeDocument/2006/relationships/slide" Target="slides/slide249.xml"/><Relationship Id="rId256" Type="http://schemas.openxmlformats.org/officeDocument/2006/relationships/slide" Target="slides/slide254.xml"/><Relationship Id="rId277" Type="http://schemas.openxmlformats.org/officeDocument/2006/relationships/slide" Target="slides/slide275.xml"/><Relationship Id="rId298" Type="http://schemas.openxmlformats.org/officeDocument/2006/relationships/slide" Target="slides/slide296.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116" Type="http://schemas.openxmlformats.org/officeDocument/2006/relationships/slide" Target="slides/slide114.xml"/><Relationship Id="rId137" Type="http://schemas.openxmlformats.org/officeDocument/2006/relationships/slide" Target="slides/slide135.xml"/><Relationship Id="rId158" Type="http://schemas.openxmlformats.org/officeDocument/2006/relationships/slide" Target="slides/slide156.xml"/><Relationship Id="rId272" Type="http://schemas.openxmlformats.org/officeDocument/2006/relationships/slide" Target="slides/slide270.xml"/><Relationship Id="rId293" Type="http://schemas.openxmlformats.org/officeDocument/2006/relationships/slide" Target="slides/slide291.xml"/><Relationship Id="rId302" Type="http://schemas.openxmlformats.org/officeDocument/2006/relationships/slide" Target="slides/slide300.xml"/><Relationship Id="rId307" Type="http://schemas.openxmlformats.org/officeDocument/2006/relationships/slide" Target="slides/slide305.xml"/><Relationship Id="rId323" Type="http://schemas.openxmlformats.org/officeDocument/2006/relationships/slide" Target="slides/slide321.xml"/><Relationship Id="rId328"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 Id="rId111" Type="http://schemas.openxmlformats.org/officeDocument/2006/relationships/slide" Target="slides/slide109.xml"/><Relationship Id="rId132" Type="http://schemas.openxmlformats.org/officeDocument/2006/relationships/slide" Target="slides/slide130.xml"/><Relationship Id="rId153" Type="http://schemas.openxmlformats.org/officeDocument/2006/relationships/slide" Target="slides/slide151.xml"/><Relationship Id="rId174" Type="http://schemas.openxmlformats.org/officeDocument/2006/relationships/slide" Target="slides/slide172.xml"/><Relationship Id="rId179" Type="http://schemas.openxmlformats.org/officeDocument/2006/relationships/slide" Target="slides/slide177.xml"/><Relationship Id="rId195" Type="http://schemas.openxmlformats.org/officeDocument/2006/relationships/slide" Target="slides/slide193.xml"/><Relationship Id="rId209" Type="http://schemas.openxmlformats.org/officeDocument/2006/relationships/slide" Target="slides/slide207.xml"/><Relationship Id="rId190" Type="http://schemas.openxmlformats.org/officeDocument/2006/relationships/slide" Target="slides/slide188.xml"/><Relationship Id="rId204" Type="http://schemas.openxmlformats.org/officeDocument/2006/relationships/slide" Target="slides/slide202.xml"/><Relationship Id="rId220" Type="http://schemas.openxmlformats.org/officeDocument/2006/relationships/slide" Target="slides/slide218.xml"/><Relationship Id="rId225" Type="http://schemas.openxmlformats.org/officeDocument/2006/relationships/slide" Target="slides/slide223.xml"/><Relationship Id="rId241" Type="http://schemas.openxmlformats.org/officeDocument/2006/relationships/slide" Target="slides/slide239.xml"/><Relationship Id="rId246" Type="http://schemas.openxmlformats.org/officeDocument/2006/relationships/slide" Target="slides/slide244.xml"/><Relationship Id="rId267" Type="http://schemas.openxmlformats.org/officeDocument/2006/relationships/slide" Target="slides/slide265.xml"/><Relationship Id="rId288" Type="http://schemas.openxmlformats.org/officeDocument/2006/relationships/slide" Target="slides/slide286.xml"/><Relationship Id="rId15" Type="http://schemas.openxmlformats.org/officeDocument/2006/relationships/slide" Target="slides/slide13.xml"/><Relationship Id="rId36" Type="http://schemas.openxmlformats.org/officeDocument/2006/relationships/slide" Target="slides/slide34.xml"/><Relationship Id="rId57" Type="http://schemas.openxmlformats.org/officeDocument/2006/relationships/slide" Target="slides/slide55.xml"/><Relationship Id="rId106" Type="http://schemas.openxmlformats.org/officeDocument/2006/relationships/slide" Target="slides/slide104.xml"/><Relationship Id="rId127" Type="http://schemas.openxmlformats.org/officeDocument/2006/relationships/slide" Target="slides/slide125.xml"/><Relationship Id="rId262" Type="http://schemas.openxmlformats.org/officeDocument/2006/relationships/slide" Target="slides/slide260.xml"/><Relationship Id="rId283" Type="http://schemas.openxmlformats.org/officeDocument/2006/relationships/slide" Target="slides/slide281.xml"/><Relationship Id="rId313" Type="http://schemas.openxmlformats.org/officeDocument/2006/relationships/slide" Target="slides/slide311.xml"/><Relationship Id="rId318" Type="http://schemas.openxmlformats.org/officeDocument/2006/relationships/slide" Target="slides/slide316.xml"/><Relationship Id="rId10" Type="http://schemas.openxmlformats.org/officeDocument/2006/relationships/slide" Target="slides/slide8.xml"/><Relationship Id="rId31" Type="http://schemas.openxmlformats.org/officeDocument/2006/relationships/slide" Target="slides/slide29.xml"/><Relationship Id="rId52" Type="http://schemas.openxmlformats.org/officeDocument/2006/relationships/slide" Target="slides/slide50.xml"/><Relationship Id="rId73" Type="http://schemas.openxmlformats.org/officeDocument/2006/relationships/slide" Target="slides/slide71.xml"/><Relationship Id="rId78" Type="http://schemas.openxmlformats.org/officeDocument/2006/relationships/slide" Target="slides/slide76.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143" Type="http://schemas.openxmlformats.org/officeDocument/2006/relationships/slide" Target="slides/slide141.xml"/><Relationship Id="rId148" Type="http://schemas.openxmlformats.org/officeDocument/2006/relationships/slide" Target="slides/slide146.xml"/><Relationship Id="rId164" Type="http://schemas.openxmlformats.org/officeDocument/2006/relationships/slide" Target="slides/slide162.xml"/><Relationship Id="rId169" Type="http://schemas.openxmlformats.org/officeDocument/2006/relationships/slide" Target="slides/slide167.xml"/><Relationship Id="rId185" Type="http://schemas.openxmlformats.org/officeDocument/2006/relationships/slide" Target="slides/slide183.xml"/><Relationship Id="rId4" Type="http://schemas.openxmlformats.org/officeDocument/2006/relationships/slide" Target="slides/slide2.xml"/><Relationship Id="rId9" Type="http://schemas.openxmlformats.org/officeDocument/2006/relationships/slide" Target="slides/slide7.xml"/><Relationship Id="rId180" Type="http://schemas.openxmlformats.org/officeDocument/2006/relationships/slide" Target="slides/slide178.xml"/><Relationship Id="rId210" Type="http://schemas.openxmlformats.org/officeDocument/2006/relationships/slide" Target="slides/slide208.xml"/><Relationship Id="rId215" Type="http://schemas.openxmlformats.org/officeDocument/2006/relationships/slide" Target="slides/slide213.xml"/><Relationship Id="rId236" Type="http://schemas.openxmlformats.org/officeDocument/2006/relationships/slide" Target="slides/slide234.xml"/><Relationship Id="rId257" Type="http://schemas.openxmlformats.org/officeDocument/2006/relationships/slide" Target="slides/slide255.xml"/><Relationship Id="rId278" Type="http://schemas.openxmlformats.org/officeDocument/2006/relationships/slide" Target="slides/slide276.xml"/><Relationship Id="rId26" Type="http://schemas.openxmlformats.org/officeDocument/2006/relationships/slide" Target="slides/slide24.xml"/><Relationship Id="rId231" Type="http://schemas.openxmlformats.org/officeDocument/2006/relationships/slide" Target="slides/slide229.xml"/><Relationship Id="rId252" Type="http://schemas.openxmlformats.org/officeDocument/2006/relationships/slide" Target="slides/slide250.xml"/><Relationship Id="rId273" Type="http://schemas.openxmlformats.org/officeDocument/2006/relationships/slide" Target="slides/slide271.xml"/><Relationship Id="rId294" Type="http://schemas.openxmlformats.org/officeDocument/2006/relationships/slide" Target="slides/slide292.xml"/><Relationship Id="rId308" Type="http://schemas.openxmlformats.org/officeDocument/2006/relationships/slide" Target="slides/slide306.xml"/><Relationship Id="rId329" Type="http://schemas.openxmlformats.org/officeDocument/2006/relationships/viewProps" Target="viewProps.xml"/><Relationship Id="rId47" Type="http://schemas.openxmlformats.org/officeDocument/2006/relationships/slide" Target="slides/slide45.xml"/><Relationship Id="rId68" Type="http://schemas.openxmlformats.org/officeDocument/2006/relationships/slide" Target="slides/slide66.xml"/><Relationship Id="rId89" Type="http://schemas.openxmlformats.org/officeDocument/2006/relationships/slide" Target="slides/slide87.xml"/><Relationship Id="rId112" Type="http://schemas.openxmlformats.org/officeDocument/2006/relationships/slide" Target="slides/slide110.xml"/><Relationship Id="rId133" Type="http://schemas.openxmlformats.org/officeDocument/2006/relationships/slide" Target="slides/slide131.xml"/><Relationship Id="rId154" Type="http://schemas.openxmlformats.org/officeDocument/2006/relationships/slide" Target="slides/slide152.xml"/><Relationship Id="rId175" Type="http://schemas.openxmlformats.org/officeDocument/2006/relationships/slide" Target="slides/slide173.xml"/><Relationship Id="rId196" Type="http://schemas.openxmlformats.org/officeDocument/2006/relationships/slide" Target="slides/slide194.xml"/><Relationship Id="rId200" Type="http://schemas.openxmlformats.org/officeDocument/2006/relationships/slide" Target="slides/slide198.xml"/><Relationship Id="rId16" Type="http://schemas.openxmlformats.org/officeDocument/2006/relationships/slide" Target="slides/slide14.xml"/><Relationship Id="rId221" Type="http://schemas.openxmlformats.org/officeDocument/2006/relationships/slide" Target="slides/slide219.xml"/><Relationship Id="rId242" Type="http://schemas.openxmlformats.org/officeDocument/2006/relationships/slide" Target="slides/slide240.xml"/><Relationship Id="rId263" Type="http://schemas.openxmlformats.org/officeDocument/2006/relationships/slide" Target="slides/slide261.xml"/><Relationship Id="rId284" Type="http://schemas.openxmlformats.org/officeDocument/2006/relationships/slide" Target="slides/slide282.xml"/><Relationship Id="rId319" Type="http://schemas.openxmlformats.org/officeDocument/2006/relationships/slide" Target="slides/slide317.xml"/><Relationship Id="rId37" Type="http://schemas.openxmlformats.org/officeDocument/2006/relationships/slide" Target="slides/slide35.xml"/><Relationship Id="rId58" Type="http://schemas.openxmlformats.org/officeDocument/2006/relationships/slide" Target="slides/slide56.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44" Type="http://schemas.openxmlformats.org/officeDocument/2006/relationships/slide" Target="slides/slide142.xml"/><Relationship Id="rId330" Type="http://schemas.openxmlformats.org/officeDocument/2006/relationships/theme" Target="theme/theme1.xml"/><Relationship Id="rId90" Type="http://schemas.openxmlformats.org/officeDocument/2006/relationships/slide" Target="slides/slide88.xml"/><Relationship Id="rId165" Type="http://schemas.openxmlformats.org/officeDocument/2006/relationships/slide" Target="slides/slide163.xml"/><Relationship Id="rId186" Type="http://schemas.openxmlformats.org/officeDocument/2006/relationships/slide" Target="slides/slide184.xml"/><Relationship Id="rId211" Type="http://schemas.openxmlformats.org/officeDocument/2006/relationships/slide" Target="slides/slide209.xml"/><Relationship Id="rId232" Type="http://schemas.openxmlformats.org/officeDocument/2006/relationships/slide" Target="slides/slide230.xml"/><Relationship Id="rId253" Type="http://schemas.openxmlformats.org/officeDocument/2006/relationships/slide" Target="slides/slide251.xml"/><Relationship Id="rId274" Type="http://schemas.openxmlformats.org/officeDocument/2006/relationships/slide" Target="slides/slide272.xml"/><Relationship Id="rId295" Type="http://schemas.openxmlformats.org/officeDocument/2006/relationships/slide" Target="slides/slide293.xml"/><Relationship Id="rId309" Type="http://schemas.openxmlformats.org/officeDocument/2006/relationships/slide" Target="slides/slide307.xml"/><Relationship Id="rId27" Type="http://schemas.openxmlformats.org/officeDocument/2006/relationships/slide" Target="slides/slide25.xml"/><Relationship Id="rId48" Type="http://schemas.openxmlformats.org/officeDocument/2006/relationships/slide" Target="slides/slide46.xml"/><Relationship Id="rId69" Type="http://schemas.openxmlformats.org/officeDocument/2006/relationships/slide" Target="slides/slide67.xml"/><Relationship Id="rId113" Type="http://schemas.openxmlformats.org/officeDocument/2006/relationships/slide" Target="slides/slide111.xml"/><Relationship Id="rId134" Type="http://schemas.openxmlformats.org/officeDocument/2006/relationships/slide" Target="slides/slide132.xml"/><Relationship Id="rId320" Type="http://schemas.openxmlformats.org/officeDocument/2006/relationships/slide" Target="slides/slide318.xml"/><Relationship Id="rId80" Type="http://schemas.openxmlformats.org/officeDocument/2006/relationships/slide" Target="slides/slide78.xml"/><Relationship Id="rId155" Type="http://schemas.openxmlformats.org/officeDocument/2006/relationships/slide" Target="slides/slide153.xml"/><Relationship Id="rId176" Type="http://schemas.openxmlformats.org/officeDocument/2006/relationships/slide" Target="slides/slide174.xml"/><Relationship Id="rId197" Type="http://schemas.openxmlformats.org/officeDocument/2006/relationships/slide" Target="slides/slide195.xml"/><Relationship Id="rId201" Type="http://schemas.openxmlformats.org/officeDocument/2006/relationships/slide" Target="slides/slide199.xml"/><Relationship Id="rId222" Type="http://schemas.openxmlformats.org/officeDocument/2006/relationships/slide" Target="slides/slide220.xml"/><Relationship Id="rId243" Type="http://schemas.openxmlformats.org/officeDocument/2006/relationships/slide" Target="slides/slide241.xml"/><Relationship Id="rId264" Type="http://schemas.openxmlformats.org/officeDocument/2006/relationships/slide" Target="slides/slide262.xml"/><Relationship Id="rId285" Type="http://schemas.openxmlformats.org/officeDocument/2006/relationships/slide" Target="slides/slide283.xml"/><Relationship Id="rId17" Type="http://schemas.openxmlformats.org/officeDocument/2006/relationships/slide" Target="slides/slide15.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slide" Target="slides/slide101.xml"/><Relationship Id="rId124" Type="http://schemas.openxmlformats.org/officeDocument/2006/relationships/slide" Target="slides/slide122.xml"/><Relationship Id="rId310" Type="http://schemas.openxmlformats.org/officeDocument/2006/relationships/slide" Target="slides/slide308.xml"/><Relationship Id="rId70" Type="http://schemas.openxmlformats.org/officeDocument/2006/relationships/slide" Target="slides/slide68.xml"/><Relationship Id="rId91" Type="http://schemas.openxmlformats.org/officeDocument/2006/relationships/slide" Target="slides/slide89.xml"/><Relationship Id="rId145" Type="http://schemas.openxmlformats.org/officeDocument/2006/relationships/slide" Target="slides/slide143.xml"/><Relationship Id="rId166" Type="http://schemas.openxmlformats.org/officeDocument/2006/relationships/slide" Target="slides/slide164.xml"/><Relationship Id="rId187" Type="http://schemas.openxmlformats.org/officeDocument/2006/relationships/slide" Target="slides/slide185.xml"/><Relationship Id="rId331" Type="http://schemas.openxmlformats.org/officeDocument/2006/relationships/tableStyles" Target="tableStyles.xml"/><Relationship Id="rId1" Type="http://schemas.openxmlformats.org/officeDocument/2006/relationships/slideMaster" Target="slideMasters/slideMaster1.xml"/><Relationship Id="rId212" Type="http://schemas.openxmlformats.org/officeDocument/2006/relationships/slide" Target="slides/slide210.xml"/><Relationship Id="rId233" Type="http://schemas.openxmlformats.org/officeDocument/2006/relationships/slide" Target="slides/slide231.xml"/><Relationship Id="rId254" Type="http://schemas.openxmlformats.org/officeDocument/2006/relationships/slide" Target="slides/slide252.xml"/><Relationship Id="rId28" Type="http://schemas.openxmlformats.org/officeDocument/2006/relationships/slide" Target="slides/slide26.xml"/><Relationship Id="rId49" Type="http://schemas.openxmlformats.org/officeDocument/2006/relationships/slide" Target="slides/slide47.xml"/><Relationship Id="rId114" Type="http://schemas.openxmlformats.org/officeDocument/2006/relationships/slide" Target="slides/slide112.xml"/><Relationship Id="rId275" Type="http://schemas.openxmlformats.org/officeDocument/2006/relationships/slide" Target="slides/slide273.xml"/><Relationship Id="rId296" Type="http://schemas.openxmlformats.org/officeDocument/2006/relationships/slide" Target="slides/slide294.xml"/><Relationship Id="rId300" Type="http://schemas.openxmlformats.org/officeDocument/2006/relationships/slide" Target="slides/slide298.xml"/><Relationship Id="rId60" Type="http://schemas.openxmlformats.org/officeDocument/2006/relationships/slide" Target="slides/slide58.xml"/><Relationship Id="rId81" Type="http://schemas.openxmlformats.org/officeDocument/2006/relationships/slide" Target="slides/slide79.xml"/><Relationship Id="rId135" Type="http://schemas.openxmlformats.org/officeDocument/2006/relationships/slide" Target="slides/slide133.xml"/><Relationship Id="rId156" Type="http://schemas.openxmlformats.org/officeDocument/2006/relationships/slide" Target="slides/slide154.xml"/><Relationship Id="rId177" Type="http://schemas.openxmlformats.org/officeDocument/2006/relationships/slide" Target="slides/slide175.xml"/><Relationship Id="rId198" Type="http://schemas.openxmlformats.org/officeDocument/2006/relationships/slide" Target="slides/slide196.xml"/><Relationship Id="rId321" Type="http://schemas.openxmlformats.org/officeDocument/2006/relationships/slide" Target="slides/slide319.xml"/><Relationship Id="rId202" Type="http://schemas.openxmlformats.org/officeDocument/2006/relationships/slide" Target="slides/slide200.xml"/><Relationship Id="rId223" Type="http://schemas.openxmlformats.org/officeDocument/2006/relationships/slide" Target="slides/slide221.xml"/><Relationship Id="rId244" Type="http://schemas.openxmlformats.org/officeDocument/2006/relationships/slide" Target="slides/slide242.xml"/><Relationship Id="rId18" Type="http://schemas.openxmlformats.org/officeDocument/2006/relationships/slide" Target="slides/slide16.xml"/><Relationship Id="rId39" Type="http://schemas.openxmlformats.org/officeDocument/2006/relationships/slide" Target="slides/slide37.xml"/><Relationship Id="rId265" Type="http://schemas.openxmlformats.org/officeDocument/2006/relationships/slide" Target="slides/slide263.xml"/><Relationship Id="rId286" Type="http://schemas.openxmlformats.org/officeDocument/2006/relationships/slide" Target="slides/slide284.xml"/><Relationship Id="rId50" Type="http://schemas.openxmlformats.org/officeDocument/2006/relationships/slide" Target="slides/slide48.xml"/><Relationship Id="rId104" Type="http://schemas.openxmlformats.org/officeDocument/2006/relationships/slide" Target="slides/slide102.xml"/><Relationship Id="rId125" Type="http://schemas.openxmlformats.org/officeDocument/2006/relationships/slide" Target="slides/slide123.xml"/><Relationship Id="rId146" Type="http://schemas.openxmlformats.org/officeDocument/2006/relationships/slide" Target="slides/slide144.xml"/><Relationship Id="rId167" Type="http://schemas.openxmlformats.org/officeDocument/2006/relationships/slide" Target="slides/slide165.xml"/><Relationship Id="rId188" Type="http://schemas.openxmlformats.org/officeDocument/2006/relationships/slide" Target="slides/slide186.xml"/><Relationship Id="rId311" Type="http://schemas.openxmlformats.org/officeDocument/2006/relationships/slide" Target="slides/slide309.xml"/><Relationship Id="rId71" Type="http://schemas.openxmlformats.org/officeDocument/2006/relationships/slide" Target="slides/slide69.xml"/><Relationship Id="rId92" Type="http://schemas.openxmlformats.org/officeDocument/2006/relationships/slide" Target="slides/slide90.xml"/><Relationship Id="rId213" Type="http://schemas.openxmlformats.org/officeDocument/2006/relationships/slide" Target="slides/slide211.xml"/><Relationship Id="rId234" Type="http://schemas.openxmlformats.org/officeDocument/2006/relationships/slide" Target="slides/slide232.xml"/><Relationship Id="rId2" Type="http://schemas.openxmlformats.org/officeDocument/2006/relationships/slideMaster" Target="slideMasters/slideMaster2.xml"/><Relationship Id="rId29" Type="http://schemas.openxmlformats.org/officeDocument/2006/relationships/slide" Target="slides/slide27.xml"/><Relationship Id="rId255" Type="http://schemas.openxmlformats.org/officeDocument/2006/relationships/slide" Target="slides/slide253.xml"/><Relationship Id="rId276" Type="http://schemas.openxmlformats.org/officeDocument/2006/relationships/slide" Target="slides/slide274.xml"/><Relationship Id="rId297" Type="http://schemas.openxmlformats.org/officeDocument/2006/relationships/slide" Target="slides/slide295.xml"/><Relationship Id="rId40" Type="http://schemas.openxmlformats.org/officeDocument/2006/relationships/slide" Target="slides/slide38.xml"/><Relationship Id="rId115" Type="http://schemas.openxmlformats.org/officeDocument/2006/relationships/slide" Target="slides/slide113.xml"/><Relationship Id="rId136" Type="http://schemas.openxmlformats.org/officeDocument/2006/relationships/slide" Target="slides/slide134.xml"/><Relationship Id="rId157" Type="http://schemas.openxmlformats.org/officeDocument/2006/relationships/slide" Target="slides/slide155.xml"/><Relationship Id="rId178" Type="http://schemas.openxmlformats.org/officeDocument/2006/relationships/slide" Target="slides/slide176.xml"/><Relationship Id="rId301" Type="http://schemas.openxmlformats.org/officeDocument/2006/relationships/slide" Target="slides/slide299.xml"/><Relationship Id="rId322" Type="http://schemas.openxmlformats.org/officeDocument/2006/relationships/slide" Target="slides/slide320.xml"/><Relationship Id="rId61" Type="http://schemas.openxmlformats.org/officeDocument/2006/relationships/slide" Target="slides/slide59.xml"/><Relationship Id="rId82" Type="http://schemas.openxmlformats.org/officeDocument/2006/relationships/slide" Target="slides/slide80.xml"/><Relationship Id="rId199" Type="http://schemas.openxmlformats.org/officeDocument/2006/relationships/slide" Target="slides/slide197.xml"/><Relationship Id="rId203" Type="http://schemas.openxmlformats.org/officeDocument/2006/relationships/slide" Target="slides/slide201.xml"/><Relationship Id="rId19" Type="http://schemas.openxmlformats.org/officeDocument/2006/relationships/slide" Target="slides/slide17.xml"/><Relationship Id="rId224" Type="http://schemas.openxmlformats.org/officeDocument/2006/relationships/slide" Target="slides/slide222.xml"/><Relationship Id="rId245" Type="http://schemas.openxmlformats.org/officeDocument/2006/relationships/slide" Target="slides/slide243.xml"/><Relationship Id="rId266" Type="http://schemas.openxmlformats.org/officeDocument/2006/relationships/slide" Target="slides/slide264.xml"/><Relationship Id="rId287" Type="http://schemas.openxmlformats.org/officeDocument/2006/relationships/slide" Target="slides/slide285.xml"/><Relationship Id="rId30" Type="http://schemas.openxmlformats.org/officeDocument/2006/relationships/slide" Target="slides/slide28.xml"/><Relationship Id="rId105" Type="http://schemas.openxmlformats.org/officeDocument/2006/relationships/slide" Target="slides/slide103.xml"/><Relationship Id="rId126" Type="http://schemas.openxmlformats.org/officeDocument/2006/relationships/slide" Target="slides/slide124.xml"/><Relationship Id="rId147" Type="http://schemas.openxmlformats.org/officeDocument/2006/relationships/slide" Target="slides/slide145.xml"/><Relationship Id="rId168" Type="http://schemas.openxmlformats.org/officeDocument/2006/relationships/slide" Target="slides/slide166.xml"/><Relationship Id="rId312" Type="http://schemas.openxmlformats.org/officeDocument/2006/relationships/slide" Target="slides/slide310.xml"/></Relationships>
</file>

<file path=ppt/charts/_rels/chart1.xml.rels><?xml version="1.0" encoding="UTF-8" standalone="yes"?>
<Relationships xmlns="http://schemas.openxmlformats.org/package/2006/relationships"><Relationship Id="rId2" Type="http://schemas.openxmlformats.org/officeDocument/2006/relationships/oleObject" Target="Pasta3" TargetMode="External"/><Relationship Id="rId1" Type="http://schemas.openxmlformats.org/officeDocument/2006/relationships/themeOverride" Target="../theme/themeOverride2.xml"/></Relationships>
</file>

<file path=ppt/charts/_rels/chart2.xml.rels><?xml version="1.0" encoding="UTF-8" standalone="yes"?>
<Relationships xmlns="http://schemas.openxmlformats.org/package/2006/relationships"><Relationship Id="rId2" Type="http://schemas.openxmlformats.org/officeDocument/2006/relationships/oleObject" Target="Pasta3" TargetMode="External"/><Relationship Id="rId1" Type="http://schemas.openxmlformats.org/officeDocument/2006/relationships/themeOverride" Target="../theme/themeOverride3.xml"/></Relationships>
</file>

<file path=ppt/charts/_rels/chart3.xml.rels><?xml version="1.0" encoding="UTF-8" standalone="yes"?>
<Relationships xmlns="http://schemas.openxmlformats.org/package/2006/relationships"><Relationship Id="rId2" Type="http://schemas.openxmlformats.org/officeDocument/2006/relationships/oleObject" Target="Pasta3" TargetMode="External"/><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c:lang val="pt-BR"/>
  <c:clrMapOvr bg1="dk2" tx1="lt1" bg2="dk1" tx2="lt2" accent1="accent1" accent2="accent2" accent3="accent3" accent4="accent4" accent5="accent5" accent6="accent6" hlink="hlink" folHlink="folHlink"/>
  <c:chart>
    <c:autoTitleDeleted val="1"/>
    <c:plotArea>
      <c:layout>
        <c:manualLayout>
          <c:layoutTarget val="inner"/>
          <c:xMode val="edge"/>
          <c:yMode val="edge"/>
          <c:x val="5.4179165277932068E-2"/>
          <c:y val="1.8445404285526011E-2"/>
          <c:w val="0.91894551399050928"/>
          <c:h val="0.79837026768929842"/>
        </c:manualLayout>
      </c:layout>
      <c:barChart>
        <c:barDir val="col"/>
        <c:grouping val="clustered"/>
        <c:ser>
          <c:idx val="0"/>
          <c:order val="0"/>
          <c:tx>
            <c:strRef>
              <c:f>'etapa do resgate'!$I$1</c:f>
              <c:strCache>
                <c:ptCount val="1"/>
                <c:pt idx="0">
                  <c:v>Remoção de Topsoil</c:v>
                </c:pt>
              </c:strCache>
            </c:strRef>
          </c:tx>
          <c:spPr>
            <a:solidFill>
              <a:schemeClr val="accent4">
                <a:lumMod val="10000"/>
              </a:schemeClr>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'etapa do resgate'!$I$2:$I$6</c:f>
              <c:numCache>
                <c:formatCode>0%</c:formatCode>
                <c:ptCount val="5"/>
                <c:pt idx="0">
                  <c:v>0.63000000000000023</c:v>
                </c:pt>
                <c:pt idx="1">
                  <c:v>0.83000000000000018</c:v>
                </c:pt>
                <c:pt idx="2">
                  <c:v>0.93</c:v>
                </c:pt>
                <c:pt idx="3">
                  <c:v>0.37000000000000011</c:v>
                </c:pt>
                <c:pt idx="4" formatCode="0.00%">
                  <c:v>0.92300000000000004</c:v>
                </c:pt>
              </c:numCache>
            </c:numRef>
          </c:val>
          <c:extLst xmlns:c16r2="http://schemas.microsoft.com/office/drawing/2015/06/chart">
            <c:ext xmlns:c16="http://schemas.microsoft.com/office/drawing/2014/chart" uri="{C3380CC4-5D6E-409C-BE32-E72D297353CC}">
              <c16:uniqueId val="{00000000-FFAA-42D0-AFF9-1746F5E3556D}"/>
            </c:ext>
          </c:extLst>
        </c:ser>
        <c:ser>
          <c:idx val="1"/>
          <c:order val="1"/>
          <c:tx>
            <c:strRef>
              <c:f>'etapa do resgate'!$J$1</c:f>
              <c:strCache>
                <c:ptCount val="1"/>
                <c:pt idx="0">
                  <c:v>Supressão vegetal</c:v>
                </c:pt>
              </c:strCache>
            </c:strRef>
          </c:tx>
          <c:spPr>
            <a:solidFill>
              <a:srgbClr val="92D050"/>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'etapa do resgate'!$J$2:$J$6</c:f>
              <c:numCache>
                <c:formatCode>0%</c:formatCode>
                <c:ptCount val="5"/>
                <c:pt idx="0">
                  <c:v>0.37000000000000011</c:v>
                </c:pt>
                <c:pt idx="1">
                  <c:v>0.17</c:v>
                </c:pt>
                <c:pt idx="2">
                  <c:v>7.0000000000000034E-2</c:v>
                </c:pt>
                <c:pt idx="3" formatCode="0.00%">
                  <c:v>8.0000000000000047E-4</c:v>
                </c:pt>
                <c:pt idx="4" formatCode="0.00%">
                  <c:v>2.240000000000001E-2</c:v>
                </c:pt>
              </c:numCache>
            </c:numRef>
          </c:val>
          <c:extLst xmlns:c16r2="http://schemas.microsoft.com/office/drawing/2015/06/chart">
            <c:ext xmlns:c16="http://schemas.microsoft.com/office/drawing/2014/chart" uri="{C3380CC4-5D6E-409C-BE32-E72D297353CC}">
              <c16:uniqueId val="{00000001-FFAA-42D0-AFF9-1746F5E3556D}"/>
            </c:ext>
          </c:extLst>
        </c:ser>
        <c:ser>
          <c:idx val="2"/>
          <c:order val="2"/>
          <c:tx>
            <c:strRef>
              <c:f>'etapa do resgate'!$K$1</c:f>
              <c:strCache>
                <c:ptCount val="1"/>
                <c:pt idx="0">
                  <c:v>Intervenção área alagada</c:v>
                </c:pt>
              </c:strCache>
            </c:strRef>
          </c:tx>
          <c:spPr>
            <a:solidFill>
              <a:schemeClr val="bg1">
                <a:lumMod val="40000"/>
                <a:lumOff val="60000"/>
              </a:schemeClr>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'etapa do resgate'!$K$2:$K$6</c:f>
              <c:numCache>
                <c:formatCode>General</c:formatCode>
                <c:ptCount val="5"/>
                <c:pt idx="3" formatCode="0.00%">
                  <c:v>0.62200000000000022</c:v>
                </c:pt>
                <c:pt idx="4" formatCode="0.00%">
                  <c:v>5.460000000000001E-2</c:v>
                </c:pt>
              </c:numCache>
            </c:numRef>
          </c:val>
          <c:extLst xmlns:c16r2="http://schemas.microsoft.com/office/drawing/2015/06/chart">
            <c:ext xmlns:c16="http://schemas.microsoft.com/office/drawing/2014/chart" uri="{C3380CC4-5D6E-409C-BE32-E72D297353CC}">
              <c16:uniqueId val="{00000002-FFAA-42D0-AFF9-1746F5E3556D}"/>
            </c:ext>
          </c:extLst>
        </c:ser>
        <c:dLbls>
          <c:showVal val="1"/>
        </c:dLbls>
        <c:gapWidth val="219"/>
        <c:overlap val="-27"/>
        <c:axId val="64649472"/>
        <c:axId val="61485056"/>
      </c:barChart>
      <c:catAx>
        <c:axId val="64649472"/>
        <c:scaling>
          <c:orientation val="minMax"/>
        </c:scaling>
        <c:axPos val="b"/>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61485056"/>
        <c:crosses val="autoZero"/>
        <c:auto val="1"/>
        <c:lblAlgn val="ctr"/>
        <c:lblOffset val="100"/>
      </c:catAx>
      <c:valAx>
        <c:axId val="61485056"/>
        <c:scaling>
          <c:orientation val="minMax"/>
        </c:scaling>
        <c:axPos val="l"/>
        <c:numFmt formatCode="0%" sourceLinked="1"/>
        <c:maj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64649472"/>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pt-BR"/>
        </a:p>
      </c:txPr>
    </c:legend>
    <c:plotVisOnly val="1"/>
    <c:dispBlanksAs val="gap"/>
  </c:chart>
  <c:spPr>
    <a:noFill/>
    <a:ln>
      <a:noFill/>
    </a:ln>
    <a:effectLst/>
  </c:spPr>
  <c:txPr>
    <a:bodyPr/>
    <a:lstStyle/>
    <a:p>
      <a:pPr>
        <a:defRPr/>
      </a:pPr>
      <a:endParaRPr lang="pt-BR"/>
    </a:p>
  </c:txPr>
  <c:externalData r:id="rId2"/>
</c:chartSpace>
</file>

<file path=ppt/charts/chart2.xml><?xml version="1.0" encoding="utf-8"?>
<c:chartSpace xmlns:c="http://schemas.openxmlformats.org/drawingml/2006/chart" xmlns:a="http://schemas.openxmlformats.org/drawingml/2006/main" xmlns:r="http://schemas.openxmlformats.org/officeDocument/2006/relationships">
  <c:lang val="pt-BR"/>
  <c:clrMapOvr bg1="dk2" tx1="lt1" bg2="dk1" tx2="lt2" accent1="accent1" accent2="accent2" accent3="accent3" accent4="accent4" accent5="accent5" accent6="accent6" hlink="hlink" folHlink="folHlink"/>
  <c:chart>
    <c:autoTitleDeleted val="1"/>
    <c:plotArea>
      <c:layout/>
      <c:barChart>
        <c:barDir val="col"/>
        <c:grouping val="clustered"/>
        <c:ser>
          <c:idx val="0"/>
          <c:order val="0"/>
          <c:tx>
            <c:v>BR-262</c:v>
          </c:tx>
          <c:spPr>
            <a:solidFill>
              <a:srgbClr val="DADADA">
                <a:lumMod val="10000"/>
              </a:srgbClr>
            </a:solidFill>
            <a:ln>
              <a:solidFill>
                <a:srgbClr val="2E1DD1"/>
              </a:solidFill>
            </a:ln>
            <a:effectLst/>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'Dominância por classe % e Absol'!$B$1:$E$1</c:f>
              <c:strCache>
                <c:ptCount val="4"/>
                <c:pt idx="0">
                  <c:v>Anfíbios</c:v>
                </c:pt>
                <c:pt idx="1">
                  <c:v>Répteis</c:v>
                </c:pt>
                <c:pt idx="2">
                  <c:v>Mamíferos</c:v>
                </c:pt>
                <c:pt idx="3">
                  <c:v>Aves</c:v>
                </c:pt>
              </c:strCache>
            </c:strRef>
          </c:cat>
          <c:val>
            <c:numRef>
              <c:f>'Dominância por classe % e Absol'!$B$2:$E$2</c:f>
              <c:numCache>
                <c:formatCode>0.00</c:formatCode>
                <c:ptCount val="4"/>
                <c:pt idx="0">
                  <c:v>35.980000000000004</c:v>
                </c:pt>
                <c:pt idx="1">
                  <c:v>57.74</c:v>
                </c:pt>
                <c:pt idx="2">
                  <c:v>5.6499999999999995</c:v>
                </c:pt>
                <c:pt idx="3">
                  <c:v>0.63000000000000023</c:v>
                </c:pt>
              </c:numCache>
            </c:numRef>
          </c:val>
          <c:extLst xmlns:c16r2="http://schemas.microsoft.com/office/drawing/2015/06/chart">
            <c:ext xmlns:c16="http://schemas.microsoft.com/office/drawing/2014/chart" uri="{C3380CC4-5D6E-409C-BE32-E72D297353CC}">
              <c16:uniqueId val="{00000000-B1FD-4146-89A6-E03816039C0A}"/>
            </c:ext>
          </c:extLst>
        </c:ser>
        <c:ser>
          <c:idx val="1"/>
          <c:order val="1"/>
          <c:tx>
            <c:v>Jacaraípe</c:v>
          </c:tx>
          <c:spPr>
            <a:solidFill>
              <a:schemeClr val="tx2">
                <a:lumMod val="75000"/>
              </a:schemeClr>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'Dominância por classe % e Absol'!$B$1:$E$1</c:f>
              <c:strCache>
                <c:ptCount val="4"/>
                <c:pt idx="0">
                  <c:v>Anfíbios</c:v>
                </c:pt>
                <c:pt idx="1">
                  <c:v>Répteis</c:v>
                </c:pt>
                <c:pt idx="2">
                  <c:v>Mamíferos</c:v>
                </c:pt>
                <c:pt idx="3">
                  <c:v>Aves</c:v>
                </c:pt>
              </c:strCache>
            </c:strRef>
          </c:cat>
          <c:val>
            <c:numRef>
              <c:f>'Dominância por classe % e Absol'!$B$3:$E$3</c:f>
              <c:numCache>
                <c:formatCode>0.00</c:formatCode>
                <c:ptCount val="4"/>
                <c:pt idx="0">
                  <c:v>62.9</c:v>
                </c:pt>
                <c:pt idx="1">
                  <c:v>31.9</c:v>
                </c:pt>
                <c:pt idx="2">
                  <c:v>4.6199999999999983</c:v>
                </c:pt>
                <c:pt idx="3">
                  <c:v>0.46</c:v>
                </c:pt>
              </c:numCache>
            </c:numRef>
          </c:val>
          <c:extLst xmlns:c16r2="http://schemas.microsoft.com/office/drawing/2015/06/chart">
            <c:ext xmlns:c16="http://schemas.microsoft.com/office/drawing/2014/chart" uri="{C3380CC4-5D6E-409C-BE32-E72D297353CC}">
              <c16:uniqueId val="{00000001-B1FD-4146-89A6-E03816039C0A}"/>
            </c:ext>
          </c:extLst>
        </c:ser>
        <c:ser>
          <c:idx val="2"/>
          <c:order val="2"/>
          <c:tx>
            <c:v>Aeroporto</c:v>
          </c:tx>
          <c:spPr>
            <a:solidFill>
              <a:schemeClr val="accent2"/>
            </a:solidFill>
            <a:ln>
              <a:solidFill>
                <a:srgbClr val="2E1DD1"/>
              </a:solidFill>
            </a:ln>
            <a:effectLst/>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'Dominância por classe % e Absol'!$B$1:$E$1</c:f>
              <c:strCache>
                <c:ptCount val="4"/>
                <c:pt idx="0">
                  <c:v>Anfíbios</c:v>
                </c:pt>
                <c:pt idx="1">
                  <c:v>Répteis</c:v>
                </c:pt>
                <c:pt idx="2">
                  <c:v>Mamíferos</c:v>
                </c:pt>
                <c:pt idx="3">
                  <c:v>Aves</c:v>
                </c:pt>
              </c:strCache>
            </c:strRef>
          </c:cat>
          <c:val>
            <c:numRef>
              <c:f>'Dominância por classe % e Absol'!$B$4:$E$4</c:f>
              <c:numCache>
                <c:formatCode>0.00</c:formatCode>
                <c:ptCount val="4"/>
                <c:pt idx="0">
                  <c:v>24.27</c:v>
                </c:pt>
                <c:pt idx="1">
                  <c:v>67.78</c:v>
                </c:pt>
                <c:pt idx="2">
                  <c:v>5.44</c:v>
                </c:pt>
                <c:pt idx="3">
                  <c:v>2.5099999999999998</c:v>
                </c:pt>
              </c:numCache>
            </c:numRef>
          </c:val>
          <c:extLst xmlns:c16r2="http://schemas.microsoft.com/office/drawing/2015/06/chart">
            <c:ext xmlns:c16="http://schemas.microsoft.com/office/drawing/2014/chart" uri="{C3380CC4-5D6E-409C-BE32-E72D297353CC}">
              <c16:uniqueId val="{00000002-B1FD-4146-89A6-E03816039C0A}"/>
            </c:ext>
          </c:extLst>
        </c:ser>
        <c:ser>
          <c:idx val="3"/>
          <c:order val="3"/>
          <c:tx>
            <c:v>Iconha</c:v>
          </c:tx>
          <c:spPr>
            <a:solidFill>
              <a:schemeClr val="tx1"/>
            </a:solidFill>
            <a:ln>
              <a:solidFill>
                <a:srgbClr val="2E1DD1"/>
              </a:solidFill>
            </a:ln>
            <a:effectLst/>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'Dominância por classe % e Absol'!$B$1:$E$1</c:f>
              <c:strCache>
                <c:ptCount val="4"/>
                <c:pt idx="0">
                  <c:v>Anfíbios</c:v>
                </c:pt>
                <c:pt idx="1">
                  <c:v>Répteis</c:v>
                </c:pt>
                <c:pt idx="2">
                  <c:v>Mamíferos</c:v>
                </c:pt>
                <c:pt idx="3">
                  <c:v>Aves</c:v>
                </c:pt>
              </c:strCache>
            </c:strRef>
          </c:cat>
          <c:val>
            <c:numRef>
              <c:f>'Dominância por classe % e Absol'!$B$5:$E$5</c:f>
              <c:numCache>
                <c:formatCode>0.00</c:formatCode>
                <c:ptCount val="4"/>
                <c:pt idx="0">
                  <c:v>59</c:v>
                </c:pt>
                <c:pt idx="1">
                  <c:v>39.700000000000003</c:v>
                </c:pt>
                <c:pt idx="2">
                  <c:v>1.3</c:v>
                </c:pt>
                <c:pt idx="3">
                  <c:v>0</c:v>
                </c:pt>
              </c:numCache>
            </c:numRef>
          </c:val>
          <c:extLst xmlns:c16r2="http://schemas.microsoft.com/office/drawing/2015/06/chart">
            <c:ext xmlns:c16="http://schemas.microsoft.com/office/drawing/2014/chart" uri="{C3380CC4-5D6E-409C-BE32-E72D297353CC}">
              <c16:uniqueId val="{00000003-B1FD-4146-89A6-E03816039C0A}"/>
            </c:ext>
          </c:extLst>
        </c:ser>
        <c:ser>
          <c:idx val="4"/>
          <c:order val="4"/>
          <c:tx>
            <c:v>Mestre Álvaro</c:v>
          </c:tx>
          <c:spPr>
            <a:solidFill>
              <a:srgbClr val="FFC000"/>
            </a:solidFill>
            <a:ln>
              <a:solidFill>
                <a:schemeClr val="accent2">
                  <a:lumMod val="75000"/>
                </a:schemeClr>
              </a:solidFill>
            </a:ln>
            <a:effectLst/>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'Dominância por classe % e Absol'!$B$1:$E$1</c:f>
              <c:strCache>
                <c:ptCount val="4"/>
                <c:pt idx="0">
                  <c:v>Anfíbios</c:v>
                </c:pt>
                <c:pt idx="1">
                  <c:v>Répteis</c:v>
                </c:pt>
                <c:pt idx="2">
                  <c:v>Mamíferos</c:v>
                </c:pt>
                <c:pt idx="3">
                  <c:v>Aves</c:v>
                </c:pt>
              </c:strCache>
            </c:strRef>
          </c:cat>
          <c:val>
            <c:numRef>
              <c:f>'Dominância por classe % e Absol'!$B$6:$E$6</c:f>
              <c:numCache>
                <c:formatCode>0.00</c:formatCode>
                <c:ptCount val="4"/>
                <c:pt idx="0">
                  <c:v>69</c:v>
                </c:pt>
                <c:pt idx="1">
                  <c:v>24.4</c:v>
                </c:pt>
                <c:pt idx="2">
                  <c:v>6.33</c:v>
                </c:pt>
                <c:pt idx="3">
                  <c:v>0.23</c:v>
                </c:pt>
              </c:numCache>
            </c:numRef>
          </c:val>
          <c:extLst xmlns:c16r2="http://schemas.microsoft.com/office/drawing/2015/06/chart">
            <c:ext xmlns:c16="http://schemas.microsoft.com/office/drawing/2014/chart" uri="{C3380CC4-5D6E-409C-BE32-E72D297353CC}">
              <c16:uniqueId val="{00000004-B1FD-4146-89A6-E03816039C0A}"/>
            </c:ext>
          </c:extLst>
        </c:ser>
        <c:ser>
          <c:idx val="5"/>
          <c:order val="5"/>
          <c:tx>
            <c:v>ES-181</c:v>
          </c:tx>
          <c:spPr>
            <a:solidFill>
              <a:srgbClr val="DADADA">
                <a:lumMod val="50000"/>
              </a:srgbClr>
            </a:solidFill>
            <a:ln>
              <a:solidFill>
                <a:schemeClr val="accent4">
                  <a:lumMod val="75000"/>
                </a:schemeClr>
              </a:solidFill>
            </a:ln>
            <a:effectLst/>
          </c:spP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pt-BR"/>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'Dominância por classe % e Absol'!$B$1:$E$1</c:f>
              <c:strCache>
                <c:ptCount val="4"/>
                <c:pt idx="0">
                  <c:v>Anfíbios</c:v>
                </c:pt>
                <c:pt idx="1">
                  <c:v>Répteis</c:v>
                </c:pt>
                <c:pt idx="2">
                  <c:v>Mamíferos</c:v>
                </c:pt>
                <c:pt idx="3">
                  <c:v>Aves</c:v>
                </c:pt>
              </c:strCache>
            </c:strRef>
          </c:cat>
          <c:val>
            <c:numRef>
              <c:f>'Dominância por classe % e Absol'!$B$7:$E$7</c:f>
              <c:numCache>
                <c:formatCode>0.00</c:formatCode>
                <c:ptCount val="4"/>
                <c:pt idx="0">
                  <c:v>53.7</c:v>
                </c:pt>
                <c:pt idx="1">
                  <c:v>37.700000000000003</c:v>
                </c:pt>
                <c:pt idx="2">
                  <c:v>7.8599999999999985</c:v>
                </c:pt>
                <c:pt idx="3">
                  <c:v>0.66000000000000025</c:v>
                </c:pt>
              </c:numCache>
            </c:numRef>
          </c:val>
          <c:extLst xmlns:c16r2="http://schemas.microsoft.com/office/drawing/2015/06/chart">
            <c:ext xmlns:c16="http://schemas.microsoft.com/office/drawing/2014/chart" uri="{C3380CC4-5D6E-409C-BE32-E72D297353CC}">
              <c16:uniqueId val="{00000005-B1FD-4146-89A6-E03816039C0A}"/>
            </c:ext>
          </c:extLst>
        </c:ser>
        <c:dLbls/>
        <c:gapWidth val="223"/>
        <c:overlap val="-42"/>
        <c:axId val="43607552"/>
        <c:axId val="43609088"/>
      </c:barChart>
      <c:catAx>
        <c:axId val="43607552"/>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pt-BR"/>
          </a:p>
        </c:txPr>
        <c:crossAx val="43609088"/>
        <c:crosses val="autoZero"/>
        <c:auto val="1"/>
        <c:lblAlgn val="ctr"/>
        <c:lblOffset val="100"/>
      </c:catAx>
      <c:valAx>
        <c:axId val="43609088"/>
        <c:scaling>
          <c:orientation val="minMax"/>
          <c:max val="70"/>
        </c:scaling>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pt-BR" b="1"/>
                  <a:t>Porcentagem (%)</a:t>
                </a:r>
              </a:p>
            </c:rich>
          </c:tx>
          <c:layout/>
          <c:spPr>
            <a:noFill/>
            <a:ln>
              <a:noFill/>
            </a:ln>
            <a:effectLst/>
          </c:spPr>
        </c:title>
        <c:numFmt formatCode="0" sourceLinked="0"/>
        <c:maj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43607552"/>
        <c:crosses val="autoZero"/>
        <c:crossBetween val="between"/>
      </c:valAx>
      <c:spPr>
        <a:noFill/>
        <a:ln>
          <a:noFill/>
        </a:ln>
        <a:effectLst/>
      </c:spPr>
    </c:plotArea>
    <c:legend>
      <c:legendPos val="t"/>
      <c:layout/>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pt-BR"/>
        </a:p>
      </c:txPr>
    </c:legend>
    <c:plotVisOnly val="1"/>
    <c:dispBlanksAs val="gap"/>
  </c:chart>
  <c:spPr>
    <a:noFill/>
    <a:ln>
      <a:noFill/>
    </a:ln>
    <a:effectLst/>
  </c:spPr>
  <c:txPr>
    <a:bodyPr/>
    <a:lstStyle/>
    <a:p>
      <a:pPr>
        <a:defRPr/>
      </a:pPr>
      <a:endParaRPr lang="pt-BR"/>
    </a:p>
  </c:txPr>
  <c:externalData r:id="rId2"/>
</c:chartSpace>
</file>

<file path=ppt/charts/chart3.xml><?xml version="1.0" encoding="utf-8"?>
<c:chartSpace xmlns:c="http://schemas.openxmlformats.org/drawingml/2006/chart" xmlns:a="http://schemas.openxmlformats.org/drawingml/2006/main" xmlns:r="http://schemas.openxmlformats.org/officeDocument/2006/relationships">
  <c:lang val="pt-BR"/>
  <c:clrMapOvr bg1="dk2" tx1="lt1" bg2="dk1" tx2="lt2" accent1="accent1" accent2="accent2" accent3="accent3" accent4="accent4" accent5="accent5" accent6="accent6" hlink="hlink" folHlink="folHlink"/>
  <c:chart>
    <c:autoTitleDeleted val="1"/>
    <c:plotArea>
      <c:layout/>
      <c:barChart>
        <c:barDir val="col"/>
        <c:grouping val="clustered"/>
        <c:ser>
          <c:idx val="0"/>
          <c:order val="0"/>
          <c:tx>
            <c:strRef>
              <c:f>'taxa mortalidade'!$F$1</c:f>
              <c:strCache>
                <c:ptCount val="1"/>
                <c:pt idx="0">
                  <c:v>BR-262</c:v>
                </c:pt>
              </c:strCache>
            </c:strRef>
          </c:tx>
          <c:spPr>
            <a:solidFill>
              <a:schemeClr val="accent4">
                <a:lumMod val="10000"/>
              </a:schemeClr>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pt-BR"/>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'taxa mortalidade'!$F$2:$F$3</c:f>
              <c:numCache>
                <c:formatCode>0%</c:formatCode>
                <c:ptCount val="2"/>
                <c:pt idx="0">
                  <c:v>0.83000000000000018</c:v>
                </c:pt>
                <c:pt idx="1">
                  <c:v>0.17</c:v>
                </c:pt>
              </c:numCache>
            </c:numRef>
          </c:val>
          <c:extLst xmlns:c16r2="http://schemas.microsoft.com/office/drawing/2015/06/chart">
            <c:ext xmlns:c16="http://schemas.microsoft.com/office/drawing/2014/chart" uri="{C3380CC4-5D6E-409C-BE32-E72D297353CC}">
              <c16:uniqueId val="{00000000-21E3-4EFF-9280-A3AFC024CAA0}"/>
            </c:ext>
          </c:extLst>
        </c:ser>
        <c:ser>
          <c:idx val="1"/>
          <c:order val="1"/>
          <c:tx>
            <c:strRef>
              <c:f>'taxa mortalidade'!$G$1</c:f>
              <c:strCache>
                <c:ptCount val="1"/>
                <c:pt idx="0">
                  <c:v>Jacaraípe</c:v>
                </c:pt>
              </c:strCache>
            </c:strRef>
          </c:tx>
          <c:spPr>
            <a:solidFill>
              <a:schemeClr val="tx2">
                <a:lumMod val="75000"/>
              </a:schemeClr>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pt-BR"/>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'taxa mortalidade'!$G$2:$G$3</c:f>
              <c:numCache>
                <c:formatCode>0%</c:formatCode>
                <c:ptCount val="2"/>
                <c:pt idx="0">
                  <c:v>0.86000000000000021</c:v>
                </c:pt>
                <c:pt idx="1">
                  <c:v>0.14000000000000001</c:v>
                </c:pt>
              </c:numCache>
            </c:numRef>
          </c:val>
          <c:extLst xmlns:c16r2="http://schemas.microsoft.com/office/drawing/2015/06/chart">
            <c:ext xmlns:c16="http://schemas.microsoft.com/office/drawing/2014/chart" uri="{C3380CC4-5D6E-409C-BE32-E72D297353CC}">
              <c16:uniqueId val="{00000001-21E3-4EFF-9280-A3AFC024CAA0}"/>
            </c:ext>
          </c:extLst>
        </c:ser>
        <c:ser>
          <c:idx val="2"/>
          <c:order val="2"/>
          <c:tx>
            <c:strRef>
              <c:f>'taxa mortalidade'!$H$1</c:f>
              <c:strCache>
                <c:ptCount val="1"/>
                <c:pt idx="0">
                  <c:v>Aeroporto</c:v>
                </c:pt>
              </c:strCache>
            </c:strRef>
          </c:tx>
          <c:spPr>
            <a:solidFill>
              <a:schemeClr val="accent6"/>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pt-BR"/>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'taxa mortalidade'!$H$2:$H$3</c:f>
              <c:numCache>
                <c:formatCode>0%</c:formatCode>
                <c:ptCount val="2"/>
                <c:pt idx="0">
                  <c:v>0.58000000000000007</c:v>
                </c:pt>
                <c:pt idx="1">
                  <c:v>0.4200000000000001</c:v>
                </c:pt>
              </c:numCache>
            </c:numRef>
          </c:val>
          <c:extLst xmlns:c16r2="http://schemas.microsoft.com/office/drawing/2015/06/chart">
            <c:ext xmlns:c16="http://schemas.microsoft.com/office/drawing/2014/chart" uri="{C3380CC4-5D6E-409C-BE32-E72D297353CC}">
              <c16:uniqueId val="{00000002-21E3-4EFF-9280-A3AFC024CAA0}"/>
            </c:ext>
          </c:extLst>
        </c:ser>
        <c:ser>
          <c:idx val="3"/>
          <c:order val="3"/>
          <c:tx>
            <c:strRef>
              <c:f>'taxa mortalidade'!$I$1</c:f>
              <c:strCache>
                <c:ptCount val="1"/>
                <c:pt idx="0">
                  <c:v>Iconha</c:v>
                </c:pt>
              </c:strCache>
            </c:strRef>
          </c:tx>
          <c:spPr>
            <a:solidFill>
              <a:schemeClr val="tx1"/>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pt-BR"/>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'taxa mortalidade'!$I$2:$I$3</c:f>
              <c:numCache>
                <c:formatCode>0%</c:formatCode>
                <c:ptCount val="2"/>
                <c:pt idx="0">
                  <c:v>0.94699999999999995</c:v>
                </c:pt>
                <c:pt idx="1">
                  <c:v>0.05</c:v>
                </c:pt>
              </c:numCache>
            </c:numRef>
          </c:val>
          <c:extLst xmlns:c16r2="http://schemas.microsoft.com/office/drawing/2015/06/chart">
            <c:ext xmlns:c16="http://schemas.microsoft.com/office/drawing/2014/chart" uri="{C3380CC4-5D6E-409C-BE32-E72D297353CC}">
              <c16:uniqueId val="{00000003-21E3-4EFF-9280-A3AFC024CAA0}"/>
            </c:ext>
          </c:extLst>
        </c:ser>
        <c:ser>
          <c:idx val="4"/>
          <c:order val="4"/>
          <c:tx>
            <c:strRef>
              <c:f>'taxa mortalidade'!$J$1</c:f>
              <c:strCache>
                <c:ptCount val="1"/>
                <c:pt idx="0">
                  <c:v>Mestre Álvaro</c:v>
                </c:pt>
              </c:strCache>
            </c:strRef>
          </c:tx>
          <c:spPr>
            <a:solidFill>
              <a:srgbClr val="FFC000"/>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pt-BR"/>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'taxa mortalidade'!$J$2:$J$3</c:f>
              <c:numCache>
                <c:formatCode>0%</c:formatCode>
                <c:ptCount val="2"/>
                <c:pt idx="0">
                  <c:v>0.93</c:v>
                </c:pt>
                <c:pt idx="1">
                  <c:v>7.0000000000000021E-2</c:v>
                </c:pt>
              </c:numCache>
            </c:numRef>
          </c:val>
          <c:extLst xmlns:c16r2="http://schemas.microsoft.com/office/drawing/2015/06/chart">
            <c:ext xmlns:c16="http://schemas.microsoft.com/office/drawing/2014/chart" uri="{C3380CC4-5D6E-409C-BE32-E72D297353CC}">
              <c16:uniqueId val="{00000004-21E3-4EFF-9280-A3AFC024CAA0}"/>
            </c:ext>
          </c:extLst>
        </c:ser>
        <c:ser>
          <c:idx val="5"/>
          <c:order val="5"/>
          <c:tx>
            <c:strRef>
              <c:f>'taxa mortalidade'!$K$1</c:f>
              <c:strCache>
                <c:ptCount val="1"/>
                <c:pt idx="0">
                  <c:v>ES-181</c:v>
                </c:pt>
              </c:strCache>
            </c:strRef>
          </c:tx>
          <c:spPr>
            <a:solidFill>
              <a:srgbClr val="DADADA">
                <a:lumMod val="50000"/>
              </a:srgbClr>
            </a:solidFill>
            <a:ln>
              <a:noFill/>
            </a:ln>
            <a:effectLst/>
          </c:spPr>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pt-BR"/>
              </a:p>
            </c:txPr>
            <c:dLblPos val="outEnd"/>
            <c:showVal val="1"/>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'taxa mortalidade'!$K$2:$K$3</c:f>
              <c:numCache>
                <c:formatCode>0%</c:formatCode>
                <c:ptCount val="2"/>
                <c:pt idx="0">
                  <c:v>0.79</c:v>
                </c:pt>
                <c:pt idx="1">
                  <c:v>0.21000000000000005</c:v>
                </c:pt>
              </c:numCache>
            </c:numRef>
          </c:val>
          <c:extLst xmlns:c16r2="http://schemas.microsoft.com/office/drawing/2015/06/chart">
            <c:ext xmlns:c16="http://schemas.microsoft.com/office/drawing/2014/chart" uri="{C3380CC4-5D6E-409C-BE32-E72D297353CC}">
              <c16:uniqueId val="{00000005-21E3-4EFF-9280-A3AFC024CAA0}"/>
            </c:ext>
          </c:extLst>
        </c:ser>
        <c:dLbls>
          <c:showVal val="1"/>
        </c:dLbls>
        <c:gapWidth val="219"/>
        <c:overlap val="-27"/>
        <c:axId val="64651648"/>
        <c:axId val="64653184"/>
      </c:barChart>
      <c:catAx>
        <c:axId val="64651648"/>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64653184"/>
        <c:crosses val="autoZero"/>
        <c:auto val="1"/>
        <c:lblAlgn val="ctr"/>
        <c:lblOffset val="100"/>
      </c:catAx>
      <c:valAx>
        <c:axId val="64653184"/>
        <c:scaling>
          <c:orientation val="minMax"/>
        </c:scaling>
        <c:axPos val="l"/>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pt-BR" sz="1200" b="1" baseline="0"/>
                  <a:t>Porcentagem (%)</a:t>
                </a:r>
              </a:p>
            </c:rich>
          </c:tx>
          <c:layout/>
          <c:spPr>
            <a:noFill/>
            <a:ln>
              <a:noFill/>
            </a:ln>
            <a:effectLst/>
          </c:spPr>
        </c:title>
        <c:numFmt formatCode="0%" sourceLinked="1"/>
        <c:majorTickMark val="none"/>
        <c:tickLblPos val="nextTo"/>
        <c:spPr>
          <a:noFill/>
          <a:ln>
            <a:solidFill>
              <a:schemeClr val="bg1">
                <a:lumMod val="85000"/>
              </a:schemeClr>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BR"/>
          </a:p>
        </c:txPr>
        <c:crossAx val="64651648"/>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pt-BR"/>
        </a:p>
      </c:txPr>
    </c:legend>
    <c:plotVisOnly val="1"/>
    <c:dispBlanksAs val="gap"/>
  </c:chart>
  <c:spPr>
    <a:noFill/>
    <a:ln>
      <a:noFill/>
    </a:ln>
    <a:effectLst/>
  </c:spPr>
  <c:txPr>
    <a:bodyPr/>
    <a:lstStyle/>
    <a:p>
      <a:pPr>
        <a:defRPr/>
      </a:pPr>
      <a:endParaRPr lang="pt-BR"/>
    </a:p>
  </c:txPr>
  <c:externalData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5C5CA07-18C8-4E41-AF46-352D85198B81}" type="doc">
      <dgm:prSet loTypeId="urn:microsoft.com/office/officeart/2005/8/layout/chevron1" loCatId="process" qsTypeId="urn:microsoft.com/office/officeart/2005/8/quickstyle/simple1" qsCatId="simple" csTypeId="urn:microsoft.com/office/officeart/2005/8/colors/accent1_2" csCatId="accent1" phldr="1"/>
      <dgm:spPr/>
    </dgm:pt>
    <dgm:pt modelId="{E3D2A636-843B-48FF-97A8-8D3153190D3F}">
      <dgm:prSet phldrT="[Texto]"/>
      <dgm:spPr>
        <a:solidFill>
          <a:srgbClr val="00B050"/>
        </a:solidFill>
      </dgm:spPr>
      <dgm:t>
        <a:bodyPr/>
        <a:lstStyle/>
        <a:p>
          <a:r>
            <a:rPr lang="pt-BR" dirty="0"/>
            <a:t>Primária? </a:t>
          </a:r>
        </a:p>
        <a:p>
          <a:r>
            <a:rPr lang="pt-BR" dirty="0"/>
            <a:t>(Art. 20)</a:t>
          </a:r>
        </a:p>
      </dgm:t>
    </dgm:pt>
    <dgm:pt modelId="{692BD5F5-5AF6-462E-B10B-1500EEBBB740}" type="parTrans" cxnId="{7DCC69D1-DD7F-48CF-9938-84F6A1EF2BE9}">
      <dgm:prSet/>
      <dgm:spPr/>
      <dgm:t>
        <a:bodyPr/>
        <a:lstStyle/>
        <a:p>
          <a:endParaRPr lang="pt-BR"/>
        </a:p>
      </dgm:t>
    </dgm:pt>
    <dgm:pt modelId="{2E255374-A3FD-4E9F-88F4-BB059BED43CF}" type="sibTrans" cxnId="{7DCC69D1-DD7F-48CF-9938-84F6A1EF2BE9}">
      <dgm:prSet/>
      <dgm:spPr/>
      <dgm:t>
        <a:bodyPr/>
        <a:lstStyle/>
        <a:p>
          <a:endParaRPr lang="pt-BR"/>
        </a:p>
      </dgm:t>
    </dgm:pt>
    <dgm:pt modelId="{AAAAADFD-68A1-40CE-A1A1-EB79992106E9}">
      <dgm:prSet phldrT="[Texto]"/>
      <dgm:spPr>
        <a:solidFill>
          <a:srgbClr val="92D050"/>
        </a:solidFill>
      </dgm:spPr>
      <dgm:t>
        <a:bodyPr/>
        <a:lstStyle/>
        <a:p>
          <a:r>
            <a:rPr lang="pt-BR" dirty="0"/>
            <a:t>Secundária em estágio avançado de regeneração? (Art. 21)</a:t>
          </a:r>
        </a:p>
      </dgm:t>
    </dgm:pt>
    <dgm:pt modelId="{685508E8-FC96-4329-A172-13B438326CD1}" type="parTrans" cxnId="{DA71A7F2-BBF9-416D-94A5-2646B905D466}">
      <dgm:prSet/>
      <dgm:spPr/>
      <dgm:t>
        <a:bodyPr/>
        <a:lstStyle/>
        <a:p>
          <a:endParaRPr lang="pt-BR"/>
        </a:p>
      </dgm:t>
    </dgm:pt>
    <dgm:pt modelId="{2AECF53B-80D3-4EF7-97B2-28B807251CCB}" type="sibTrans" cxnId="{DA71A7F2-BBF9-416D-94A5-2646B905D466}">
      <dgm:prSet/>
      <dgm:spPr/>
      <dgm:t>
        <a:bodyPr/>
        <a:lstStyle/>
        <a:p>
          <a:endParaRPr lang="pt-BR"/>
        </a:p>
      </dgm:t>
    </dgm:pt>
    <dgm:pt modelId="{EB9C825B-4F86-4590-95E1-527A4F64277F}">
      <dgm:prSet phldrT="[Texto]"/>
      <dgm:spPr>
        <a:solidFill>
          <a:srgbClr val="FF0000"/>
        </a:solidFill>
      </dgm:spPr>
      <dgm:t>
        <a:bodyPr/>
        <a:lstStyle/>
        <a:p>
          <a:r>
            <a:rPr lang="pt-BR" dirty="0"/>
            <a:t>EIA / RIMA + art. 14</a:t>
          </a:r>
        </a:p>
      </dgm:t>
    </dgm:pt>
    <dgm:pt modelId="{9F458649-6786-4B5D-8689-374E3AE6E740}" type="parTrans" cxnId="{492EFDED-91A6-4816-B65E-842E87EC546F}">
      <dgm:prSet/>
      <dgm:spPr/>
      <dgm:t>
        <a:bodyPr/>
        <a:lstStyle/>
        <a:p>
          <a:endParaRPr lang="pt-BR"/>
        </a:p>
      </dgm:t>
    </dgm:pt>
    <dgm:pt modelId="{DA5F2951-7C5A-44CE-B255-A39AB8AB2E1E}" type="sibTrans" cxnId="{492EFDED-91A6-4816-B65E-842E87EC546F}">
      <dgm:prSet/>
      <dgm:spPr/>
      <dgm:t>
        <a:bodyPr/>
        <a:lstStyle/>
        <a:p>
          <a:endParaRPr lang="pt-BR"/>
        </a:p>
      </dgm:t>
    </dgm:pt>
    <dgm:pt modelId="{A72F1D4C-C8E1-4C02-B26F-65C5ADD89729}" type="pres">
      <dgm:prSet presAssocID="{45C5CA07-18C8-4E41-AF46-352D85198B81}" presName="Name0" presStyleCnt="0">
        <dgm:presLayoutVars>
          <dgm:dir/>
          <dgm:animLvl val="lvl"/>
          <dgm:resizeHandles val="exact"/>
        </dgm:presLayoutVars>
      </dgm:prSet>
      <dgm:spPr/>
    </dgm:pt>
    <dgm:pt modelId="{21540CEF-C4A5-43DC-A847-6D870FEBCBC6}" type="pres">
      <dgm:prSet presAssocID="{E3D2A636-843B-48FF-97A8-8D3153190D3F}" presName="parTxOnly" presStyleLbl="node1" presStyleIdx="0" presStyleCnt="3">
        <dgm:presLayoutVars>
          <dgm:chMax val="0"/>
          <dgm:chPref val="0"/>
          <dgm:bulletEnabled val="1"/>
        </dgm:presLayoutVars>
      </dgm:prSet>
      <dgm:spPr/>
      <dgm:t>
        <a:bodyPr/>
        <a:lstStyle/>
        <a:p>
          <a:endParaRPr lang="pt-BR"/>
        </a:p>
      </dgm:t>
    </dgm:pt>
    <dgm:pt modelId="{F3F21A06-563E-45A7-A52B-9077ED9F4842}" type="pres">
      <dgm:prSet presAssocID="{2E255374-A3FD-4E9F-88F4-BB059BED43CF}" presName="parTxOnlySpace" presStyleCnt="0"/>
      <dgm:spPr/>
    </dgm:pt>
    <dgm:pt modelId="{CD6875E8-A1FB-4B03-9C68-976607DC770B}" type="pres">
      <dgm:prSet presAssocID="{AAAAADFD-68A1-40CE-A1A1-EB79992106E9}" presName="parTxOnly" presStyleLbl="node1" presStyleIdx="1" presStyleCnt="3">
        <dgm:presLayoutVars>
          <dgm:chMax val="0"/>
          <dgm:chPref val="0"/>
          <dgm:bulletEnabled val="1"/>
        </dgm:presLayoutVars>
      </dgm:prSet>
      <dgm:spPr/>
      <dgm:t>
        <a:bodyPr/>
        <a:lstStyle/>
        <a:p>
          <a:endParaRPr lang="pt-BR"/>
        </a:p>
      </dgm:t>
    </dgm:pt>
    <dgm:pt modelId="{2792090B-7BD6-4931-9A86-CB45272E7E7B}" type="pres">
      <dgm:prSet presAssocID="{2AECF53B-80D3-4EF7-97B2-28B807251CCB}" presName="parTxOnlySpace" presStyleCnt="0"/>
      <dgm:spPr/>
    </dgm:pt>
    <dgm:pt modelId="{5533EEEC-4CBE-4EEB-AA0D-CE31BE4D362E}" type="pres">
      <dgm:prSet presAssocID="{EB9C825B-4F86-4590-95E1-527A4F64277F}" presName="parTxOnly" presStyleLbl="node1" presStyleIdx="2" presStyleCnt="3">
        <dgm:presLayoutVars>
          <dgm:chMax val="0"/>
          <dgm:chPref val="0"/>
          <dgm:bulletEnabled val="1"/>
        </dgm:presLayoutVars>
      </dgm:prSet>
      <dgm:spPr/>
      <dgm:t>
        <a:bodyPr/>
        <a:lstStyle/>
        <a:p>
          <a:endParaRPr lang="pt-BR"/>
        </a:p>
      </dgm:t>
    </dgm:pt>
  </dgm:ptLst>
  <dgm:cxnLst>
    <dgm:cxn modelId="{492EFDED-91A6-4816-B65E-842E87EC546F}" srcId="{45C5CA07-18C8-4E41-AF46-352D85198B81}" destId="{EB9C825B-4F86-4590-95E1-527A4F64277F}" srcOrd="2" destOrd="0" parTransId="{9F458649-6786-4B5D-8689-374E3AE6E740}" sibTransId="{DA5F2951-7C5A-44CE-B255-A39AB8AB2E1E}"/>
    <dgm:cxn modelId="{E96EAE17-5919-4FF0-A7EA-65942ACEC20F}" type="presOf" srcId="{EB9C825B-4F86-4590-95E1-527A4F64277F}" destId="{5533EEEC-4CBE-4EEB-AA0D-CE31BE4D362E}" srcOrd="0" destOrd="0" presId="urn:microsoft.com/office/officeart/2005/8/layout/chevron1"/>
    <dgm:cxn modelId="{7DCC69D1-DD7F-48CF-9938-84F6A1EF2BE9}" srcId="{45C5CA07-18C8-4E41-AF46-352D85198B81}" destId="{E3D2A636-843B-48FF-97A8-8D3153190D3F}" srcOrd="0" destOrd="0" parTransId="{692BD5F5-5AF6-462E-B10B-1500EEBBB740}" sibTransId="{2E255374-A3FD-4E9F-88F4-BB059BED43CF}"/>
    <dgm:cxn modelId="{DA71A7F2-BBF9-416D-94A5-2646B905D466}" srcId="{45C5CA07-18C8-4E41-AF46-352D85198B81}" destId="{AAAAADFD-68A1-40CE-A1A1-EB79992106E9}" srcOrd="1" destOrd="0" parTransId="{685508E8-FC96-4329-A172-13B438326CD1}" sibTransId="{2AECF53B-80D3-4EF7-97B2-28B807251CCB}"/>
    <dgm:cxn modelId="{4EB615D4-BA50-4430-B485-64F1ED363864}" type="presOf" srcId="{E3D2A636-843B-48FF-97A8-8D3153190D3F}" destId="{21540CEF-C4A5-43DC-A847-6D870FEBCBC6}" srcOrd="0" destOrd="0" presId="urn:microsoft.com/office/officeart/2005/8/layout/chevron1"/>
    <dgm:cxn modelId="{53E938E2-6320-4B6B-90BA-D695AF00AE0A}" type="presOf" srcId="{AAAAADFD-68A1-40CE-A1A1-EB79992106E9}" destId="{CD6875E8-A1FB-4B03-9C68-976607DC770B}" srcOrd="0" destOrd="0" presId="urn:microsoft.com/office/officeart/2005/8/layout/chevron1"/>
    <dgm:cxn modelId="{2BD8C1DC-872C-4ABD-A0EB-21C3728E03A5}" type="presOf" srcId="{45C5CA07-18C8-4E41-AF46-352D85198B81}" destId="{A72F1D4C-C8E1-4C02-B26F-65C5ADD89729}" srcOrd="0" destOrd="0" presId="urn:microsoft.com/office/officeart/2005/8/layout/chevron1"/>
    <dgm:cxn modelId="{71E452B7-66B2-48A6-81E6-9ADDC1AF55C6}" type="presParOf" srcId="{A72F1D4C-C8E1-4C02-B26F-65C5ADD89729}" destId="{21540CEF-C4A5-43DC-A847-6D870FEBCBC6}" srcOrd="0" destOrd="0" presId="urn:microsoft.com/office/officeart/2005/8/layout/chevron1"/>
    <dgm:cxn modelId="{7058A30B-9AC5-4047-BA83-4C067BEDA3AC}" type="presParOf" srcId="{A72F1D4C-C8E1-4C02-B26F-65C5ADD89729}" destId="{F3F21A06-563E-45A7-A52B-9077ED9F4842}" srcOrd="1" destOrd="0" presId="urn:microsoft.com/office/officeart/2005/8/layout/chevron1"/>
    <dgm:cxn modelId="{62146AB5-D9C7-4F91-9542-68DB49DCA347}" type="presParOf" srcId="{A72F1D4C-C8E1-4C02-B26F-65C5ADD89729}" destId="{CD6875E8-A1FB-4B03-9C68-976607DC770B}" srcOrd="2" destOrd="0" presId="urn:microsoft.com/office/officeart/2005/8/layout/chevron1"/>
    <dgm:cxn modelId="{BF27855F-1F1E-43C2-B67A-7A55893A603A}" type="presParOf" srcId="{A72F1D4C-C8E1-4C02-B26F-65C5ADD89729}" destId="{2792090B-7BD6-4931-9A86-CB45272E7E7B}" srcOrd="3" destOrd="0" presId="urn:microsoft.com/office/officeart/2005/8/layout/chevron1"/>
    <dgm:cxn modelId="{0065983F-563C-44EC-A80C-F25314B75025}" type="presParOf" srcId="{A72F1D4C-C8E1-4C02-B26F-65C5ADD89729}" destId="{5533EEEC-4CBE-4EEB-AA0D-CE31BE4D362E}" srcOrd="4" destOrd="0" presId="urn:microsoft.com/office/officeart/2005/8/layout/chevro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5C5CA07-18C8-4E41-AF46-352D85198B81}" type="doc">
      <dgm:prSet loTypeId="urn:microsoft.com/office/officeart/2005/8/layout/chevron1" loCatId="process" qsTypeId="urn:microsoft.com/office/officeart/2005/8/quickstyle/simple1" qsCatId="simple" csTypeId="urn:microsoft.com/office/officeart/2005/8/colors/accent1_2" csCatId="accent1" phldr="1"/>
      <dgm:spPr/>
    </dgm:pt>
    <dgm:pt modelId="{E3D2A636-843B-48FF-97A8-8D3153190D3F}">
      <dgm:prSet phldrT="[Texto]"/>
      <dgm:spPr>
        <a:solidFill>
          <a:schemeClr val="accent3">
            <a:lumMod val="20000"/>
            <a:lumOff val="80000"/>
          </a:schemeClr>
        </a:solidFill>
        <a:ln>
          <a:solidFill>
            <a:schemeClr val="tx1"/>
          </a:solidFill>
        </a:ln>
      </dgm:spPr>
      <dgm:t>
        <a:bodyPr/>
        <a:lstStyle/>
        <a:p>
          <a:r>
            <a:rPr lang="pt-BR" dirty="0">
              <a:solidFill>
                <a:schemeClr val="tx1"/>
              </a:solidFill>
            </a:rPr>
            <a:t>Estágio médio ou inicial de regeneração? (Art. 23, 24 e 25)</a:t>
          </a:r>
        </a:p>
      </dgm:t>
    </dgm:pt>
    <dgm:pt modelId="{692BD5F5-5AF6-462E-B10B-1500EEBBB740}" type="parTrans" cxnId="{7DCC69D1-DD7F-48CF-9938-84F6A1EF2BE9}">
      <dgm:prSet/>
      <dgm:spPr/>
      <dgm:t>
        <a:bodyPr/>
        <a:lstStyle/>
        <a:p>
          <a:endParaRPr lang="pt-BR"/>
        </a:p>
      </dgm:t>
    </dgm:pt>
    <dgm:pt modelId="{2E255374-A3FD-4E9F-88F4-BB059BED43CF}" type="sibTrans" cxnId="{7DCC69D1-DD7F-48CF-9938-84F6A1EF2BE9}">
      <dgm:prSet/>
      <dgm:spPr/>
      <dgm:t>
        <a:bodyPr/>
        <a:lstStyle/>
        <a:p>
          <a:endParaRPr lang="pt-BR"/>
        </a:p>
      </dgm:t>
    </dgm:pt>
    <dgm:pt modelId="{AAAAADFD-68A1-40CE-A1A1-EB79992106E9}">
      <dgm:prSet phldrT="[Texto]"/>
      <dgm:spPr>
        <a:solidFill>
          <a:schemeClr val="bg1">
            <a:lumMod val="65000"/>
          </a:schemeClr>
        </a:solidFill>
      </dgm:spPr>
      <dgm:t>
        <a:bodyPr/>
        <a:lstStyle/>
        <a:p>
          <a:r>
            <a:rPr lang="pt-BR" dirty="0"/>
            <a:t>Autorização do órgão estadual competente (IDAF)</a:t>
          </a:r>
        </a:p>
      </dgm:t>
    </dgm:pt>
    <dgm:pt modelId="{685508E8-FC96-4329-A172-13B438326CD1}" type="parTrans" cxnId="{DA71A7F2-BBF9-416D-94A5-2646B905D466}">
      <dgm:prSet/>
      <dgm:spPr/>
      <dgm:t>
        <a:bodyPr/>
        <a:lstStyle/>
        <a:p>
          <a:endParaRPr lang="pt-BR"/>
        </a:p>
      </dgm:t>
    </dgm:pt>
    <dgm:pt modelId="{2AECF53B-80D3-4EF7-97B2-28B807251CCB}" type="sibTrans" cxnId="{DA71A7F2-BBF9-416D-94A5-2646B905D466}">
      <dgm:prSet/>
      <dgm:spPr/>
      <dgm:t>
        <a:bodyPr/>
        <a:lstStyle/>
        <a:p>
          <a:endParaRPr lang="pt-BR"/>
        </a:p>
      </dgm:t>
    </dgm:pt>
    <dgm:pt modelId="{EB9C825B-4F86-4590-95E1-527A4F64277F}">
      <dgm:prSet phldrT="[Texto]"/>
      <dgm:spPr>
        <a:solidFill>
          <a:schemeClr val="bg1">
            <a:lumMod val="75000"/>
          </a:schemeClr>
        </a:solidFill>
      </dgm:spPr>
      <dgm:t>
        <a:bodyPr/>
        <a:lstStyle/>
        <a:p>
          <a:r>
            <a:rPr lang="pt-BR" dirty="0"/>
            <a:t>Autorização do órgão municipal, se área urbana</a:t>
          </a:r>
        </a:p>
      </dgm:t>
    </dgm:pt>
    <dgm:pt modelId="{9F458649-6786-4B5D-8689-374E3AE6E740}" type="parTrans" cxnId="{492EFDED-91A6-4816-B65E-842E87EC546F}">
      <dgm:prSet/>
      <dgm:spPr/>
      <dgm:t>
        <a:bodyPr/>
        <a:lstStyle/>
        <a:p>
          <a:endParaRPr lang="pt-BR"/>
        </a:p>
      </dgm:t>
    </dgm:pt>
    <dgm:pt modelId="{DA5F2951-7C5A-44CE-B255-A39AB8AB2E1E}" type="sibTrans" cxnId="{492EFDED-91A6-4816-B65E-842E87EC546F}">
      <dgm:prSet/>
      <dgm:spPr/>
      <dgm:t>
        <a:bodyPr/>
        <a:lstStyle/>
        <a:p>
          <a:endParaRPr lang="pt-BR"/>
        </a:p>
      </dgm:t>
    </dgm:pt>
    <dgm:pt modelId="{A72F1D4C-C8E1-4C02-B26F-65C5ADD89729}" type="pres">
      <dgm:prSet presAssocID="{45C5CA07-18C8-4E41-AF46-352D85198B81}" presName="Name0" presStyleCnt="0">
        <dgm:presLayoutVars>
          <dgm:dir/>
          <dgm:animLvl val="lvl"/>
          <dgm:resizeHandles val="exact"/>
        </dgm:presLayoutVars>
      </dgm:prSet>
      <dgm:spPr/>
    </dgm:pt>
    <dgm:pt modelId="{21540CEF-C4A5-43DC-A847-6D870FEBCBC6}" type="pres">
      <dgm:prSet presAssocID="{E3D2A636-843B-48FF-97A8-8D3153190D3F}" presName="parTxOnly" presStyleLbl="node1" presStyleIdx="0" presStyleCnt="3">
        <dgm:presLayoutVars>
          <dgm:chMax val="0"/>
          <dgm:chPref val="0"/>
          <dgm:bulletEnabled val="1"/>
        </dgm:presLayoutVars>
      </dgm:prSet>
      <dgm:spPr/>
      <dgm:t>
        <a:bodyPr/>
        <a:lstStyle/>
        <a:p>
          <a:endParaRPr lang="pt-BR"/>
        </a:p>
      </dgm:t>
    </dgm:pt>
    <dgm:pt modelId="{F3F21A06-563E-45A7-A52B-9077ED9F4842}" type="pres">
      <dgm:prSet presAssocID="{2E255374-A3FD-4E9F-88F4-BB059BED43CF}" presName="parTxOnlySpace" presStyleCnt="0"/>
      <dgm:spPr/>
    </dgm:pt>
    <dgm:pt modelId="{CD6875E8-A1FB-4B03-9C68-976607DC770B}" type="pres">
      <dgm:prSet presAssocID="{AAAAADFD-68A1-40CE-A1A1-EB79992106E9}" presName="parTxOnly" presStyleLbl="node1" presStyleIdx="1" presStyleCnt="3">
        <dgm:presLayoutVars>
          <dgm:chMax val="0"/>
          <dgm:chPref val="0"/>
          <dgm:bulletEnabled val="1"/>
        </dgm:presLayoutVars>
      </dgm:prSet>
      <dgm:spPr/>
      <dgm:t>
        <a:bodyPr/>
        <a:lstStyle/>
        <a:p>
          <a:endParaRPr lang="pt-BR"/>
        </a:p>
      </dgm:t>
    </dgm:pt>
    <dgm:pt modelId="{2792090B-7BD6-4931-9A86-CB45272E7E7B}" type="pres">
      <dgm:prSet presAssocID="{2AECF53B-80D3-4EF7-97B2-28B807251CCB}" presName="parTxOnlySpace" presStyleCnt="0"/>
      <dgm:spPr/>
    </dgm:pt>
    <dgm:pt modelId="{5533EEEC-4CBE-4EEB-AA0D-CE31BE4D362E}" type="pres">
      <dgm:prSet presAssocID="{EB9C825B-4F86-4590-95E1-527A4F64277F}" presName="parTxOnly" presStyleLbl="node1" presStyleIdx="2" presStyleCnt="3" custLinFactNeighborX="29013" custLinFactNeighborY="-822">
        <dgm:presLayoutVars>
          <dgm:chMax val="0"/>
          <dgm:chPref val="0"/>
          <dgm:bulletEnabled val="1"/>
        </dgm:presLayoutVars>
      </dgm:prSet>
      <dgm:spPr/>
      <dgm:t>
        <a:bodyPr/>
        <a:lstStyle/>
        <a:p>
          <a:endParaRPr lang="pt-BR"/>
        </a:p>
      </dgm:t>
    </dgm:pt>
  </dgm:ptLst>
  <dgm:cxnLst>
    <dgm:cxn modelId="{492EFDED-91A6-4816-B65E-842E87EC546F}" srcId="{45C5CA07-18C8-4E41-AF46-352D85198B81}" destId="{EB9C825B-4F86-4590-95E1-527A4F64277F}" srcOrd="2" destOrd="0" parTransId="{9F458649-6786-4B5D-8689-374E3AE6E740}" sibTransId="{DA5F2951-7C5A-44CE-B255-A39AB8AB2E1E}"/>
    <dgm:cxn modelId="{7DCC69D1-DD7F-48CF-9938-84F6A1EF2BE9}" srcId="{45C5CA07-18C8-4E41-AF46-352D85198B81}" destId="{E3D2A636-843B-48FF-97A8-8D3153190D3F}" srcOrd="0" destOrd="0" parTransId="{692BD5F5-5AF6-462E-B10B-1500EEBBB740}" sibTransId="{2E255374-A3FD-4E9F-88F4-BB059BED43CF}"/>
    <dgm:cxn modelId="{DA71A7F2-BBF9-416D-94A5-2646B905D466}" srcId="{45C5CA07-18C8-4E41-AF46-352D85198B81}" destId="{AAAAADFD-68A1-40CE-A1A1-EB79992106E9}" srcOrd="1" destOrd="0" parTransId="{685508E8-FC96-4329-A172-13B438326CD1}" sibTransId="{2AECF53B-80D3-4EF7-97B2-28B807251CCB}"/>
    <dgm:cxn modelId="{E7E7A2B3-991D-4928-B475-B0DE9D96DE54}" type="presOf" srcId="{45C5CA07-18C8-4E41-AF46-352D85198B81}" destId="{A72F1D4C-C8E1-4C02-B26F-65C5ADD89729}" srcOrd="0" destOrd="0" presId="urn:microsoft.com/office/officeart/2005/8/layout/chevron1"/>
    <dgm:cxn modelId="{691E93F0-9367-49DF-BDD8-1DBDA915FCB7}" type="presOf" srcId="{EB9C825B-4F86-4590-95E1-527A4F64277F}" destId="{5533EEEC-4CBE-4EEB-AA0D-CE31BE4D362E}" srcOrd="0" destOrd="0" presId="urn:microsoft.com/office/officeart/2005/8/layout/chevron1"/>
    <dgm:cxn modelId="{06AAC270-8977-4D84-899A-471025D51CA6}" type="presOf" srcId="{E3D2A636-843B-48FF-97A8-8D3153190D3F}" destId="{21540CEF-C4A5-43DC-A847-6D870FEBCBC6}" srcOrd="0" destOrd="0" presId="urn:microsoft.com/office/officeart/2005/8/layout/chevron1"/>
    <dgm:cxn modelId="{A7967820-2C90-4ECC-ADC8-C429B50540FB}" type="presOf" srcId="{AAAAADFD-68A1-40CE-A1A1-EB79992106E9}" destId="{CD6875E8-A1FB-4B03-9C68-976607DC770B}" srcOrd="0" destOrd="0" presId="urn:microsoft.com/office/officeart/2005/8/layout/chevron1"/>
    <dgm:cxn modelId="{227B4AF8-569A-45C8-95BE-E2580219A6CC}" type="presParOf" srcId="{A72F1D4C-C8E1-4C02-B26F-65C5ADD89729}" destId="{21540CEF-C4A5-43DC-A847-6D870FEBCBC6}" srcOrd="0" destOrd="0" presId="urn:microsoft.com/office/officeart/2005/8/layout/chevron1"/>
    <dgm:cxn modelId="{A55FF774-FF09-4480-9F9F-5EA11680A276}" type="presParOf" srcId="{A72F1D4C-C8E1-4C02-B26F-65C5ADD89729}" destId="{F3F21A06-563E-45A7-A52B-9077ED9F4842}" srcOrd="1" destOrd="0" presId="urn:microsoft.com/office/officeart/2005/8/layout/chevron1"/>
    <dgm:cxn modelId="{576BAC7A-E331-467A-AF16-9A1E369C9867}" type="presParOf" srcId="{A72F1D4C-C8E1-4C02-B26F-65C5ADD89729}" destId="{CD6875E8-A1FB-4B03-9C68-976607DC770B}" srcOrd="2" destOrd="0" presId="urn:microsoft.com/office/officeart/2005/8/layout/chevron1"/>
    <dgm:cxn modelId="{4B974A07-71D4-4E1C-95B2-42CE0F51C300}" type="presParOf" srcId="{A72F1D4C-C8E1-4C02-B26F-65C5ADD89729}" destId="{2792090B-7BD6-4931-9A86-CB45272E7E7B}" srcOrd="3" destOrd="0" presId="urn:microsoft.com/office/officeart/2005/8/layout/chevron1"/>
    <dgm:cxn modelId="{EBBE7402-8B1B-43FF-BAF8-50AF7F797BE7}" type="presParOf" srcId="{A72F1D4C-C8E1-4C02-B26F-65C5ADD89729}" destId="{5533EEEC-4CBE-4EEB-AA0D-CE31BE4D362E}" srcOrd="4" destOrd="0" presId="urn:microsoft.com/office/officeart/2005/8/layout/chevron1"/>
  </dgm:cxnLst>
  <dgm:bg/>
  <dgm:whole/>
  <dgm:extLst>
    <a:ext uri="http://schemas.microsoft.com/office/drawing/2008/diagram">
      <dsp:dataModelExt xmlns:dsp="http://schemas.microsoft.com/office/drawing/2008/diagram" xmlns="" relId="rId11"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1540CEF-C4A5-43DC-A847-6D870FEBCBC6}">
      <dsp:nvSpPr>
        <dsp:cNvPr id="0" name=""/>
        <dsp:cNvSpPr/>
      </dsp:nvSpPr>
      <dsp:spPr>
        <a:xfrm>
          <a:off x="2471" y="225925"/>
          <a:ext cx="3010834" cy="1204333"/>
        </a:xfrm>
        <a:prstGeom prst="chevron">
          <a:avLst/>
        </a:prstGeom>
        <a:solidFill>
          <a:srgbClr val="00B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pt-BR" sz="1900" kern="1200" dirty="0"/>
            <a:t>Primária? </a:t>
          </a:r>
        </a:p>
        <a:p>
          <a:pPr lvl="0" algn="ctr" defTabSz="844550">
            <a:lnSpc>
              <a:spcPct val="90000"/>
            </a:lnSpc>
            <a:spcBef>
              <a:spcPct val="0"/>
            </a:spcBef>
            <a:spcAft>
              <a:spcPct val="35000"/>
            </a:spcAft>
          </a:pPr>
          <a:r>
            <a:rPr lang="pt-BR" sz="1900" kern="1200" dirty="0"/>
            <a:t>(Art. 20)</a:t>
          </a:r>
        </a:p>
      </dsp:txBody>
      <dsp:txXfrm>
        <a:off x="2471" y="225925"/>
        <a:ext cx="3010834" cy="1204333"/>
      </dsp:txXfrm>
    </dsp:sp>
    <dsp:sp modelId="{CD6875E8-A1FB-4B03-9C68-976607DC770B}">
      <dsp:nvSpPr>
        <dsp:cNvPr id="0" name=""/>
        <dsp:cNvSpPr/>
      </dsp:nvSpPr>
      <dsp:spPr>
        <a:xfrm>
          <a:off x="2712222" y="225925"/>
          <a:ext cx="3010834" cy="1204333"/>
        </a:xfrm>
        <a:prstGeom prst="chevron">
          <a:avLst/>
        </a:prstGeom>
        <a:solidFill>
          <a:srgbClr val="92D05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pt-BR" sz="1900" kern="1200" dirty="0"/>
            <a:t>Secundária em estágio avançado de regeneração? (Art. 21)</a:t>
          </a:r>
        </a:p>
      </dsp:txBody>
      <dsp:txXfrm>
        <a:off x="2712222" y="225925"/>
        <a:ext cx="3010834" cy="1204333"/>
      </dsp:txXfrm>
    </dsp:sp>
    <dsp:sp modelId="{5533EEEC-4CBE-4EEB-AA0D-CE31BE4D362E}">
      <dsp:nvSpPr>
        <dsp:cNvPr id="0" name=""/>
        <dsp:cNvSpPr/>
      </dsp:nvSpPr>
      <dsp:spPr>
        <a:xfrm>
          <a:off x="5421973" y="225925"/>
          <a:ext cx="3010834" cy="1204333"/>
        </a:xfrm>
        <a:prstGeom prst="chevron">
          <a:avLst/>
        </a:prstGeom>
        <a:solidFill>
          <a:srgbClr val="FF0000"/>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pt-BR" sz="1900" kern="1200" dirty="0"/>
            <a:t>EIA / RIMA + art. 14</a:t>
          </a:r>
        </a:p>
      </dsp:txBody>
      <dsp:txXfrm>
        <a:off x="5421973" y="225925"/>
        <a:ext cx="3010834" cy="1204333"/>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1540CEF-C4A5-43DC-A847-6D870FEBCBC6}">
      <dsp:nvSpPr>
        <dsp:cNvPr id="0" name=""/>
        <dsp:cNvSpPr/>
      </dsp:nvSpPr>
      <dsp:spPr>
        <a:xfrm>
          <a:off x="2471" y="225925"/>
          <a:ext cx="3010834" cy="1204333"/>
        </a:xfrm>
        <a:prstGeom prst="chevron">
          <a:avLst/>
        </a:prstGeom>
        <a:solidFill>
          <a:schemeClr val="accent3">
            <a:lumMod val="20000"/>
            <a:lumOff val="80000"/>
          </a:schemeClr>
        </a:solidFill>
        <a:ln w="15875"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pt-BR" sz="1900" kern="1200" dirty="0">
              <a:solidFill>
                <a:schemeClr val="tx1"/>
              </a:solidFill>
            </a:rPr>
            <a:t>Estágio médio ou inicial de regeneração? (Art. 23, 24 e 25)</a:t>
          </a:r>
        </a:p>
      </dsp:txBody>
      <dsp:txXfrm>
        <a:off x="2471" y="225925"/>
        <a:ext cx="3010834" cy="1204333"/>
      </dsp:txXfrm>
    </dsp:sp>
    <dsp:sp modelId="{CD6875E8-A1FB-4B03-9C68-976607DC770B}">
      <dsp:nvSpPr>
        <dsp:cNvPr id="0" name=""/>
        <dsp:cNvSpPr/>
      </dsp:nvSpPr>
      <dsp:spPr>
        <a:xfrm>
          <a:off x="2712222" y="225925"/>
          <a:ext cx="3010834" cy="1204333"/>
        </a:xfrm>
        <a:prstGeom prst="chevron">
          <a:avLst/>
        </a:prstGeom>
        <a:solidFill>
          <a:schemeClr val="bg1">
            <a:lumMod val="6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pt-BR" sz="1900" kern="1200" dirty="0"/>
            <a:t>Autorização do órgão estadual competente (IDAF)</a:t>
          </a:r>
        </a:p>
      </dsp:txBody>
      <dsp:txXfrm>
        <a:off x="2712222" y="225925"/>
        <a:ext cx="3010834" cy="1204333"/>
      </dsp:txXfrm>
    </dsp:sp>
    <dsp:sp modelId="{5533EEEC-4CBE-4EEB-AA0D-CE31BE4D362E}">
      <dsp:nvSpPr>
        <dsp:cNvPr id="0" name=""/>
        <dsp:cNvSpPr/>
      </dsp:nvSpPr>
      <dsp:spPr>
        <a:xfrm>
          <a:off x="5424445" y="216025"/>
          <a:ext cx="3010834" cy="1204333"/>
        </a:xfrm>
        <a:prstGeom prst="chevron">
          <a:avLst/>
        </a:prstGeom>
        <a:solidFill>
          <a:schemeClr val="bg1">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lvl="0" algn="ctr" defTabSz="844550">
            <a:lnSpc>
              <a:spcPct val="90000"/>
            </a:lnSpc>
            <a:spcBef>
              <a:spcPct val="0"/>
            </a:spcBef>
            <a:spcAft>
              <a:spcPct val="35000"/>
            </a:spcAft>
          </a:pPr>
          <a:r>
            <a:rPr lang="pt-BR" sz="1900" kern="1200" dirty="0"/>
            <a:t>Autorização do órgão municipal, se área urbana</a:t>
          </a:r>
        </a:p>
      </dsp:txBody>
      <dsp:txXfrm>
        <a:off x="5424445" y="216025"/>
        <a:ext cx="3010834" cy="1204333"/>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smtClean="0">
                <a:latin typeface="+mn-lt"/>
                <a:cs typeface="+mn-cs"/>
              </a:defRPr>
            </a:lvl1pPr>
          </a:lstStyle>
          <a:p>
            <a:pPr>
              <a:defRPr/>
            </a:pPr>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735ED5F1-6E0A-4437-A889-72BD63F61345}" type="datetimeFigureOut">
              <a:rPr lang="pt-BR"/>
              <a:pPr>
                <a:defRPr/>
              </a:pPr>
              <a:t>18/04/2024</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pt-BR" noProof="0"/>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t-BR" noProof="0"/>
              <a:t>Clique para editar os estilos do texto mestre</a:t>
            </a:r>
          </a:p>
          <a:p>
            <a:pPr lvl="1"/>
            <a:r>
              <a:rPr lang="pt-BR" noProof="0"/>
              <a:t>Segundo nível</a:t>
            </a:r>
          </a:p>
          <a:p>
            <a:pPr lvl="2"/>
            <a:r>
              <a:rPr lang="pt-BR" noProof="0"/>
              <a:t>Terceiro nível</a:t>
            </a:r>
          </a:p>
          <a:p>
            <a:pPr lvl="3"/>
            <a:r>
              <a:rPr lang="pt-BR" noProof="0"/>
              <a:t>Quarto nível</a:t>
            </a:r>
          </a:p>
          <a:p>
            <a:pPr lvl="4"/>
            <a:r>
              <a:rPr lang="pt-BR" noProof="0"/>
              <a:t>Quinto nível</a:t>
            </a: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smtClean="0">
                <a:latin typeface="+mn-lt"/>
                <a:cs typeface="+mn-cs"/>
              </a:defRPr>
            </a:lvl1pPr>
          </a:lstStyle>
          <a:p>
            <a:pPr>
              <a:defRPr/>
            </a:pPr>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0D43F2BD-AD57-45E7-8FFA-0D94AD2D7F58}" type="slidenum">
              <a:rPr lang="pt-BR"/>
              <a:pPr>
                <a:defRPr/>
              </a:pPr>
              <a:t>‹nº›</a:t>
            </a:fld>
            <a:endParaRPr lang="pt-BR"/>
          </a:p>
        </p:txBody>
      </p:sp>
    </p:spTree>
    <p:extLst>
      <p:ext uri="{BB962C8B-B14F-4D97-AF65-F5344CB8AC3E}">
        <p14:creationId xmlns:p14="http://schemas.microsoft.com/office/powerpoint/2010/main" xmlns="" val="11428936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205.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210.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222.xml"/><Relationship Id="rId1" Type="http://schemas.openxmlformats.org/officeDocument/2006/relationships/notesMaster" Target="../notesMasters/notesMaster1.xml"/></Relationships>
</file>

<file path=ppt/notesSlides/_rels/notesSlide198.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99.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200.xml.rels><?xml version="1.0" encoding="UTF-8" standalone="yes"?>
<Relationships xmlns="http://schemas.openxmlformats.org/package/2006/relationships"><Relationship Id="rId2" Type="http://schemas.openxmlformats.org/officeDocument/2006/relationships/slide" Target="../slides/slide225.xml"/><Relationship Id="rId1" Type="http://schemas.openxmlformats.org/officeDocument/2006/relationships/notesMaster" Target="../notesMasters/notesMaster1.xml"/></Relationships>
</file>

<file path=ppt/notesSlides/_rels/notesSlide201.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202.xml.rels><?xml version="1.0" encoding="UTF-8" standalone="yes"?>
<Relationships xmlns="http://schemas.openxmlformats.org/package/2006/relationships"><Relationship Id="rId2" Type="http://schemas.openxmlformats.org/officeDocument/2006/relationships/slide" Target="../slides/slide227.xml"/><Relationship Id="rId1" Type="http://schemas.openxmlformats.org/officeDocument/2006/relationships/notesMaster" Target="../notesMasters/notesMaster1.xml"/></Relationships>
</file>

<file path=ppt/notesSlides/_rels/notesSlide203.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_rels/notesSlide204.xml.rels><?xml version="1.0" encoding="UTF-8" standalone="yes"?>
<Relationships xmlns="http://schemas.openxmlformats.org/package/2006/relationships"><Relationship Id="rId2" Type="http://schemas.openxmlformats.org/officeDocument/2006/relationships/slide" Target="../slides/slide229.xml"/><Relationship Id="rId1" Type="http://schemas.openxmlformats.org/officeDocument/2006/relationships/notesMaster" Target="../notesMasters/notesMaster1.xml"/></Relationships>
</file>

<file path=ppt/notesSlides/_rels/notesSlide205.xml.rels><?xml version="1.0" encoding="UTF-8" standalone="yes"?>
<Relationships xmlns="http://schemas.openxmlformats.org/package/2006/relationships"><Relationship Id="rId2" Type="http://schemas.openxmlformats.org/officeDocument/2006/relationships/slide" Target="../slides/slide230.xml"/><Relationship Id="rId1" Type="http://schemas.openxmlformats.org/officeDocument/2006/relationships/notesMaster" Target="../notesMasters/notesMaster1.xml"/></Relationships>
</file>

<file path=ppt/notesSlides/_rels/notesSlide206.xml.rels><?xml version="1.0" encoding="UTF-8" standalone="yes"?>
<Relationships xmlns="http://schemas.openxmlformats.org/package/2006/relationships"><Relationship Id="rId2" Type="http://schemas.openxmlformats.org/officeDocument/2006/relationships/slide" Target="../slides/slide231.xml"/><Relationship Id="rId1" Type="http://schemas.openxmlformats.org/officeDocument/2006/relationships/notesMaster" Target="../notesMasters/notesMaster1.xml"/></Relationships>
</file>

<file path=ppt/notesSlides/_rels/notesSlide207.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208.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209.xml.rels><?xml version="1.0" encoding="UTF-8" standalone="yes"?>
<Relationships xmlns="http://schemas.openxmlformats.org/package/2006/relationships"><Relationship Id="rId2" Type="http://schemas.openxmlformats.org/officeDocument/2006/relationships/slide" Target="../slides/slide234.xml"/><Relationship Id="rId1" Type="http://schemas.openxmlformats.org/officeDocument/2006/relationships/notesMaster" Target="../notesMasters/notesMaster1.xml"/></Relationships>
</file>

<file path=ppt/notesSlides/_rels/notesSlide210.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211.xml.rels><?xml version="1.0" encoding="UTF-8" standalone="yes"?>
<Relationships xmlns="http://schemas.openxmlformats.org/package/2006/relationships"><Relationship Id="rId2" Type="http://schemas.openxmlformats.org/officeDocument/2006/relationships/slide" Target="../slides/slide236.xml"/><Relationship Id="rId1" Type="http://schemas.openxmlformats.org/officeDocument/2006/relationships/notesMaster" Target="../notesMasters/notesMaster1.xml"/></Relationships>
</file>

<file path=ppt/notesSlides/_rels/notesSlide212.xml.rels><?xml version="1.0" encoding="UTF-8" standalone="yes"?>
<Relationships xmlns="http://schemas.openxmlformats.org/package/2006/relationships"><Relationship Id="rId2" Type="http://schemas.openxmlformats.org/officeDocument/2006/relationships/slide" Target="../slides/slide237.xml"/><Relationship Id="rId1" Type="http://schemas.openxmlformats.org/officeDocument/2006/relationships/notesMaster" Target="../notesMasters/notesMaster1.xml"/></Relationships>
</file>

<file path=ppt/notesSlides/_rels/notesSlide213.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214.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_rels/notesSlide215.xml.rels><?xml version="1.0" encoding="UTF-8" standalone="yes"?>
<Relationships xmlns="http://schemas.openxmlformats.org/package/2006/relationships"><Relationship Id="rId2" Type="http://schemas.openxmlformats.org/officeDocument/2006/relationships/slide" Target="../slides/slide240.xml"/><Relationship Id="rId1" Type="http://schemas.openxmlformats.org/officeDocument/2006/relationships/notesMaster" Target="../notesMasters/notesMaster1.xml"/></Relationships>
</file>

<file path=ppt/notesSlides/_rels/notesSlide216.xml.rels><?xml version="1.0" encoding="UTF-8" standalone="yes"?>
<Relationships xmlns="http://schemas.openxmlformats.org/package/2006/relationships"><Relationship Id="rId2" Type="http://schemas.openxmlformats.org/officeDocument/2006/relationships/slide" Target="../slides/slide242.xml"/><Relationship Id="rId1" Type="http://schemas.openxmlformats.org/officeDocument/2006/relationships/notesMaster" Target="../notesMasters/notesMaster1.xml"/></Relationships>
</file>

<file path=ppt/notesSlides/_rels/notesSlide217.xml.rels><?xml version="1.0" encoding="UTF-8" standalone="yes"?>
<Relationships xmlns="http://schemas.openxmlformats.org/package/2006/relationships"><Relationship Id="rId2" Type="http://schemas.openxmlformats.org/officeDocument/2006/relationships/slide" Target="../slides/slide243.xml"/><Relationship Id="rId1" Type="http://schemas.openxmlformats.org/officeDocument/2006/relationships/notesMaster" Target="../notesMasters/notesMaster1.xml"/></Relationships>
</file>

<file path=ppt/notesSlides/_rels/notesSlide218.xml.rels><?xml version="1.0" encoding="UTF-8" standalone="yes"?>
<Relationships xmlns="http://schemas.openxmlformats.org/package/2006/relationships"><Relationship Id="rId2" Type="http://schemas.openxmlformats.org/officeDocument/2006/relationships/slide" Target="../slides/slide244.xml"/><Relationship Id="rId1" Type="http://schemas.openxmlformats.org/officeDocument/2006/relationships/notesMaster" Target="../notesMasters/notesMaster1.xml"/></Relationships>
</file>

<file path=ppt/notesSlides/_rels/notesSlide219.xml.rels><?xml version="1.0" encoding="UTF-8" standalone="yes"?>
<Relationships xmlns="http://schemas.openxmlformats.org/package/2006/relationships"><Relationship Id="rId2" Type="http://schemas.openxmlformats.org/officeDocument/2006/relationships/slide" Target="../slides/slide245.xml"/><Relationship Id="rId1" Type="http://schemas.openxmlformats.org/officeDocument/2006/relationships/notesMaster" Target="../notesMasters/notesMaster1.xml"/></Relationships>
</file>

<file path=ppt/notesSlides/_rels/notesSlide220.xml.rels><?xml version="1.0" encoding="UTF-8" standalone="yes"?>
<Relationships xmlns="http://schemas.openxmlformats.org/package/2006/relationships"><Relationship Id="rId2" Type="http://schemas.openxmlformats.org/officeDocument/2006/relationships/slide" Target="../slides/slide246.xml"/><Relationship Id="rId1" Type="http://schemas.openxmlformats.org/officeDocument/2006/relationships/notesMaster" Target="../notesMasters/notesMaster1.xml"/></Relationships>
</file>

<file path=ppt/notesSlides/_rels/notesSlide221.xml.rels><?xml version="1.0" encoding="UTF-8" standalone="yes"?>
<Relationships xmlns="http://schemas.openxmlformats.org/package/2006/relationships"><Relationship Id="rId2" Type="http://schemas.openxmlformats.org/officeDocument/2006/relationships/slide" Target="../slides/slide247.xml"/><Relationship Id="rId1" Type="http://schemas.openxmlformats.org/officeDocument/2006/relationships/notesMaster" Target="../notesMasters/notesMaster1.xml"/></Relationships>
</file>

<file path=ppt/notesSlides/_rels/notesSlide222.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223.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224.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225.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226.xml.rels><?xml version="1.0" encoding="UTF-8" standalone="yes"?>
<Relationships xmlns="http://schemas.openxmlformats.org/package/2006/relationships"><Relationship Id="rId2" Type="http://schemas.openxmlformats.org/officeDocument/2006/relationships/slide" Target="../slides/slide252.xml"/><Relationship Id="rId1" Type="http://schemas.openxmlformats.org/officeDocument/2006/relationships/notesMaster" Target="../notesMasters/notesMaster1.xml"/></Relationships>
</file>

<file path=ppt/notesSlides/_rels/notesSlide227.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228.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229.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230.xml.rels><?xml version="1.0" encoding="UTF-8" standalone="yes"?>
<Relationships xmlns="http://schemas.openxmlformats.org/package/2006/relationships"><Relationship Id="rId2" Type="http://schemas.openxmlformats.org/officeDocument/2006/relationships/slide" Target="../slides/slide256.xml"/><Relationship Id="rId1" Type="http://schemas.openxmlformats.org/officeDocument/2006/relationships/notesMaster" Target="../notesMasters/notesMaster1.xml"/></Relationships>
</file>

<file path=ppt/notesSlides/_rels/notesSlide231.xml.rels><?xml version="1.0" encoding="UTF-8" standalone="yes"?>
<Relationships xmlns="http://schemas.openxmlformats.org/package/2006/relationships"><Relationship Id="rId2" Type="http://schemas.openxmlformats.org/officeDocument/2006/relationships/slide" Target="../slides/slide257.xml"/><Relationship Id="rId1" Type="http://schemas.openxmlformats.org/officeDocument/2006/relationships/notesMaster" Target="../notesMasters/notesMaster1.xml"/></Relationships>
</file>

<file path=ppt/notesSlides/_rels/notesSlide232.xml.rels><?xml version="1.0" encoding="UTF-8" standalone="yes"?>
<Relationships xmlns="http://schemas.openxmlformats.org/package/2006/relationships"><Relationship Id="rId2" Type="http://schemas.openxmlformats.org/officeDocument/2006/relationships/slide" Target="../slides/slide258.xml"/><Relationship Id="rId1" Type="http://schemas.openxmlformats.org/officeDocument/2006/relationships/notesMaster" Target="../notesMasters/notesMaster1.xml"/></Relationships>
</file>

<file path=ppt/notesSlides/_rels/notesSlide233.xml.rels><?xml version="1.0" encoding="UTF-8" standalone="yes"?>
<Relationships xmlns="http://schemas.openxmlformats.org/package/2006/relationships"><Relationship Id="rId2" Type="http://schemas.openxmlformats.org/officeDocument/2006/relationships/slide" Target="../slides/slide259.xml"/><Relationship Id="rId1" Type="http://schemas.openxmlformats.org/officeDocument/2006/relationships/notesMaster" Target="../notesMasters/notesMaster1.xml"/></Relationships>
</file>

<file path=ppt/notesSlides/_rels/notesSlide234.xml.rels><?xml version="1.0" encoding="UTF-8" standalone="yes"?>
<Relationships xmlns="http://schemas.openxmlformats.org/package/2006/relationships"><Relationship Id="rId2" Type="http://schemas.openxmlformats.org/officeDocument/2006/relationships/slide" Target="../slides/slide260.xml"/><Relationship Id="rId1" Type="http://schemas.openxmlformats.org/officeDocument/2006/relationships/notesMaster" Target="../notesMasters/notesMaster1.xml"/></Relationships>
</file>

<file path=ppt/notesSlides/_rels/notesSlide235.xml.rels><?xml version="1.0" encoding="UTF-8" standalone="yes"?>
<Relationships xmlns="http://schemas.openxmlformats.org/package/2006/relationships"><Relationship Id="rId2" Type="http://schemas.openxmlformats.org/officeDocument/2006/relationships/slide" Target="../slides/slide261.xml"/><Relationship Id="rId1" Type="http://schemas.openxmlformats.org/officeDocument/2006/relationships/notesMaster" Target="../notesMasters/notesMaster1.xml"/></Relationships>
</file>

<file path=ppt/notesSlides/_rels/notesSlide236.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237.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238.xml.rels><?xml version="1.0" encoding="UTF-8" standalone="yes"?>
<Relationships xmlns="http://schemas.openxmlformats.org/package/2006/relationships"><Relationship Id="rId2" Type="http://schemas.openxmlformats.org/officeDocument/2006/relationships/slide" Target="../slides/slide264.xml"/><Relationship Id="rId1" Type="http://schemas.openxmlformats.org/officeDocument/2006/relationships/notesMaster" Target="../notesMasters/notesMaster1.xml"/></Relationships>
</file>

<file path=ppt/notesSlides/_rels/notesSlide239.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240.xml.rels><?xml version="1.0" encoding="UTF-8" standalone="yes"?>
<Relationships xmlns="http://schemas.openxmlformats.org/package/2006/relationships"><Relationship Id="rId2" Type="http://schemas.openxmlformats.org/officeDocument/2006/relationships/slide" Target="../slides/slide266.xml"/><Relationship Id="rId1" Type="http://schemas.openxmlformats.org/officeDocument/2006/relationships/notesMaster" Target="../notesMasters/notesMaster1.xml"/></Relationships>
</file>

<file path=ppt/notesSlides/_rels/notesSlide241.xml.rels><?xml version="1.0" encoding="UTF-8" standalone="yes"?>
<Relationships xmlns="http://schemas.openxmlformats.org/package/2006/relationships"><Relationship Id="rId2" Type="http://schemas.openxmlformats.org/officeDocument/2006/relationships/slide" Target="../slides/slide267.xml"/><Relationship Id="rId1" Type="http://schemas.openxmlformats.org/officeDocument/2006/relationships/notesMaster" Target="../notesMasters/notesMaster1.xml"/></Relationships>
</file>

<file path=ppt/notesSlides/_rels/notesSlide242.xml.rels><?xml version="1.0" encoding="UTF-8" standalone="yes"?>
<Relationships xmlns="http://schemas.openxmlformats.org/package/2006/relationships"><Relationship Id="rId2" Type="http://schemas.openxmlformats.org/officeDocument/2006/relationships/slide" Target="../slides/slide268.xml"/><Relationship Id="rId1" Type="http://schemas.openxmlformats.org/officeDocument/2006/relationships/notesMaster" Target="../notesMasters/notesMaster1.xml"/></Relationships>
</file>

<file path=ppt/notesSlides/_rels/notesSlide243.xml.rels><?xml version="1.0" encoding="UTF-8" standalone="yes"?>
<Relationships xmlns="http://schemas.openxmlformats.org/package/2006/relationships"><Relationship Id="rId2" Type="http://schemas.openxmlformats.org/officeDocument/2006/relationships/slide" Target="../slides/slide269.xml"/><Relationship Id="rId1" Type="http://schemas.openxmlformats.org/officeDocument/2006/relationships/notesMaster" Target="../notesMasters/notesMaster1.xml"/></Relationships>
</file>

<file path=ppt/notesSlides/_rels/notesSlide244.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245.xml.rels><?xml version="1.0" encoding="UTF-8" standalone="yes"?>
<Relationships xmlns="http://schemas.openxmlformats.org/package/2006/relationships"><Relationship Id="rId2" Type="http://schemas.openxmlformats.org/officeDocument/2006/relationships/slide" Target="../slides/slide271.xml"/><Relationship Id="rId1" Type="http://schemas.openxmlformats.org/officeDocument/2006/relationships/notesMaster" Target="../notesMasters/notesMaster1.xml"/></Relationships>
</file>

<file path=ppt/notesSlides/_rels/notesSlide246.xml.rels><?xml version="1.0" encoding="UTF-8" standalone="yes"?>
<Relationships xmlns="http://schemas.openxmlformats.org/package/2006/relationships"><Relationship Id="rId2" Type="http://schemas.openxmlformats.org/officeDocument/2006/relationships/slide" Target="../slides/slide272.xml"/><Relationship Id="rId1" Type="http://schemas.openxmlformats.org/officeDocument/2006/relationships/notesMaster" Target="../notesMasters/notesMaster1.xml"/></Relationships>
</file>

<file path=ppt/notesSlides/_rels/notesSlide247.xml.rels><?xml version="1.0" encoding="UTF-8" standalone="yes"?>
<Relationships xmlns="http://schemas.openxmlformats.org/package/2006/relationships"><Relationship Id="rId2" Type="http://schemas.openxmlformats.org/officeDocument/2006/relationships/slide" Target="../slides/slide273.xml"/><Relationship Id="rId1" Type="http://schemas.openxmlformats.org/officeDocument/2006/relationships/notesMaster" Target="../notesMasters/notesMaster1.xml"/></Relationships>
</file>

<file path=ppt/notesSlides/_rels/notesSlide248.xml.rels><?xml version="1.0" encoding="UTF-8" standalone="yes"?>
<Relationships xmlns="http://schemas.openxmlformats.org/package/2006/relationships"><Relationship Id="rId2" Type="http://schemas.openxmlformats.org/officeDocument/2006/relationships/slide" Target="../slides/slide274.xml"/><Relationship Id="rId1" Type="http://schemas.openxmlformats.org/officeDocument/2006/relationships/notesMaster" Target="../notesMasters/notesMaster1.xml"/></Relationships>
</file>

<file path=ppt/notesSlides/_rels/notesSlide249.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250.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251.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252.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253.xml.rels><?xml version="1.0" encoding="UTF-8" standalone="yes"?>
<Relationships xmlns="http://schemas.openxmlformats.org/package/2006/relationships"><Relationship Id="rId2" Type="http://schemas.openxmlformats.org/officeDocument/2006/relationships/slide" Target="../slides/slide279.xml"/><Relationship Id="rId1" Type="http://schemas.openxmlformats.org/officeDocument/2006/relationships/notesMaster" Target="../notesMasters/notesMaster1.xml"/></Relationships>
</file>

<file path=ppt/notesSlides/_rels/notesSlide254.xml.rels><?xml version="1.0" encoding="UTF-8" standalone="yes"?>
<Relationships xmlns="http://schemas.openxmlformats.org/package/2006/relationships"><Relationship Id="rId2" Type="http://schemas.openxmlformats.org/officeDocument/2006/relationships/slide" Target="../slides/slide280.xml"/><Relationship Id="rId1" Type="http://schemas.openxmlformats.org/officeDocument/2006/relationships/notesMaster" Target="../notesMasters/notesMaster1.xml"/></Relationships>
</file>

<file path=ppt/notesSlides/_rels/notesSlide255.xml.rels><?xml version="1.0" encoding="UTF-8" standalone="yes"?>
<Relationships xmlns="http://schemas.openxmlformats.org/package/2006/relationships"><Relationship Id="rId2" Type="http://schemas.openxmlformats.org/officeDocument/2006/relationships/slide" Target="../slides/slide281.xml"/><Relationship Id="rId1" Type="http://schemas.openxmlformats.org/officeDocument/2006/relationships/notesMaster" Target="../notesMasters/notesMaster1.xml"/></Relationships>
</file>

<file path=ppt/notesSlides/_rels/notesSlide256.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257.xml.rels><?xml version="1.0" encoding="UTF-8" standalone="yes"?>
<Relationships xmlns="http://schemas.openxmlformats.org/package/2006/relationships"><Relationship Id="rId2" Type="http://schemas.openxmlformats.org/officeDocument/2006/relationships/slide" Target="../slides/slide283.xml"/><Relationship Id="rId1" Type="http://schemas.openxmlformats.org/officeDocument/2006/relationships/notesMaster" Target="../notesMasters/notesMaster1.xml"/></Relationships>
</file>

<file path=ppt/notesSlides/_rels/notesSlide258.xml.rels><?xml version="1.0" encoding="UTF-8" standalone="yes"?>
<Relationships xmlns="http://schemas.openxmlformats.org/package/2006/relationships"><Relationship Id="rId2" Type="http://schemas.openxmlformats.org/officeDocument/2006/relationships/slide" Target="../slides/slide284.xml"/><Relationship Id="rId1" Type="http://schemas.openxmlformats.org/officeDocument/2006/relationships/notesMaster" Target="../notesMasters/notesMaster1.xml"/></Relationships>
</file>

<file path=ppt/notesSlides/_rels/notesSlide259.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260.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261.xml.rels><?xml version="1.0" encoding="UTF-8" standalone="yes"?>
<Relationships xmlns="http://schemas.openxmlformats.org/package/2006/relationships"><Relationship Id="rId2" Type="http://schemas.openxmlformats.org/officeDocument/2006/relationships/slide" Target="../slides/slide287.xml"/><Relationship Id="rId1" Type="http://schemas.openxmlformats.org/officeDocument/2006/relationships/notesMaster" Target="../notesMasters/notesMaster1.xml"/></Relationships>
</file>

<file path=ppt/notesSlides/_rels/notesSlide262.xml.rels><?xml version="1.0" encoding="UTF-8" standalone="yes"?>
<Relationships xmlns="http://schemas.openxmlformats.org/package/2006/relationships"><Relationship Id="rId2" Type="http://schemas.openxmlformats.org/officeDocument/2006/relationships/slide" Target="../slides/slide288.xml"/><Relationship Id="rId1" Type="http://schemas.openxmlformats.org/officeDocument/2006/relationships/notesMaster" Target="../notesMasters/notesMaster1.xml"/></Relationships>
</file>

<file path=ppt/notesSlides/_rels/notesSlide263.xml.rels><?xml version="1.0" encoding="UTF-8" standalone="yes"?>
<Relationships xmlns="http://schemas.openxmlformats.org/package/2006/relationships"><Relationship Id="rId2" Type="http://schemas.openxmlformats.org/officeDocument/2006/relationships/slide" Target="../slides/slide289.xml"/><Relationship Id="rId1" Type="http://schemas.openxmlformats.org/officeDocument/2006/relationships/notesMaster" Target="../notesMasters/notesMaster1.xml"/></Relationships>
</file>

<file path=ppt/notesSlides/_rels/notesSlide264.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265.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266.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267.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268.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269.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270.xml.rels><?xml version="1.0" encoding="UTF-8" standalone="yes"?>
<Relationships xmlns="http://schemas.openxmlformats.org/package/2006/relationships"><Relationship Id="rId2" Type="http://schemas.openxmlformats.org/officeDocument/2006/relationships/slide" Target="../slides/slide296.xml"/><Relationship Id="rId1" Type="http://schemas.openxmlformats.org/officeDocument/2006/relationships/notesMaster" Target="../notesMasters/notesMaster1.xml"/></Relationships>
</file>

<file path=ppt/notesSlides/_rels/notesSlide271.xml.rels><?xml version="1.0" encoding="UTF-8" standalone="yes"?>
<Relationships xmlns="http://schemas.openxmlformats.org/package/2006/relationships"><Relationship Id="rId2" Type="http://schemas.openxmlformats.org/officeDocument/2006/relationships/slide" Target="../slides/slide297.xml"/><Relationship Id="rId1" Type="http://schemas.openxmlformats.org/officeDocument/2006/relationships/notesMaster" Target="../notesMasters/notesMaster1.xml"/></Relationships>
</file>

<file path=ppt/notesSlides/_rels/notesSlide272.xml.rels><?xml version="1.0" encoding="UTF-8" standalone="yes"?>
<Relationships xmlns="http://schemas.openxmlformats.org/package/2006/relationships"><Relationship Id="rId2" Type="http://schemas.openxmlformats.org/officeDocument/2006/relationships/slide" Target="../slides/slide298.xml"/><Relationship Id="rId1" Type="http://schemas.openxmlformats.org/officeDocument/2006/relationships/notesMaster" Target="../notesMasters/notesMaster1.xml"/></Relationships>
</file>

<file path=ppt/notesSlides/_rels/notesSlide273.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274.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275.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276.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277.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_rels/notesSlide278.xml.rels><?xml version="1.0" encoding="UTF-8" standalone="yes"?>
<Relationships xmlns="http://schemas.openxmlformats.org/package/2006/relationships"><Relationship Id="rId2" Type="http://schemas.openxmlformats.org/officeDocument/2006/relationships/slide" Target="../slides/slide304.xml"/><Relationship Id="rId1" Type="http://schemas.openxmlformats.org/officeDocument/2006/relationships/notesMaster" Target="../notesMasters/notesMaster1.xml"/></Relationships>
</file>

<file path=ppt/notesSlides/_rels/notesSlide279.xml.rels><?xml version="1.0" encoding="UTF-8" standalone="yes"?>
<Relationships xmlns="http://schemas.openxmlformats.org/package/2006/relationships"><Relationship Id="rId2" Type="http://schemas.openxmlformats.org/officeDocument/2006/relationships/slide" Target="../slides/slide305.xml"/><Relationship Id="rId1" Type="http://schemas.openxmlformats.org/officeDocument/2006/relationships/notesMaster" Target="../notesMasters/notesMaster1.xml"/></Relationships>
</file>

<file path=ppt/notesSlides/_rels/notesSlide280.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281.xml.rels><?xml version="1.0" encoding="UTF-8" standalone="yes"?>
<Relationships xmlns="http://schemas.openxmlformats.org/package/2006/relationships"><Relationship Id="rId2" Type="http://schemas.openxmlformats.org/officeDocument/2006/relationships/slide" Target="../slides/slide307.xml"/><Relationship Id="rId1" Type="http://schemas.openxmlformats.org/officeDocument/2006/relationships/notesMaster" Target="../notesMasters/notesMaster1.xml"/></Relationships>
</file>

<file path=ppt/notesSlides/_rels/notesSlide282.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283.xml.rels><?xml version="1.0" encoding="UTF-8" standalone="yes"?>
<Relationships xmlns="http://schemas.openxmlformats.org/package/2006/relationships"><Relationship Id="rId2" Type="http://schemas.openxmlformats.org/officeDocument/2006/relationships/slide" Target="../slides/slide309.xml"/><Relationship Id="rId1" Type="http://schemas.openxmlformats.org/officeDocument/2006/relationships/notesMaster" Target="../notesMasters/notesMaster1.xml"/></Relationships>
</file>

<file path=ppt/notesSlides/_rels/notesSlide284.xml.rels><?xml version="1.0" encoding="UTF-8" standalone="yes"?>
<Relationships xmlns="http://schemas.openxmlformats.org/package/2006/relationships"><Relationship Id="rId2" Type="http://schemas.openxmlformats.org/officeDocument/2006/relationships/slide" Target="../slides/slide310.xml"/><Relationship Id="rId1" Type="http://schemas.openxmlformats.org/officeDocument/2006/relationships/notesMaster" Target="../notesMasters/notesMaster1.xml"/></Relationships>
</file>

<file path=ppt/notesSlides/_rels/notesSlide285.xml.rels><?xml version="1.0" encoding="UTF-8" standalone="yes"?>
<Relationships xmlns="http://schemas.openxmlformats.org/package/2006/relationships"><Relationship Id="rId2" Type="http://schemas.openxmlformats.org/officeDocument/2006/relationships/slide" Target="../slides/slide311.xml"/><Relationship Id="rId1" Type="http://schemas.openxmlformats.org/officeDocument/2006/relationships/notesMaster" Target="../notesMasters/notesMaster1.xml"/></Relationships>
</file>

<file path=ppt/notesSlides/_rels/notesSlide286.xml.rels><?xml version="1.0" encoding="UTF-8" standalone="yes"?>
<Relationships xmlns="http://schemas.openxmlformats.org/package/2006/relationships"><Relationship Id="rId2" Type="http://schemas.openxmlformats.org/officeDocument/2006/relationships/slide" Target="../slides/slide312.xml"/><Relationship Id="rId1" Type="http://schemas.openxmlformats.org/officeDocument/2006/relationships/notesMaster" Target="../notesMasters/notesMaster1.xml"/></Relationships>
</file>

<file path=ppt/notesSlides/_rels/notesSlide287.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288.xml.rels><?xml version="1.0" encoding="UTF-8" standalone="yes"?>
<Relationships xmlns="http://schemas.openxmlformats.org/package/2006/relationships"><Relationship Id="rId2" Type="http://schemas.openxmlformats.org/officeDocument/2006/relationships/slide" Target="../slides/slide314.xml"/><Relationship Id="rId1" Type="http://schemas.openxmlformats.org/officeDocument/2006/relationships/notesMaster" Target="../notesMasters/notesMaster1.xml"/></Relationships>
</file>

<file path=ppt/notesSlides/_rels/notesSlide289.xml.rels><?xml version="1.0" encoding="UTF-8" standalone="yes"?>
<Relationships xmlns="http://schemas.openxmlformats.org/package/2006/relationships"><Relationship Id="rId2" Type="http://schemas.openxmlformats.org/officeDocument/2006/relationships/slide" Target="../slides/slide318.xml"/><Relationship Id="rId1" Type="http://schemas.openxmlformats.org/officeDocument/2006/relationships/notesMaster" Target="../notesMasters/notesMaster1.xml"/></Relationships>
</file>

<file path=ppt/notesSlides/_rels/notesSlide290.xml.rels><?xml version="1.0" encoding="UTF-8" standalone="yes"?>
<Relationships xmlns="http://schemas.openxmlformats.org/package/2006/relationships"><Relationship Id="rId2" Type="http://schemas.openxmlformats.org/officeDocument/2006/relationships/slide" Target="../slides/slide319.xml"/><Relationship Id="rId1" Type="http://schemas.openxmlformats.org/officeDocument/2006/relationships/notesMaster" Target="../notesMasters/notesMaster1.xml"/></Relationships>
</file>

<file path=ppt/notesSlides/_rels/notesSlide291.xml.rels><?xml version="1.0" encoding="UTF-8" standalone="yes"?>
<Relationships xmlns="http://schemas.openxmlformats.org/package/2006/relationships"><Relationship Id="rId2" Type="http://schemas.openxmlformats.org/officeDocument/2006/relationships/slide" Target="../slides/slide320.xml"/><Relationship Id="rId1" Type="http://schemas.openxmlformats.org/officeDocument/2006/relationships/notesMaster" Target="../notesMasters/notesMaster1.xml"/></Relationships>
</file>

<file path=ppt/notesSlides/_rels/notesSlide292.xml.rels><?xml version="1.0" encoding="UTF-8" standalone="yes"?>
<Relationships xmlns="http://schemas.openxmlformats.org/package/2006/relationships"><Relationship Id="rId2" Type="http://schemas.openxmlformats.org/officeDocument/2006/relationships/slide" Target="../slides/slide321.xml"/><Relationship Id="rId1" Type="http://schemas.openxmlformats.org/officeDocument/2006/relationships/notesMaster" Target="../notesMasters/notesMaster1.xml"/></Relationships>
</file>

<file path=ppt/notesSlides/_rels/notesSlide293.xml.rels><?xml version="1.0" encoding="UTF-8" standalone="yes"?>
<Relationships xmlns="http://schemas.openxmlformats.org/package/2006/relationships"><Relationship Id="rId2" Type="http://schemas.openxmlformats.org/officeDocument/2006/relationships/slide" Target="../slides/slide3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445189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402525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77273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7524595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658729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2866702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038691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929736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1158331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8235478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308815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2599099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0991962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974326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5966868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8562879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7224862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5985166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7744867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4776864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3608239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71419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4139887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5605133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7198253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1055986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7164567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75211200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3756577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9263954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21282433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7353319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63265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6501069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422382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939260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38373440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12246762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50506760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7513776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7698888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16216710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5806940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68820793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90864306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1434703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4371132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3071322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0394740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7048458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85251339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6894455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8528789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69826392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55104551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45215025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4562715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566735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8651323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26018842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8315712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74738481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80105155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92117412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89786579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92245636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14897649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0052520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4830815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76294418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568718406"/>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83707362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55912046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24501027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3582736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17179623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83875651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46600416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671160549"/>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05438355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29911650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27410198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14510233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1249620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88780930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48651409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81627900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534921053"/>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25106425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09660046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477835258"/>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154111548"/>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44309736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09241167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91661443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329609918"/>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233298380"/>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56862663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87741727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98867186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131380625"/>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785480269"/>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1079702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841227756"/>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154300029"/>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591278530"/>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25064546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893569044"/>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016151630"/>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706479084"/>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262401874"/>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300786065"/>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708714839"/>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222795850"/>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24383750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322175204"/>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130293441"/>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954186165"/>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313189261"/>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999436526"/>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189038448"/>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98346578"/>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5313598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163269849"/>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45748794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538306963"/>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650763963"/>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50501953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660449072"/>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744687706"/>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383192345"/>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628375191"/>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53592042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637126611"/>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275446386"/>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772944977"/>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849659033"/>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768507552"/>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468528001"/>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42003524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75822728"/>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988181689"/>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159631914"/>
      </p:ext>
    </p:extLst>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409137875"/>
      </p:ext>
    </p:extLst>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733923944"/>
      </p:ext>
    </p:extLst>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977600772"/>
      </p:ext>
    </p:extLst>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501560551"/>
      </p:ext>
    </p:extLst>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872265855"/>
      </p:ext>
    </p:extLst>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866640940"/>
      </p:ext>
    </p:extLst>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018246675"/>
      </p:ext>
    </p:extLst>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027720943"/>
      </p:ext>
    </p:extLst>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425422951"/>
      </p:ext>
    </p:extLst>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403150046"/>
      </p:ext>
    </p:extLst>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a:t>Espero que este conteúdo seja capaz de contribuir não somente com</a:t>
            </a:r>
            <a:r>
              <a:rPr lang="pt-BR" baseline="0" dirty="0"/>
              <a:t> uma melhoria de infraestrutura técnica e operacional, mas também no conhecimento já existente dos senhores, ampliando a visão e as possibilidades de soluções frente às diversas situações que são encontradas na área de licenciamento ambiental de obras rodoviárias, permitindo a adoção de decisões assertivas. </a:t>
            </a:r>
            <a:endParaRPr lang="pt-BR" dirty="0"/>
          </a:p>
        </p:txBody>
      </p:sp>
      <p:sp>
        <p:nvSpPr>
          <p:cNvPr id="4" name="Espaço Reservado para Número de Slide 3"/>
          <p:cNvSpPr>
            <a:spLocks noGrp="1"/>
          </p:cNvSpPr>
          <p:nvPr>
            <p:ph type="sldNum" sz="quarter" idx="10"/>
          </p:nvPr>
        </p:nvSpPr>
        <p:spPr/>
        <p:txBody>
          <a:bodyPr/>
          <a:lstStyle/>
          <a:p>
            <a:pPr>
              <a:defRPr/>
            </a:pPr>
            <a:fld id="{0D43F2BD-AD57-45E7-8FFA-0D94AD2D7F58}" type="slidenum">
              <a:rPr lang="pt-BR">
                <a:solidFill>
                  <a:prstClr val="black"/>
                </a:solidFill>
              </a:rPr>
              <a:pPr>
                <a:defRPr/>
              </a:pPr>
              <a:t>159</a:t>
            </a:fld>
            <a:endParaRPr lang="pt-BR">
              <a:solidFill>
                <a:prstClr val="black"/>
              </a:solidFill>
            </a:endParaRPr>
          </a:p>
        </p:txBody>
      </p:sp>
    </p:spTree>
    <p:extLst>
      <p:ext uri="{BB962C8B-B14F-4D97-AF65-F5344CB8AC3E}">
        <p14:creationId xmlns:p14="http://schemas.microsoft.com/office/powerpoint/2010/main" xmlns="" val="2931693525"/>
      </p:ext>
    </p:extLst>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671648653"/>
      </p:ext>
    </p:extLst>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976822884"/>
      </p:ext>
    </p:extLst>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258943917"/>
      </p:ext>
    </p:extLst>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362641641"/>
      </p:ext>
    </p:extLst>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018019786"/>
      </p:ext>
    </p:extLst>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146851761"/>
      </p:ext>
    </p:extLst>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986047912"/>
      </p:ext>
    </p:extLst>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568165708"/>
      </p:ext>
    </p:extLst>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54568724"/>
      </p:ext>
    </p:extLst>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559702238"/>
      </p:ext>
    </p:extLst>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794693127"/>
      </p:ext>
    </p:extLst>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6732462"/>
      </p:ext>
    </p:extLst>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890601499"/>
      </p:ext>
    </p:extLst>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864221445"/>
      </p:ext>
    </p:extLst>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r>
              <a:rPr lang="pt-BR" sz="1100" dirty="0">
                <a:solidFill>
                  <a:schemeClr val="dk1"/>
                </a:solidFill>
                <a:latin typeface="Arial"/>
                <a:ea typeface="Arial"/>
                <a:cs typeface="Arial"/>
                <a:sym typeface="Arial"/>
              </a:rPr>
              <a:t>Alguns destes tópicos envolvem outros órgãos</a:t>
            </a:r>
            <a:r>
              <a:rPr lang="pt-BR" sz="1100" baseline="0" dirty="0">
                <a:solidFill>
                  <a:schemeClr val="dk1"/>
                </a:solidFill>
                <a:latin typeface="Arial"/>
                <a:ea typeface="Arial"/>
                <a:cs typeface="Arial"/>
                <a:sym typeface="Arial"/>
              </a:rPr>
              <a:t> e instituições públicas que participam do processo de licenciamento</a:t>
            </a:r>
            <a:endParaRPr sz="11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9768170"/>
      </p:ext>
    </p:extLst>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r>
              <a:rPr lang="pt-BR" sz="1100" dirty="0">
                <a:solidFill>
                  <a:schemeClr val="dk1"/>
                </a:solidFill>
                <a:latin typeface="Arial"/>
                <a:ea typeface="Arial"/>
                <a:cs typeface="Arial"/>
                <a:sym typeface="Arial"/>
              </a:rPr>
              <a:t>Alguns destes tópicos envolvem outros órgãos</a:t>
            </a:r>
            <a:r>
              <a:rPr lang="pt-BR" sz="1100" baseline="0" dirty="0">
                <a:solidFill>
                  <a:schemeClr val="dk1"/>
                </a:solidFill>
                <a:latin typeface="Arial"/>
                <a:ea typeface="Arial"/>
                <a:cs typeface="Arial"/>
                <a:sym typeface="Arial"/>
              </a:rPr>
              <a:t> e instituições públicas que participam do processo de licenciamento</a:t>
            </a:r>
            <a:endParaRPr sz="11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92696099"/>
      </p:ext>
    </p:extLst>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140321628"/>
      </p:ext>
    </p:extLst>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647617871"/>
      </p:ext>
    </p:extLst>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584591309"/>
      </p:ext>
    </p:extLst>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599746308"/>
      </p:ext>
    </p:extLst>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092639367"/>
      </p:ext>
    </p:extLst>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352382485"/>
      </p:ext>
    </p:extLst>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041236954"/>
      </p:ext>
    </p:extLst>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r>
              <a:rPr lang="pt-BR" sz="1100" dirty="0">
                <a:solidFill>
                  <a:schemeClr val="dk1"/>
                </a:solidFill>
                <a:latin typeface="Arial"/>
                <a:ea typeface="Arial"/>
                <a:cs typeface="Arial"/>
                <a:sym typeface="Arial"/>
              </a:rPr>
              <a:t>Aqui inclui-se</a:t>
            </a:r>
            <a:r>
              <a:rPr lang="pt-BR" sz="1100" baseline="0" dirty="0">
                <a:solidFill>
                  <a:schemeClr val="dk1"/>
                </a:solidFill>
                <a:latin typeface="Arial"/>
                <a:ea typeface="Arial"/>
                <a:cs typeface="Arial"/>
                <a:sym typeface="Arial"/>
              </a:rPr>
              <a:t> a fauna silvestre vinculada ao licenciamento</a:t>
            </a:r>
            <a:endParaRPr sz="1100" dirty="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922572868"/>
      </p:ext>
    </p:extLst>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482812520"/>
      </p:ext>
    </p:extLst>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460256845"/>
      </p:ext>
    </p:extLst>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050062263"/>
      </p:ext>
    </p:extLst>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692033220"/>
      </p:ext>
    </p:extLst>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149401910"/>
      </p:ext>
    </p:extLst>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55987506"/>
      </p:ext>
    </p:extLst>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204632429"/>
      </p:ext>
    </p:extLst>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523216936"/>
      </p:ext>
    </p:extLst>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09146597"/>
      </p:ext>
    </p:extLst>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02000284"/>
      </p:ext>
    </p:extLst>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865909610"/>
      </p:ext>
    </p:extLst>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670697609"/>
      </p:ext>
    </p:extLst>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807466289"/>
      </p:ext>
    </p:extLst>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576366084"/>
      </p:ext>
    </p:extLst>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098694329"/>
      </p:ext>
    </p:extLst>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72656208"/>
      </p:ext>
    </p:extLst>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069323106"/>
      </p:ext>
    </p:extLst>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89770702"/>
      </p:ext>
    </p:extLst>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227261203"/>
      </p:ext>
    </p:extLst>
  </p:cSld>
  <p:clrMapOvr>
    <a:masterClrMapping/>
  </p:clrMapOvr>
</p:notes>
</file>

<file path=ppt/notesSlides/notesSlide1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286050659"/>
      </p:ext>
    </p:extLst>
  </p:cSld>
  <p:clrMapOvr>
    <a:masterClrMapping/>
  </p:clrMapOvr>
</p:notes>
</file>

<file path=ppt/notesSlides/notesSlide1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234210384"/>
      </p:ext>
    </p:extLst>
  </p:cSld>
  <p:clrMapOvr>
    <a:masterClrMapping/>
  </p:clrMapOvr>
</p:notes>
</file>

<file path=ppt/notesSlides/notesSlide2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057145040"/>
      </p:ext>
    </p:extLst>
  </p:cSld>
  <p:clrMapOvr>
    <a:masterClrMapping/>
  </p:clrMapOvr>
</p:notes>
</file>

<file path=ppt/notesSlides/notesSlide2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255707595"/>
      </p:ext>
    </p:extLst>
  </p:cSld>
  <p:clrMapOvr>
    <a:masterClrMapping/>
  </p:clrMapOvr>
</p:notes>
</file>

<file path=ppt/notesSlides/notesSlide2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283023762"/>
      </p:ext>
    </p:extLst>
  </p:cSld>
  <p:clrMapOvr>
    <a:masterClrMapping/>
  </p:clrMapOvr>
</p:notes>
</file>

<file path=ppt/notesSlides/notesSlide2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411909341"/>
      </p:ext>
    </p:extLst>
  </p:cSld>
  <p:clrMapOvr>
    <a:masterClrMapping/>
  </p:clrMapOvr>
</p:notes>
</file>

<file path=ppt/notesSlides/notesSlide2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44134260"/>
      </p:ext>
    </p:extLst>
  </p:cSld>
  <p:clrMapOvr>
    <a:masterClrMapping/>
  </p:clrMapOvr>
</p:notes>
</file>

<file path=ppt/notesSlides/notesSlide2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841254594"/>
      </p:ext>
    </p:extLst>
  </p:cSld>
  <p:clrMapOvr>
    <a:masterClrMapping/>
  </p:clrMapOvr>
</p:notes>
</file>

<file path=ppt/notesSlides/notesSlide2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427304608"/>
      </p:ext>
    </p:extLst>
  </p:cSld>
  <p:clrMapOvr>
    <a:masterClrMapping/>
  </p:clrMapOvr>
</p:notes>
</file>

<file path=ppt/notesSlides/notesSlide2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851880766"/>
      </p:ext>
    </p:extLst>
  </p:cSld>
  <p:clrMapOvr>
    <a:masterClrMapping/>
  </p:clrMapOvr>
</p:notes>
</file>

<file path=ppt/notesSlides/notesSlide2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154363791"/>
      </p:ext>
    </p:extLst>
  </p:cSld>
  <p:clrMapOvr>
    <a:masterClrMapping/>
  </p:clrMapOvr>
</p:notes>
</file>

<file path=ppt/notesSlides/notesSlide2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881917503"/>
      </p:ext>
    </p:extLst>
  </p:cSld>
  <p:clrMapOvr>
    <a:masterClrMapping/>
  </p:clrMapOvr>
</p:notes>
</file>

<file path=ppt/notesSlides/notesSlide2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62054248"/>
      </p:ext>
    </p:extLst>
  </p:cSld>
  <p:clrMapOvr>
    <a:masterClrMapping/>
  </p:clrMapOvr>
</p:notes>
</file>

<file path=ppt/notesSlides/notesSlide2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744267389"/>
      </p:ext>
    </p:extLst>
  </p:cSld>
  <p:clrMapOvr>
    <a:masterClrMapping/>
  </p:clrMapOvr>
</p:notes>
</file>

<file path=ppt/notesSlides/notesSlide2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889617778"/>
      </p:ext>
    </p:extLst>
  </p:cSld>
  <p:clrMapOvr>
    <a:masterClrMapping/>
  </p:clrMapOvr>
</p:notes>
</file>

<file path=ppt/notesSlides/notesSlide2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372331410"/>
      </p:ext>
    </p:extLst>
  </p:cSld>
  <p:clrMapOvr>
    <a:masterClrMapping/>
  </p:clrMapOvr>
</p:notes>
</file>

<file path=ppt/notesSlides/notesSlide2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173204330"/>
      </p:ext>
    </p:extLst>
  </p:cSld>
  <p:clrMapOvr>
    <a:masterClrMapping/>
  </p:clrMapOvr>
</p:notes>
</file>

<file path=ppt/notesSlides/notesSlide2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751006901"/>
      </p:ext>
    </p:extLst>
  </p:cSld>
  <p:clrMapOvr>
    <a:masterClrMapping/>
  </p:clrMapOvr>
</p:notes>
</file>

<file path=ppt/notesSlides/notesSlide2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870827527"/>
      </p:ext>
    </p:extLst>
  </p:cSld>
  <p:clrMapOvr>
    <a:masterClrMapping/>
  </p:clrMapOvr>
</p:notes>
</file>

<file path=ppt/notesSlides/notesSlide2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07413456"/>
      </p:ext>
    </p:extLst>
  </p:cSld>
  <p:clrMapOvr>
    <a:masterClrMapping/>
  </p:clrMapOvr>
</p:notes>
</file>

<file path=ppt/notesSlides/notesSlide2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319032203"/>
      </p:ext>
    </p:extLst>
  </p:cSld>
  <p:clrMapOvr>
    <a:masterClrMapping/>
  </p:clrMapOvr>
</p:notes>
</file>

<file path=ppt/notesSlides/notesSlide2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458655200"/>
      </p:ext>
    </p:extLst>
  </p:cSld>
  <p:clrMapOvr>
    <a:masterClrMapping/>
  </p:clrMapOvr>
</p:notes>
</file>

<file path=ppt/notesSlides/notesSlide2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871442638"/>
      </p:ext>
    </p:extLst>
  </p:cSld>
  <p:clrMapOvr>
    <a:masterClrMapping/>
  </p:clrMapOvr>
</p:notes>
</file>

<file path=ppt/notesSlides/notesSlide2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834227345"/>
      </p:ext>
    </p:extLst>
  </p:cSld>
  <p:clrMapOvr>
    <a:masterClrMapping/>
  </p:clrMapOvr>
</p:notes>
</file>

<file path=ppt/notesSlides/notesSlide2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671113038"/>
      </p:ext>
    </p:extLst>
  </p:cSld>
  <p:clrMapOvr>
    <a:masterClrMapping/>
  </p:clrMapOvr>
</p:notes>
</file>

<file path=ppt/notesSlides/notesSlide2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963475092"/>
      </p:ext>
    </p:extLst>
  </p:cSld>
  <p:clrMapOvr>
    <a:masterClrMapping/>
  </p:clrMapOvr>
</p:notes>
</file>

<file path=ppt/notesSlides/notesSlide2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718461739"/>
      </p:ext>
    </p:extLst>
  </p:cSld>
  <p:clrMapOvr>
    <a:masterClrMapping/>
  </p:clrMapOvr>
</p:notes>
</file>

<file path=ppt/notesSlides/notesSlide2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02003742"/>
      </p:ext>
    </p:extLst>
  </p:cSld>
  <p:clrMapOvr>
    <a:masterClrMapping/>
  </p:clrMapOvr>
</p:notes>
</file>

<file path=ppt/notesSlides/notesSlide2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470662424"/>
      </p:ext>
    </p:extLst>
  </p:cSld>
  <p:clrMapOvr>
    <a:masterClrMapping/>
  </p:clrMapOvr>
</p:notes>
</file>

<file path=ppt/notesSlides/notesSlide2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894808624"/>
      </p:ext>
    </p:extLst>
  </p:cSld>
  <p:clrMapOvr>
    <a:masterClrMapping/>
  </p:clrMapOvr>
</p:notes>
</file>

<file path=ppt/notesSlides/notesSlide2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897214010"/>
      </p:ext>
    </p:extLst>
  </p:cSld>
  <p:clrMapOvr>
    <a:masterClrMapping/>
  </p:clrMapOvr>
</p:notes>
</file>

<file path=ppt/notesSlides/notesSlide2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692615160"/>
      </p:ext>
    </p:extLst>
  </p:cSld>
  <p:clrMapOvr>
    <a:masterClrMapping/>
  </p:clrMapOvr>
</p:notes>
</file>

<file path=ppt/notesSlides/notesSlide2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348922446"/>
      </p:ext>
    </p:extLst>
  </p:cSld>
  <p:clrMapOvr>
    <a:masterClrMapping/>
  </p:clrMapOvr>
</p:notes>
</file>

<file path=ppt/notesSlides/notesSlide2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128798284"/>
      </p:ext>
    </p:extLst>
  </p:cSld>
  <p:clrMapOvr>
    <a:masterClrMapping/>
  </p:clrMapOvr>
</p:notes>
</file>

<file path=ppt/notesSlides/notesSlide2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449217694"/>
      </p:ext>
    </p:extLst>
  </p:cSld>
  <p:clrMapOvr>
    <a:masterClrMapping/>
  </p:clrMapOvr>
</p:notes>
</file>

<file path=ppt/notesSlides/notesSlide2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880699294"/>
      </p:ext>
    </p:extLst>
  </p:cSld>
  <p:clrMapOvr>
    <a:masterClrMapping/>
  </p:clrMapOvr>
</p:notes>
</file>

<file path=ppt/notesSlides/notesSlide2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335282487"/>
      </p:ext>
    </p:extLst>
  </p:cSld>
  <p:clrMapOvr>
    <a:masterClrMapping/>
  </p:clrMapOvr>
</p:notes>
</file>

<file path=ppt/notesSlides/notesSlide2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266337450"/>
      </p:ext>
    </p:extLst>
  </p:cSld>
  <p:clrMapOvr>
    <a:masterClrMapping/>
  </p:clrMapOvr>
</p:notes>
</file>

<file path=ppt/notesSlides/notesSlide2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174911265"/>
      </p:ext>
    </p:extLst>
  </p:cSld>
  <p:clrMapOvr>
    <a:masterClrMapping/>
  </p:clrMapOvr>
</p:notes>
</file>

<file path=ppt/notesSlides/notesSlide2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484826086"/>
      </p:ext>
    </p:extLst>
  </p:cSld>
  <p:clrMapOvr>
    <a:masterClrMapping/>
  </p:clrMapOvr>
</p:notes>
</file>

<file path=ppt/notesSlides/notesSlide2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551834965"/>
      </p:ext>
    </p:extLst>
  </p:cSld>
  <p:clrMapOvr>
    <a:masterClrMapping/>
  </p:clrMapOvr>
</p:notes>
</file>

<file path=ppt/notesSlides/notesSlide2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157816134"/>
      </p:ext>
    </p:extLst>
  </p:cSld>
  <p:clrMapOvr>
    <a:masterClrMapping/>
  </p:clrMapOvr>
</p:notes>
</file>

<file path=ppt/notesSlides/notesSlide2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936505309"/>
      </p:ext>
    </p:extLst>
  </p:cSld>
  <p:clrMapOvr>
    <a:masterClrMapping/>
  </p:clrMapOvr>
</p:notes>
</file>

<file path=ppt/notesSlides/notesSlide2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238855823"/>
      </p:ext>
    </p:extLst>
  </p:cSld>
  <p:clrMapOvr>
    <a:masterClrMapping/>
  </p:clrMapOvr>
</p:notes>
</file>

<file path=ppt/notesSlides/notesSlide2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424967732"/>
      </p:ext>
    </p:extLst>
  </p:cSld>
  <p:clrMapOvr>
    <a:masterClrMapping/>
  </p:clrMapOvr>
</p:notes>
</file>

<file path=ppt/notesSlides/notesSlide2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7787892"/>
      </p:ext>
    </p:extLst>
  </p:cSld>
  <p:clrMapOvr>
    <a:masterClrMapping/>
  </p:clrMapOvr>
</p:notes>
</file>

<file path=ppt/notesSlides/notesSlide2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348778908"/>
      </p:ext>
    </p:extLst>
  </p:cSld>
  <p:clrMapOvr>
    <a:masterClrMapping/>
  </p:clrMapOvr>
</p:notes>
</file>

<file path=ppt/notesSlides/notesSlide2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644104395"/>
      </p:ext>
    </p:extLst>
  </p:cSld>
  <p:clrMapOvr>
    <a:masterClrMapping/>
  </p:clrMapOvr>
</p:notes>
</file>

<file path=ppt/notesSlides/notesSlide2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667564177"/>
      </p:ext>
    </p:extLst>
  </p:cSld>
  <p:clrMapOvr>
    <a:masterClrMapping/>
  </p:clrMapOvr>
</p:notes>
</file>

<file path=ppt/notesSlides/notesSlide2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881343560"/>
      </p:ext>
    </p:extLst>
  </p:cSld>
  <p:clrMapOvr>
    <a:masterClrMapping/>
  </p:clrMapOvr>
</p:notes>
</file>

<file path=ppt/notesSlides/notesSlide2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540153664"/>
      </p:ext>
    </p:extLst>
  </p:cSld>
  <p:clrMapOvr>
    <a:masterClrMapping/>
  </p:clrMapOvr>
</p:notes>
</file>

<file path=ppt/notesSlides/notesSlide2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795935023"/>
      </p:ext>
    </p:extLst>
  </p:cSld>
  <p:clrMapOvr>
    <a:masterClrMapping/>
  </p:clrMapOvr>
</p:notes>
</file>

<file path=ppt/notesSlides/notesSlide2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381619587"/>
      </p:ext>
    </p:extLst>
  </p:cSld>
  <p:clrMapOvr>
    <a:masterClrMapping/>
  </p:clrMapOvr>
</p:notes>
</file>

<file path=ppt/notesSlides/notesSlide2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602384109"/>
      </p:ext>
    </p:extLst>
  </p:cSld>
  <p:clrMapOvr>
    <a:masterClrMapping/>
  </p:clrMapOvr>
</p:notes>
</file>

<file path=ppt/notesSlides/notesSlide2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646059666"/>
      </p:ext>
    </p:extLst>
  </p:cSld>
  <p:clrMapOvr>
    <a:masterClrMapping/>
  </p:clrMapOvr>
</p:notes>
</file>

<file path=ppt/notesSlides/notesSlide2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901254624"/>
      </p:ext>
    </p:extLst>
  </p:cSld>
  <p:clrMapOvr>
    <a:masterClrMapping/>
  </p:clrMapOvr>
</p:notes>
</file>

<file path=ppt/notesSlides/notesSlide2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078532797"/>
      </p:ext>
    </p:extLst>
  </p:cSld>
  <p:clrMapOvr>
    <a:masterClrMapping/>
  </p:clrMapOvr>
</p:notes>
</file>

<file path=ppt/notesSlides/notesSlide2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357566850"/>
      </p:ext>
    </p:extLst>
  </p:cSld>
  <p:clrMapOvr>
    <a:masterClrMapping/>
  </p:clrMapOvr>
</p:notes>
</file>

<file path=ppt/notesSlides/notesSlide2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042918135"/>
      </p:ext>
    </p:extLst>
  </p:cSld>
  <p:clrMapOvr>
    <a:masterClrMapping/>
  </p:clrMapOvr>
</p:notes>
</file>

<file path=ppt/notesSlides/notesSlide2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503127285"/>
      </p:ext>
    </p:extLst>
  </p:cSld>
  <p:clrMapOvr>
    <a:masterClrMapping/>
  </p:clrMapOvr>
</p:notes>
</file>

<file path=ppt/notesSlides/notesSlide2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87844534"/>
      </p:ext>
    </p:extLst>
  </p:cSld>
  <p:clrMapOvr>
    <a:masterClrMapping/>
  </p:clrMapOvr>
</p:notes>
</file>

<file path=ppt/notesSlides/notesSlide2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724986647"/>
      </p:ext>
    </p:extLst>
  </p:cSld>
  <p:clrMapOvr>
    <a:masterClrMapping/>
  </p:clrMapOvr>
</p:notes>
</file>

<file path=ppt/notesSlides/notesSlide2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118125076"/>
      </p:ext>
    </p:extLst>
  </p:cSld>
  <p:clrMapOvr>
    <a:masterClrMapping/>
  </p:clrMapOvr>
</p:notes>
</file>

<file path=ppt/notesSlides/notesSlide2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94590775"/>
      </p:ext>
    </p:extLst>
  </p:cSld>
  <p:clrMapOvr>
    <a:masterClrMapping/>
  </p:clrMapOvr>
</p:notes>
</file>

<file path=ppt/notesSlides/notesSlide2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534765085"/>
      </p:ext>
    </p:extLst>
  </p:cSld>
  <p:clrMapOvr>
    <a:masterClrMapping/>
  </p:clrMapOvr>
</p:notes>
</file>

<file path=ppt/notesSlides/notesSlide2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95260198"/>
      </p:ext>
    </p:extLst>
  </p:cSld>
  <p:clrMapOvr>
    <a:masterClrMapping/>
  </p:clrMapOvr>
</p:notes>
</file>

<file path=ppt/notesSlides/notesSlide2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668100295"/>
      </p:ext>
    </p:extLst>
  </p:cSld>
  <p:clrMapOvr>
    <a:masterClrMapping/>
  </p:clrMapOvr>
</p:notes>
</file>

<file path=ppt/notesSlides/notesSlide2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580758001"/>
      </p:ext>
    </p:extLst>
  </p:cSld>
  <p:clrMapOvr>
    <a:masterClrMapping/>
  </p:clrMapOvr>
</p:notes>
</file>

<file path=ppt/notesSlides/notesSlide2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375765710"/>
      </p:ext>
    </p:extLst>
  </p:cSld>
  <p:clrMapOvr>
    <a:masterClrMapping/>
  </p:clrMapOvr>
</p:notes>
</file>

<file path=ppt/notesSlides/notesSlide2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517308882"/>
      </p:ext>
    </p:extLst>
  </p:cSld>
  <p:clrMapOvr>
    <a:masterClrMapping/>
  </p:clrMapOvr>
</p:notes>
</file>

<file path=ppt/notesSlides/notesSlide2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133232491"/>
      </p:ext>
    </p:extLst>
  </p:cSld>
  <p:clrMapOvr>
    <a:masterClrMapping/>
  </p:clrMapOvr>
</p:notes>
</file>

<file path=ppt/notesSlides/notesSlide2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597402226"/>
      </p:ext>
    </p:extLst>
  </p:cSld>
  <p:clrMapOvr>
    <a:masterClrMapping/>
  </p:clrMapOvr>
</p:notes>
</file>

<file path=ppt/notesSlides/notesSlide2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576292180"/>
      </p:ext>
    </p:extLst>
  </p:cSld>
  <p:clrMapOvr>
    <a:masterClrMapping/>
  </p:clrMapOvr>
</p:notes>
</file>

<file path=ppt/notesSlides/notesSlide2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280264891"/>
      </p:ext>
    </p:extLst>
  </p:cSld>
  <p:clrMapOvr>
    <a:masterClrMapping/>
  </p:clrMapOvr>
</p:notes>
</file>

<file path=ppt/notesSlides/notesSlide2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047966621"/>
      </p:ext>
    </p:extLst>
  </p:cSld>
  <p:clrMapOvr>
    <a:masterClrMapping/>
  </p:clrMapOvr>
</p:notes>
</file>

<file path=ppt/notesSlides/notesSlide2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791104047"/>
      </p:ext>
    </p:extLst>
  </p:cSld>
  <p:clrMapOvr>
    <a:masterClrMapping/>
  </p:clrMapOvr>
</p:notes>
</file>

<file path=ppt/notesSlides/notesSlide2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254671194"/>
      </p:ext>
    </p:extLst>
  </p:cSld>
  <p:clrMapOvr>
    <a:masterClrMapping/>
  </p:clrMapOvr>
</p:notes>
</file>

<file path=ppt/notesSlides/notesSlide2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248817904"/>
      </p:ext>
    </p:extLst>
  </p:cSld>
  <p:clrMapOvr>
    <a:masterClrMapping/>
  </p:clrMapOvr>
</p:notes>
</file>

<file path=ppt/notesSlides/notesSlide2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08510101"/>
      </p:ext>
    </p:extLst>
  </p:cSld>
  <p:clrMapOvr>
    <a:masterClrMapping/>
  </p:clrMapOvr>
</p:notes>
</file>

<file path=ppt/notesSlides/notesSlide2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742937253"/>
      </p:ext>
    </p:extLst>
  </p:cSld>
  <p:clrMapOvr>
    <a:masterClrMapping/>
  </p:clrMapOvr>
</p:notes>
</file>

<file path=ppt/notesSlides/notesSlide2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794251058"/>
      </p:ext>
    </p:extLst>
  </p:cSld>
  <p:clrMapOvr>
    <a:masterClrMapping/>
  </p:clrMapOvr>
</p:notes>
</file>

<file path=ppt/notesSlides/notesSlide2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485366283"/>
      </p:ext>
    </p:extLst>
  </p:cSld>
  <p:clrMapOvr>
    <a:masterClrMapping/>
  </p:clrMapOvr>
</p:notes>
</file>

<file path=ppt/notesSlides/notesSlide2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586782858"/>
      </p:ext>
    </p:extLst>
  </p:cSld>
  <p:clrMapOvr>
    <a:masterClrMapping/>
  </p:clrMapOvr>
</p:notes>
</file>

<file path=ppt/notesSlides/notesSlide2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935836155"/>
      </p:ext>
    </p:extLst>
  </p:cSld>
  <p:clrMapOvr>
    <a:masterClrMapping/>
  </p:clrMapOvr>
</p:notes>
</file>

<file path=ppt/notesSlides/notesSlide2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708894064"/>
      </p:ext>
    </p:extLst>
  </p:cSld>
  <p:clrMapOvr>
    <a:masterClrMapping/>
  </p:clrMapOvr>
</p:notes>
</file>

<file path=ppt/notesSlides/notesSlide2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116593918"/>
      </p:ext>
    </p:extLst>
  </p:cSld>
  <p:clrMapOvr>
    <a:masterClrMapping/>
  </p:clrMapOvr>
</p:notes>
</file>

<file path=ppt/notesSlides/notesSlide2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207130944"/>
      </p:ext>
    </p:extLst>
  </p:cSld>
  <p:clrMapOvr>
    <a:masterClrMapping/>
  </p:clrMapOvr>
</p:notes>
</file>

<file path=ppt/notesSlides/notesSlide2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1172747008"/>
      </p:ext>
    </p:extLst>
  </p:cSld>
  <p:clrMapOvr>
    <a:masterClrMapping/>
  </p:clrMapOvr>
</p:notes>
</file>

<file path=ppt/notesSlides/notesSlide2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3491206117"/>
      </p:ext>
    </p:extLst>
  </p:cSld>
  <p:clrMapOvr>
    <a:masterClrMapping/>
  </p:clrMapOvr>
</p:notes>
</file>

<file path=ppt/notesSlides/notesSlide2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002767726"/>
      </p:ext>
    </p:extLst>
  </p:cSld>
  <p:clrMapOvr>
    <a:masterClrMapping/>
  </p:clrMapOvr>
</p:notes>
</file>

<file path=ppt/notesSlides/notesSlide2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5"/>
          </p:nvPr>
        </p:nvSpPr>
        <p:spPr/>
        <p:txBody>
          <a:bodyPr/>
          <a:lstStyle/>
          <a:p>
            <a:pPr>
              <a:defRPr/>
            </a:pPr>
            <a:fld id="{0D43F2BD-AD57-45E7-8FFA-0D94AD2D7F58}" type="slidenum">
              <a:rPr lang="pt-BR">
                <a:solidFill>
                  <a:prstClr val="black"/>
                </a:solidFill>
              </a:rPr>
              <a:pPr>
                <a:defRPr/>
              </a:pPr>
              <a:t>314</a:t>
            </a:fld>
            <a:endParaRPr lang="pt-BR">
              <a:solidFill>
                <a:prstClr val="black"/>
              </a:solidFill>
            </a:endParaRPr>
          </a:p>
        </p:txBody>
      </p:sp>
    </p:spTree>
    <p:extLst>
      <p:ext uri="{BB962C8B-B14F-4D97-AF65-F5344CB8AC3E}">
        <p14:creationId xmlns:p14="http://schemas.microsoft.com/office/powerpoint/2010/main" xmlns="" val="2152863364"/>
      </p:ext>
    </p:extLst>
  </p:cSld>
  <p:clrMapOvr>
    <a:masterClrMapping/>
  </p:clrMapOvr>
</p:notes>
</file>

<file path=ppt/notesSlides/notesSlide2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663453126"/>
      </p:ext>
    </p:extLst>
  </p:cSld>
  <p:clrMapOvr>
    <a:masterClrMapping/>
  </p:clrMapOvr>
</p:notes>
</file>

<file path=ppt/notesSlides/notesSlide2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4091131155"/>
      </p:ext>
    </p:extLst>
  </p:cSld>
  <p:clrMapOvr>
    <a:masterClrMapping/>
  </p:clrMapOvr>
</p:notes>
</file>

<file path=ppt/notesSlides/notesSlide2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331932062"/>
      </p:ext>
    </p:extLst>
  </p:cSld>
  <p:clrMapOvr>
    <a:masterClrMapping/>
  </p:clrMapOvr>
</p:notes>
</file>

<file path=ppt/notesSlides/notesSlide2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713712533"/>
      </p:ext>
    </p:extLst>
  </p:cSld>
  <p:clrMapOvr>
    <a:masterClrMapping/>
  </p:clrMapOvr>
</p:notes>
</file>

<file path=ppt/notesSlides/notesSlide2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Shape 48"/>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a:solidFill>
              <a:srgbClr val="000000"/>
            </a:solidFill>
            <a:prstDash val="solid"/>
            <a:miter/>
            <a:headEnd type="none" w="med" len="med"/>
            <a:tailEnd type="none" w="med" len="med"/>
          </a:ln>
        </p:spPr>
      </p:sp>
      <p:sp>
        <p:nvSpPr>
          <p:cNvPr id="49" name="Shape 49"/>
          <p:cNvSpPr txBox="1">
            <a:spLocks noGrp="1"/>
          </p:cNvSpPr>
          <p:nvPr>
            <p:ph type="body" idx="1"/>
          </p:nvPr>
        </p:nvSpPr>
        <p:spPr>
          <a:xfrm>
            <a:off x="685800" y="4343400"/>
            <a:ext cx="5486399" cy="4114800"/>
          </a:xfrm>
          <a:prstGeom prst="rect">
            <a:avLst/>
          </a:prstGeom>
          <a:noFill/>
          <a:ln>
            <a:noFill/>
          </a:ln>
        </p:spPr>
        <p:txBody>
          <a:bodyPr lIns="91410" tIns="45693" rIns="91410" bIns="45693" anchor="t" anchorCtr="0">
            <a:noAutofit/>
          </a:bodyPr>
          <a:lstStyle/>
          <a:p>
            <a:pPr>
              <a:spcBef>
                <a:spcPts val="0"/>
              </a:spcBef>
              <a:spcAft>
                <a:spcPts val="0"/>
              </a:spcAft>
            </a:pPr>
            <a:endParaRPr sz="1100">
              <a:solidFill>
                <a:schemeClr val="dk1"/>
              </a:solidFill>
              <a:latin typeface="Arial"/>
              <a:ea typeface="Arial"/>
              <a:cs typeface="Arial"/>
              <a:sym typeface="Arial"/>
            </a:endParaRPr>
          </a:p>
        </p:txBody>
      </p:sp>
    </p:spTree>
    <p:extLst>
      <p:ext uri="{BB962C8B-B14F-4D97-AF65-F5344CB8AC3E}">
        <p14:creationId xmlns:p14="http://schemas.microsoft.com/office/powerpoint/2010/main" xmlns="" val="2390806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2" name="Espaço Reservado para Data 3"/>
          <p:cNvSpPr>
            <a:spLocks noGrp="1"/>
          </p:cNvSpPr>
          <p:nvPr>
            <p:ph type="dt" sz="half" idx="10"/>
          </p:nvPr>
        </p:nvSpPr>
        <p:spPr/>
        <p:txBody>
          <a:bodyPr/>
          <a:lstStyle>
            <a:lvl1pPr>
              <a:defRPr/>
            </a:lvl1pPr>
          </a:lstStyle>
          <a:p>
            <a:pPr>
              <a:defRPr/>
            </a:pPr>
            <a:endParaRPr lang="pt-BR"/>
          </a:p>
        </p:txBody>
      </p:sp>
      <p:sp>
        <p:nvSpPr>
          <p:cNvPr id="3" name="Espaço Reservado para Rodapé 4"/>
          <p:cNvSpPr>
            <a:spLocks noGrp="1"/>
          </p:cNvSpPr>
          <p:nvPr>
            <p:ph type="ftr" sz="quarter" idx="11"/>
          </p:nvPr>
        </p:nvSpPr>
        <p:spPr/>
        <p:txBody>
          <a:bodyPr/>
          <a:lstStyle>
            <a:lvl1pPr>
              <a:defRPr/>
            </a:lvl1pPr>
          </a:lstStyle>
          <a:p>
            <a:pPr>
              <a:defRPr/>
            </a:pPr>
            <a:endParaRPr lang="pt-BR"/>
          </a:p>
        </p:txBody>
      </p:sp>
      <p:sp>
        <p:nvSpPr>
          <p:cNvPr id="4" name="Espaço Reservado para Número de Slide 5"/>
          <p:cNvSpPr>
            <a:spLocks noGrp="1"/>
          </p:cNvSpPr>
          <p:nvPr>
            <p:ph type="sldNum" sz="quarter" idx="12"/>
          </p:nvPr>
        </p:nvSpPr>
        <p:spPr/>
        <p:txBody>
          <a:bodyPr/>
          <a:lstStyle>
            <a:lvl1pPr>
              <a:defRPr smtClean="0"/>
            </a:lvl1pPr>
          </a:lstStyle>
          <a:p>
            <a:pPr>
              <a:defRPr/>
            </a:pPr>
            <a:fld id="{A43F23B0-A479-486C-8980-C3F881D8CCC2}" type="slidenum">
              <a:rPr lang="pt-BR"/>
              <a:pPr>
                <a:defRPr/>
              </a:pPr>
              <a:t>‹nº›</a:t>
            </a:fld>
            <a:endParaRPr lang="pt-BR"/>
          </a:p>
        </p:txBody>
      </p:sp>
    </p:spTree>
    <p:extLst>
      <p:ext uri="{BB962C8B-B14F-4D97-AF65-F5344CB8AC3E}">
        <p14:creationId xmlns:p14="http://schemas.microsoft.com/office/powerpoint/2010/main" xmlns="" val="27144190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ítulo e conteúdo">
    <p:spTree>
      <p:nvGrpSpPr>
        <p:cNvPr id="1" name=""/>
        <p:cNvGrpSpPr/>
        <p:nvPr/>
      </p:nvGrpSpPr>
      <p:grpSpPr>
        <a:xfrm>
          <a:off x="0" y="0"/>
          <a:ext cx="0" cy="0"/>
          <a:chOff x="0" y="0"/>
          <a:chExt cx="0" cy="0"/>
        </a:xfrm>
      </p:grpSpPr>
      <p:sp>
        <p:nvSpPr>
          <p:cNvPr id="4" name="Espaço Reservado para Data 3"/>
          <p:cNvSpPr>
            <a:spLocks noGrp="1"/>
          </p:cNvSpPr>
          <p:nvPr>
            <p:ph type="dt" sz="half" idx="10"/>
          </p:nvPr>
        </p:nvSpPr>
        <p:spPr>
          <a:xfrm>
            <a:off x="-36512" y="6520259"/>
            <a:ext cx="21336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endParaRPr lang="pt-BR"/>
          </a:p>
        </p:txBody>
      </p:sp>
      <p:sp>
        <p:nvSpPr>
          <p:cNvPr id="6" name="Espaço Reservado para Número de Slide 5"/>
          <p:cNvSpPr>
            <a:spLocks noGrp="1"/>
          </p:cNvSpPr>
          <p:nvPr>
            <p:ph type="sldNum" sz="quarter" idx="12"/>
          </p:nvPr>
        </p:nvSpPr>
        <p:spPr>
          <a:xfrm>
            <a:off x="0" y="6453337"/>
            <a:ext cx="9144000" cy="402332"/>
          </a:xfrm>
        </p:spPr>
        <p:txBody>
          <a:bodyPr/>
          <a:lstStyle>
            <a:lvl1pPr algn="ctr">
              <a:defRPr/>
            </a:lvl1pPr>
          </a:lstStyle>
          <a:p>
            <a:fld id="{11580C95-E7AE-4143-AE2D-E14D98663070}" type="slidenum">
              <a:rPr lang="pt-BR" smtClean="0"/>
              <a:pPr/>
              <a:t>‹nº›</a:t>
            </a:fld>
            <a:endParaRPr lang="pt-BR" dirty="0"/>
          </a:p>
        </p:txBody>
      </p:sp>
    </p:spTree>
    <p:extLst>
      <p:ext uri="{BB962C8B-B14F-4D97-AF65-F5344CB8AC3E}">
        <p14:creationId xmlns:p14="http://schemas.microsoft.com/office/powerpoint/2010/main" xmlns="" val="263971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1_Títul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1143000"/>
          </a:xfrm>
          <a:prstGeom prst="rect">
            <a:avLst/>
          </a:prstGeom>
        </p:spPr>
        <p:txBody>
          <a:bodyPr/>
          <a:lstStyle/>
          <a:p>
            <a:r>
              <a:rPr lang="pt-BR"/>
              <a:t>Clique para editar o estilo do título mestre</a:t>
            </a:r>
          </a:p>
        </p:txBody>
      </p:sp>
      <p:sp>
        <p:nvSpPr>
          <p:cNvPr id="3" name="Espaço Reservado para Conteúdo 2"/>
          <p:cNvSpPr>
            <a:spLocks noGrp="1"/>
          </p:cNvSpPr>
          <p:nvPr>
            <p:ph idx="1"/>
          </p:nvPr>
        </p:nvSpPr>
        <p:spPr>
          <a:xfrm>
            <a:off x="457200" y="1600200"/>
            <a:ext cx="8229600" cy="4525963"/>
          </a:xfrm>
          <a:prstGeom prst="rect">
            <a:avLst/>
          </a:prstGeom>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endParaRPr lang="pt-BR"/>
          </a:p>
        </p:txBody>
      </p:sp>
      <p:sp>
        <p:nvSpPr>
          <p:cNvPr id="5" name="Espaço Reservado para Rodapé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pt-BR"/>
          </a:p>
        </p:txBody>
      </p:sp>
      <p:sp>
        <p:nvSpPr>
          <p:cNvPr id="6" name="Espaço Reservado para Número de Slide 5"/>
          <p:cNvSpPr>
            <a:spLocks noGrp="1"/>
          </p:cNvSpPr>
          <p:nvPr>
            <p:ph type="sldNum" sz="quarter" idx="12"/>
          </p:nvPr>
        </p:nvSpPr>
        <p:spPr/>
        <p:txBody>
          <a:bodyPr/>
          <a:lstStyle>
            <a:lvl1pPr>
              <a:defRPr/>
            </a:lvl1pPr>
          </a:lstStyle>
          <a:p>
            <a:pPr>
              <a:defRPr/>
            </a:pPr>
            <a:fld id="{CC367C8B-690A-4385-A6B9-7F8116BF0B81}" type="slidenum">
              <a:rPr lang="pt-BR"/>
              <a:pPr>
                <a:defRPr/>
              </a:pPr>
              <a:t>‹nº›</a:t>
            </a:fld>
            <a:endParaRPr lang="pt-BR"/>
          </a:p>
        </p:txBody>
      </p:sp>
    </p:spTree>
    <p:extLst>
      <p:ext uri="{BB962C8B-B14F-4D97-AF65-F5344CB8AC3E}">
        <p14:creationId xmlns:p14="http://schemas.microsoft.com/office/powerpoint/2010/main" xmlns="" val="9032308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endParaRPr lang="pt-BR">
              <a:solidFill>
                <a:prstClr val="black">
                  <a:tint val="75000"/>
                </a:prstClr>
              </a:solidFill>
            </a:endParaRPr>
          </a:p>
        </p:txBody>
      </p:sp>
      <p:sp>
        <p:nvSpPr>
          <p:cNvPr id="3" name="Espaço Reservado para Rodapé 2"/>
          <p:cNvSpPr>
            <a:spLocks noGrp="1"/>
          </p:cNvSpPr>
          <p:nvPr>
            <p:ph type="ftr" sz="quarter" idx="11"/>
          </p:nvPr>
        </p:nvSpPr>
        <p:spPr/>
        <p:txBody>
          <a:bodyPr/>
          <a:lstStyle/>
          <a:p>
            <a:endParaRPr lang="pt-BR">
              <a:solidFill>
                <a:prstClr val="black">
                  <a:tint val="75000"/>
                </a:prstClr>
              </a:solidFill>
            </a:endParaRPr>
          </a:p>
        </p:txBody>
      </p:sp>
      <p:sp>
        <p:nvSpPr>
          <p:cNvPr id="4" name="Espaço Reservado para Número de Slide 3"/>
          <p:cNvSpPr>
            <a:spLocks noGrp="1"/>
          </p:cNvSpPr>
          <p:nvPr>
            <p:ph type="sldNum" sz="quarter" idx="12"/>
          </p:nvPr>
        </p:nvSpPr>
        <p:spPr/>
        <p:txBody>
          <a:bodyPr/>
          <a:lstStyle/>
          <a:p>
            <a:fld id="{60462A41-EBB7-421B-9E2B-88B694E54BC5}" type="slidenum">
              <a:rPr lang="pt-BR" smtClean="0">
                <a:solidFill>
                  <a:prstClr val="black">
                    <a:tint val="75000"/>
                  </a:prstClr>
                </a:solidFill>
              </a:rPr>
              <a:pPr/>
              <a:t>‹nº›</a:t>
            </a:fld>
            <a:endParaRPr lang="pt-BR">
              <a:solidFill>
                <a:prstClr val="black">
                  <a:tint val="75000"/>
                </a:prstClr>
              </a:solidFill>
            </a:endParaRPr>
          </a:p>
        </p:txBody>
      </p:sp>
    </p:spTree>
    <p:extLst>
      <p:ext uri="{BB962C8B-B14F-4D97-AF65-F5344CB8AC3E}">
        <p14:creationId xmlns:p14="http://schemas.microsoft.com/office/powerpoint/2010/main" xmlns="" val="1362786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2130425"/>
            <a:ext cx="7772400" cy="1470025"/>
          </a:xfrm>
        </p:spPr>
        <p:txBody>
          <a:bodyPr/>
          <a:lstStyle/>
          <a:p>
            <a:r>
              <a:rPr lang="pt-BR"/>
              <a:t>Clique para editar o estilo do título mestre</a:t>
            </a:r>
          </a:p>
        </p:txBody>
      </p:sp>
      <p:sp>
        <p:nvSpPr>
          <p:cNvPr id="3" name="Subtítulo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t-BR"/>
              <a:t>Clique para editar o estilo do subtítulo mestre</a:t>
            </a:r>
          </a:p>
        </p:txBody>
      </p:sp>
      <p:sp>
        <p:nvSpPr>
          <p:cNvPr id="4" name="Rectangle 4"/>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D20EDD80-29BE-4FBA-9EF7-E4C7E945F4A5}"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xmlns="" val="3757762773"/>
      </p:ext>
    </p:extLst>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idx="1"/>
          </p:nvPr>
        </p:nvSpPr>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8DE32399-857C-4C05-A2A8-21E910D58E0A}"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xmlns="" val="2678233661"/>
      </p:ext>
    </p:extLst>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lstStyle>
            <a:lvl1pPr algn="l">
              <a:defRPr sz="4000" b="1" cap="all"/>
            </a:lvl1pPr>
          </a:lstStyle>
          <a:p>
            <a:r>
              <a:rPr lang="pt-BR"/>
              <a:t>Clique para editar o estilo do título mestre</a:t>
            </a:r>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t-BR"/>
              <a:t>Clique para editar os estilos do texto mestre</a:t>
            </a:r>
          </a:p>
        </p:txBody>
      </p:sp>
      <p:sp>
        <p:nvSpPr>
          <p:cNvPr id="4" name="Rectangle 4"/>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7799D056-9CC0-4AAE-AF33-9B9E7EC02599}"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xmlns="" val="2875748797"/>
      </p:ext>
    </p:extLst>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Rectangle 4"/>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0C88D492-20EA-452E-BDDE-450CF61B909A}"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xmlns="" val="2617992455"/>
      </p:ext>
    </p:extLst>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a:t>Clique para editar o estilo do título mestre</a:t>
            </a:r>
          </a:p>
        </p:txBody>
      </p:sp>
      <p:sp>
        <p:nvSpPr>
          <p:cNvPr id="3" name="Espaço Reservado para Tex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Rectangle 4"/>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9" name="Rectangle 6"/>
          <p:cNvSpPr>
            <a:spLocks noGrp="1" noChangeArrowheads="1"/>
          </p:cNvSpPr>
          <p:nvPr>
            <p:ph type="sldNum" sz="quarter" idx="12"/>
          </p:nvPr>
        </p:nvSpPr>
        <p:spPr>
          <a:ln/>
        </p:spPr>
        <p:txBody>
          <a:bodyPr/>
          <a:lstStyle>
            <a:lvl1pPr>
              <a:defRPr/>
            </a:lvl1pPr>
          </a:lstStyle>
          <a:p>
            <a:fld id="{3912597A-58F1-4AD6-A600-5CEF9F637C66}"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xmlns="" val="3638402522"/>
      </p:ext>
    </p:extLst>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Rectangle 4"/>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5" name="Rectangle 6"/>
          <p:cNvSpPr>
            <a:spLocks noGrp="1" noChangeArrowheads="1"/>
          </p:cNvSpPr>
          <p:nvPr>
            <p:ph type="sldNum" sz="quarter" idx="12"/>
          </p:nvPr>
        </p:nvSpPr>
        <p:spPr>
          <a:ln/>
        </p:spPr>
        <p:txBody>
          <a:bodyPr/>
          <a:lstStyle>
            <a:lvl1pPr>
              <a:defRPr/>
            </a:lvl1pPr>
          </a:lstStyle>
          <a:p>
            <a:fld id="{C8490F76-BF42-436A-9613-C03D625788A8}"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xmlns="" val="843215542"/>
      </p:ext>
    </p:extLst>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fld id="{B53A0941-253C-4A91-8B54-B9738F52ADC9}"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xmlns="" val="948525041"/>
      </p:ext>
    </p:extLst>
  </p:cSld>
  <p:clrMapOvr>
    <a:masterClrMapping/>
  </p:clrMapOvr>
  <p:transition>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a:t>Clique para editar o estilo do título mestre</a:t>
            </a: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Rectangle 4"/>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F1EE8B6E-8725-40DA-9F4D-485FDC1450E7}"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xmlns="" val="2425017630"/>
      </p:ext>
    </p:extLst>
  </p:cSld>
  <p:clrMapOvr>
    <a:masterClrMapping/>
  </p:clrMapOvr>
  <p:transition>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a:t>Clique para editar o estilo do título mestre</a:t>
            </a: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a:t>Clique para editar os estilos do texto mestre</a:t>
            </a:r>
          </a:p>
        </p:txBody>
      </p:sp>
      <p:sp>
        <p:nvSpPr>
          <p:cNvPr id="5" name="Rectangle 4"/>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7" name="Rectangle 6"/>
          <p:cNvSpPr>
            <a:spLocks noGrp="1" noChangeArrowheads="1"/>
          </p:cNvSpPr>
          <p:nvPr>
            <p:ph type="sldNum" sz="quarter" idx="12"/>
          </p:nvPr>
        </p:nvSpPr>
        <p:spPr>
          <a:ln/>
        </p:spPr>
        <p:txBody>
          <a:bodyPr/>
          <a:lstStyle>
            <a:lvl1pPr>
              <a:defRPr/>
            </a:lvl1pPr>
          </a:lstStyle>
          <a:p>
            <a:fld id="{424BFBA5-3B99-4B4D-B6F9-08D83A68F774}"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xmlns="" val="2874016122"/>
      </p:ext>
    </p:extLst>
  </p:cSld>
  <p:clrMapOvr>
    <a:masterClrMapping/>
  </p:clrMapOvr>
  <p:transition>
    <p:wipe di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1656628F-436D-40A8-B70F-478DA4765B28}"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xmlns="" val="1108161385"/>
      </p:ext>
    </p:extLst>
  </p:cSld>
  <p:clrMapOvr>
    <a:masterClrMapping/>
  </p:clrMapOvr>
  <p:transition>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a:t>Clique para editar o estilo do título mestre</a:t>
            </a: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Rectangle 4"/>
          <p:cNvSpPr>
            <a:spLocks noGrp="1" noChangeArrowheads="1"/>
          </p:cNvSpPr>
          <p:nvPr>
            <p:ph type="dt" sz="half" idx="10"/>
          </p:nvPr>
        </p:nvSpPr>
        <p:spPr>
          <a:ln/>
        </p:spPr>
        <p:txBody>
          <a:bodyPr/>
          <a:lstStyle>
            <a:lvl1pPr>
              <a:defRPr/>
            </a:lvl1pPr>
          </a:lstStyle>
          <a:p>
            <a:pPr>
              <a:defRPr/>
            </a:pPr>
            <a:endParaRPr lang="pt-BR">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pt-BR">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45FD7543-CB16-440B-A8AB-23E2B77D1864}"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xmlns="" val="2471874623"/>
      </p:ext>
    </p:extLst>
  </p:cSld>
  <p:clrMapOvr>
    <a:masterClrMapping/>
  </p:clrMapOvr>
  <p:transition>
    <p:wipe dir="d"/>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cstate="print">
            <a:lum/>
          </a:blip>
          <a:srcRect/>
          <a:stretch>
            <a:fillRect/>
          </a:stretch>
        </a:blipFill>
        <a:effectLst/>
      </p:bgPr>
    </p:bg>
    <p:spTree>
      <p:nvGrpSpPr>
        <p:cNvPr id="1" name=""/>
        <p:cNvGrpSpPr/>
        <p:nvPr/>
      </p:nvGrpSpPr>
      <p:grpSpPr>
        <a:xfrm>
          <a:off x="0" y="0"/>
          <a:ext cx="0" cy="0"/>
          <a:chOff x="0" y="0"/>
          <a:chExt cx="0" cy="0"/>
        </a:xfrm>
      </p:grpSpPr>
      <p:sp>
        <p:nvSpPr>
          <p:cNvPr id="4" name="Espaço Reservado para Data 3"/>
          <p:cNvSpPr>
            <a:spLocks noGrp="1"/>
          </p:cNvSpPr>
          <p:nvPr>
            <p:ph type="dt" sz="half" idx="2"/>
          </p:nvPr>
        </p:nvSpPr>
        <p:spPr>
          <a:xfrm>
            <a:off x="-9872" y="6520259"/>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endParaRPr lang="pt-BR"/>
          </a:p>
        </p:txBody>
      </p:sp>
      <p:sp>
        <p:nvSpPr>
          <p:cNvPr id="5" name="Espaço Reservado para Rodapé 4"/>
          <p:cNvSpPr>
            <a:spLocks noGrp="1"/>
          </p:cNvSpPr>
          <p:nvPr>
            <p:ph type="ftr" sz="quarter" idx="3"/>
          </p:nvPr>
        </p:nvSpPr>
        <p:spPr>
          <a:xfrm>
            <a:off x="3476600" y="6520259"/>
            <a:ext cx="28956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pt-BR"/>
          </a:p>
        </p:txBody>
      </p:sp>
      <p:sp>
        <p:nvSpPr>
          <p:cNvPr id="6" name="Espaço Reservado para Número de Slide 5"/>
          <p:cNvSpPr>
            <a:spLocks noGrp="1"/>
          </p:cNvSpPr>
          <p:nvPr>
            <p:ph type="sldNum" sz="quarter" idx="4"/>
          </p:nvPr>
        </p:nvSpPr>
        <p:spPr>
          <a:xfrm>
            <a:off x="8676456" y="6093296"/>
            <a:ext cx="478478" cy="365125"/>
          </a:xfrm>
          <a:prstGeom prst="rect">
            <a:avLst/>
          </a:prstGeom>
        </p:spPr>
        <p:txBody>
          <a:bodyPr vert="horz" lIns="91440" tIns="45720" rIns="91440" bIns="45720" rtlCol="0" anchor="ctr"/>
          <a:lstStyle>
            <a:lvl1pPr algn="r" fontAlgn="auto">
              <a:spcBef>
                <a:spcPts val="0"/>
              </a:spcBef>
              <a:spcAft>
                <a:spcPts val="0"/>
              </a:spcAft>
              <a:defRPr sz="1200" dirty="0">
                <a:solidFill>
                  <a:schemeClr val="tx1">
                    <a:tint val="75000"/>
                  </a:schemeClr>
                </a:solidFill>
                <a:latin typeface="+mn-lt"/>
                <a:cs typeface="+mn-cs"/>
              </a:defRPr>
            </a:lvl1pPr>
          </a:lstStyle>
          <a:p>
            <a:pPr>
              <a:defRPr/>
            </a:pPr>
            <a:endParaRPr lang="pt-BR" dirty="0"/>
          </a:p>
        </p:txBody>
      </p:sp>
      <p:pic>
        <p:nvPicPr>
          <p:cNvPr id="86017" name="Picture 1"/>
          <p:cNvPicPr>
            <a:picLocks noChangeAspect="1" noChangeArrowheads="1"/>
          </p:cNvPicPr>
          <p:nvPr userDrawn="1"/>
        </p:nvPicPr>
        <p:blipFill>
          <a:blip r:embed="rId7" cstate="print"/>
          <a:srcRect l="14109" t="2579" r="13945" b="2923"/>
          <a:stretch>
            <a:fillRect/>
          </a:stretch>
        </p:blipFill>
        <p:spPr bwMode="auto">
          <a:xfrm>
            <a:off x="1" y="0"/>
            <a:ext cx="9144000" cy="68580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4" r:id="rId1"/>
    <p:sldLayoutId id="2147483678" r:id="rId2"/>
    <p:sldLayoutId id="2147483680" r:id="rId3"/>
    <p:sldLayoutId id="2147483682" r:id="rId4"/>
  </p:sldLayoutIdLst>
  <p:hf hdr="0" ftr="0" dt="0"/>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pt-BR" altLang="pt-BR"/>
              <a:t>Clique para editar o estilo do título mestre</a:t>
            </a:r>
          </a:p>
        </p:txBody>
      </p:sp>
      <p:sp>
        <p:nvSpPr>
          <p:cNvPr id="35843"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pt-BR" altLang="pt-BR"/>
              <a:t>Clique para editar os estilos do texto mestre</a:t>
            </a:r>
          </a:p>
          <a:p>
            <a:pPr lvl="1"/>
            <a:r>
              <a:rPr lang="pt-BR" altLang="pt-BR"/>
              <a:t>Segundo nível</a:t>
            </a:r>
          </a:p>
          <a:p>
            <a:pPr lvl="2"/>
            <a:r>
              <a:rPr lang="pt-BR" altLang="pt-BR"/>
              <a:t>Terceiro nível</a:t>
            </a:r>
          </a:p>
          <a:p>
            <a:pPr lvl="3"/>
            <a:r>
              <a:rPr lang="pt-BR" altLang="pt-BR"/>
              <a:t>Quarto nível</a:t>
            </a:r>
          </a:p>
          <a:p>
            <a:pPr lvl="4"/>
            <a:r>
              <a:rPr lang="pt-BR" altLang="pt-BR"/>
              <a:t>Quinto nível</a:t>
            </a:r>
          </a:p>
        </p:txBody>
      </p:sp>
      <p:sp>
        <p:nvSpPr>
          <p:cNvPr id="35844"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defRPr>
            </a:lvl1pPr>
          </a:lstStyle>
          <a:p>
            <a:pPr>
              <a:defRPr/>
            </a:pPr>
            <a:endParaRPr lang="pt-BR">
              <a:solidFill>
                <a:srgbClr val="FFFFFF"/>
              </a:solidFill>
            </a:endParaRPr>
          </a:p>
        </p:txBody>
      </p:sp>
      <p:sp>
        <p:nvSpPr>
          <p:cNvPr id="35845"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defRPr>
            </a:lvl1pPr>
          </a:lstStyle>
          <a:p>
            <a:pPr>
              <a:defRPr/>
            </a:pPr>
            <a:endParaRPr lang="pt-BR">
              <a:solidFill>
                <a:srgbClr val="FFFFFF"/>
              </a:solidFill>
            </a:endParaRPr>
          </a:p>
        </p:txBody>
      </p:sp>
      <p:sp>
        <p:nvSpPr>
          <p:cNvPr id="35846"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fld id="{32255DE6-6BF8-45D6-99AF-8A92FBAAAB88}" type="slidenum">
              <a:rPr lang="pt-BR" altLang="pt-BR">
                <a:solidFill>
                  <a:srgbClr val="FFFFFF"/>
                </a:solidFill>
              </a:rPr>
              <a:pPr/>
              <a:t>‹nº›</a:t>
            </a:fld>
            <a:endParaRPr lang="pt-BR" altLang="pt-BR">
              <a:solidFill>
                <a:srgbClr val="FFFFFF"/>
              </a:solidFill>
            </a:endParaRPr>
          </a:p>
        </p:txBody>
      </p:sp>
    </p:spTree>
    <p:extLst>
      <p:ext uri="{BB962C8B-B14F-4D97-AF65-F5344CB8AC3E}">
        <p14:creationId xmlns:p14="http://schemas.microsoft.com/office/powerpoint/2010/main" xmlns="" val="210324329"/>
      </p:ext>
    </p:extLst>
  </p:cSld>
  <p:clrMap bg1="dk2" tx1="lt1" bg2="dk1"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ransition>
    <p:wipe dir="d"/>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7" presetClass="entr" presetSubtype="0" fill="hold" grpId="0" nodeType="withEffect">
                                  <p:stCondLst>
                                    <p:cond delay="0"/>
                                  </p:stCondLst>
                                  <p:childTnLst>
                                    <p:set>
                                      <p:cBhvr>
                                        <p:cTn id="6" dur="1" fill="hold">
                                          <p:stCondLst>
                                            <p:cond delay="0"/>
                                          </p:stCondLst>
                                        </p:cTn>
                                        <p:tgtEl>
                                          <p:spTgt spid="35842"/>
                                        </p:tgtEl>
                                        <p:attrNameLst>
                                          <p:attrName>style.visibility</p:attrName>
                                        </p:attrNameLst>
                                      </p:cBhvr>
                                      <p:to>
                                        <p:strVal val="visible"/>
                                      </p:to>
                                    </p:set>
                                    <p:animEffect transition="in" filter="fade">
                                      <p:cBhvr>
                                        <p:cTn id="7" dur="1000"/>
                                        <p:tgtEl>
                                          <p:spTgt spid="35842"/>
                                        </p:tgtEl>
                                      </p:cBhvr>
                                    </p:animEffect>
                                    <p:anim calcmode="lin" valueType="num">
                                      <p:cBhvr>
                                        <p:cTn id="8" dur="1000" fill="hold"/>
                                        <p:tgtEl>
                                          <p:spTgt spid="35842"/>
                                        </p:tgtEl>
                                        <p:attrNameLst>
                                          <p:attrName>ppt_x</p:attrName>
                                        </p:attrNameLst>
                                      </p:cBhvr>
                                      <p:tavLst>
                                        <p:tav tm="0">
                                          <p:val>
                                            <p:strVal val="#ppt_x"/>
                                          </p:val>
                                        </p:tav>
                                        <p:tav tm="100000">
                                          <p:val>
                                            <p:strVal val="#ppt_x"/>
                                          </p:val>
                                        </p:tav>
                                      </p:tavLst>
                                    </p:anim>
                                    <p:anim calcmode="lin" valueType="num">
                                      <p:cBhvr>
                                        <p:cTn id="9" dur="898" decel="100000" fill="hold"/>
                                        <p:tgtEl>
                                          <p:spTgt spid="3584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35842"/>
                                        </p:tgtEl>
                                        <p:attrNameLst>
                                          <p:attrName>ppt_y</p:attrName>
                                        </p:attrNameLst>
                                      </p:cBhvr>
                                      <p:tavLst>
                                        <p:tav tm="0">
                                          <p:val>
                                            <p:strVal val="#ppt_y-.03"/>
                                          </p:val>
                                        </p:tav>
                                        <p:tav tm="100000">
                                          <p:val>
                                            <p:strVal val="#ppt_y"/>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5843">
                                            <p:txEl>
                                              <p:pRg st="0" end="0"/>
                                            </p:txEl>
                                          </p:spTgt>
                                        </p:tgtEl>
                                        <p:attrNameLst>
                                          <p:attrName>style.visibility</p:attrName>
                                        </p:attrNameLst>
                                      </p:cBhvr>
                                      <p:to>
                                        <p:strVal val="visible"/>
                                      </p:to>
                                    </p:set>
                                    <p:animEffect transition="in" filter="fade">
                                      <p:cBhvr>
                                        <p:cTn id="15" dur="1000"/>
                                        <p:tgtEl>
                                          <p:spTgt spid="35843">
                                            <p:txEl>
                                              <p:pRg st="0" end="0"/>
                                            </p:txEl>
                                          </p:spTgt>
                                        </p:tgtEl>
                                      </p:cBhvr>
                                    </p:animEffect>
                                    <p:anim calcmode="lin" valueType="num">
                                      <p:cBhvr>
                                        <p:cTn id="16" dur="1000" fill="hold"/>
                                        <p:tgtEl>
                                          <p:spTgt spid="35843">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3584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35843">
                                            <p:txEl>
                                              <p:pRg st="0" end="0"/>
                                            </p:txEl>
                                          </p:spTgt>
                                        </p:tgtEl>
                                        <p:attrNameLst>
                                          <p:attrName>ppt_y</p:attrName>
                                        </p:attrNameLst>
                                      </p:cBhvr>
                                      <p:tavLst>
                                        <p:tav tm="0">
                                          <p:val>
                                            <p:strVal val="#ppt_y-.03"/>
                                          </p:val>
                                        </p:tav>
                                        <p:tav tm="100000">
                                          <p:val>
                                            <p:strVal val="#ppt_y"/>
                                          </p:val>
                                        </p:tav>
                                      </p:tavLst>
                                    </p:anim>
                                  </p:childTnLst>
                                </p:cTn>
                              </p:par>
                              <p:par>
                                <p:cTn id="19" presetID="37" presetClass="entr" presetSubtype="0" fill="hold" grpId="0" nodeType="withEffect">
                                  <p:stCondLst>
                                    <p:cond delay="0"/>
                                  </p:stCondLst>
                                  <p:childTnLst>
                                    <p:set>
                                      <p:cBhvr>
                                        <p:cTn id="20" dur="1" fill="hold">
                                          <p:stCondLst>
                                            <p:cond delay="0"/>
                                          </p:stCondLst>
                                        </p:cTn>
                                        <p:tgtEl>
                                          <p:spTgt spid="35843">
                                            <p:txEl>
                                              <p:pRg st="1" end="1"/>
                                            </p:txEl>
                                          </p:spTgt>
                                        </p:tgtEl>
                                        <p:attrNameLst>
                                          <p:attrName>style.visibility</p:attrName>
                                        </p:attrNameLst>
                                      </p:cBhvr>
                                      <p:to>
                                        <p:strVal val="visible"/>
                                      </p:to>
                                    </p:set>
                                    <p:animEffect transition="in" filter="fade">
                                      <p:cBhvr>
                                        <p:cTn id="21" dur="1000"/>
                                        <p:tgtEl>
                                          <p:spTgt spid="35843">
                                            <p:txEl>
                                              <p:pRg st="1" end="1"/>
                                            </p:txEl>
                                          </p:spTgt>
                                        </p:tgtEl>
                                      </p:cBhvr>
                                    </p:animEffect>
                                    <p:anim calcmode="lin" valueType="num">
                                      <p:cBhvr>
                                        <p:cTn id="22" dur="1000" fill="hold"/>
                                        <p:tgtEl>
                                          <p:spTgt spid="35843">
                                            <p:txEl>
                                              <p:pRg st="1" end="1"/>
                                            </p:txEl>
                                          </p:spTgt>
                                        </p:tgtEl>
                                        <p:attrNameLst>
                                          <p:attrName>ppt_x</p:attrName>
                                        </p:attrNameLst>
                                      </p:cBhvr>
                                      <p:tavLst>
                                        <p:tav tm="0">
                                          <p:val>
                                            <p:strVal val="#ppt_x"/>
                                          </p:val>
                                        </p:tav>
                                        <p:tav tm="100000">
                                          <p:val>
                                            <p:strVal val="#ppt_x"/>
                                          </p:val>
                                        </p:tav>
                                      </p:tavLst>
                                    </p:anim>
                                    <p:anim calcmode="lin" valueType="num">
                                      <p:cBhvr>
                                        <p:cTn id="23" dur="898" decel="100000" fill="hold"/>
                                        <p:tgtEl>
                                          <p:spTgt spid="35843">
                                            <p:txEl>
                                              <p:pRg st="1" end="1"/>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898"/>
                                          </p:stCondLst>
                                        </p:cTn>
                                        <p:tgtEl>
                                          <p:spTgt spid="35843">
                                            <p:txEl>
                                              <p:pRg st="1" end="1"/>
                                            </p:txEl>
                                          </p:spTgt>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35843">
                                            <p:txEl>
                                              <p:pRg st="2" end="2"/>
                                            </p:txEl>
                                          </p:spTgt>
                                        </p:tgtEl>
                                        <p:attrNameLst>
                                          <p:attrName>style.visibility</p:attrName>
                                        </p:attrNameLst>
                                      </p:cBhvr>
                                      <p:to>
                                        <p:strVal val="visible"/>
                                      </p:to>
                                    </p:set>
                                    <p:animEffect transition="in" filter="fade">
                                      <p:cBhvr>
                                        <p:cTn id="27" dur="1000"/>
                                        <p:tgtEl>
                                          <p:spTgt spid="35843">
                                            <p:txEl>
                                              <p:pRg st="2" end="2"/>
                                            </p:txEl>
                                          </p:spTgt>
                                        </p:tgtEl>
                                      </p:cBhvr>
                                    </p:animEffect>
                                    <p:anim calcmode="lin" valueType="num">
                                      <p:cBhvr>
                                        <p:cTn id="28" dur="1000" fill="hold"/>
                                        <p:tgtEl>
                                          <p:spTgt spid="35843">
                                            <p:txEl>
                                              <p:pRg st="2" end="2"/>
                                            </p:txEl>
                                          </p:spTgt>
                                        </p:tgtEl>
                                        <p:attrNameLst>
                                          <p:attrName>ppt_x</p:attrName>
                                        </p:attrNameLst>
                                      </p:cBhvr>
                                      <p:tavLst>
                                        <p:tav tm="0">
                                          <p:val>
                                            <p:strVal val="#ppt_x"/>
                                          </p:val>
                                        </p:tav>
                                        <p:tav tm="100000">
                                          <p:val>
                                            <p:strVal val="#ppt_x"/>
                                          </p:val>
                                        </p:tav>
                                      </p:tavLst>
                                    </p:anim>
                                    <p:anim calcmode="lin" valueType="num">
                                      <p:cBhvr>
                                        <p:cTn id="29" dur="898" decel="100000" fill="hold"/>
                                        <p:tgtEl>
                                          <p:spTgt spid="35843">
                                            <p:txEl>
                                              <p:pRg st="2" end="2"/>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898"/>
                                          </p:stCondLst>
                                        </p:cTn>
                                        <p:tgtEl>
                                          <p:spTgt spid="35843">
                                            <p:txEl>
                                              <p:pRg st="2" end="2"/>
                                            </p:txEl>
                                          </p:spTgt>
                                        </p:tgtEl>
                                        <p:attrNameLst>
                                          <p:attrName>ppt_y</p:attrName>
                                        </p:attrNameLst>
                                      </p:cBhvr>
                                      <p:tavLst>
                                        <p:tav tm="0">
                                          <p:val>
                                            <p:strVal val="#ppt_y-.03"/>
                                          </p:val>
                                        </p:tav>
                                        <p:tav tm="100000">
                                          <p:val>
                                            <p:strVal val="#ppt_y"/>
                                          </p:val>
                                        </p:tav>
                                      </p:tavLst>
                                    </p:anim>
                                  </p:childTnLst>
                                </p:cTn>
                              </p:par>
                              <p:par>
                                <p:cTn id="31" presetID="37" presetClass="entr" presetSubtype="0" fill="hold" grpId="0" nodeType="withEffect">
                                  <p:stCondLst>
                                    <p:cond delay="0"/>
                                  </p:stCondLst>
                                  <p:childTnLst>
                                    <p:set>
                                      <p:cBhvr>
                                        <p:cTn id="32" dur="1" fill="hold">
                                          <p:stCondLst>
                                            <p:cond delay="0"/>
                                          </p:stCondLst>
                                        </p:cTn>
                                        <p:tgtEl>
                                          <p:spTgt spid="35843">
                                            <p:txEl>
                                              <p:pRg st="3" end="3"/>
                                            </p:txEl>
                                          </p:spTgt>
                                        </p:tgtEl>
                                        <p:attrNameLst>
                                          <p:attrName>style.visibility</p:attrName>
                                        </p:attrNameLst>
                                      </p:cBhvr>
                                      <p:to>
                                        <p:strVal val="visible"/>
                                      </p:to>
                                    </p:set>
                                    <p:animEffect transition="in" filter="fade">
                                      <p:cBhvr>
                                        <p:cTn id="33" dur="1000"/>
                                        <p:tgtEl>
                                          <p:spTgt spid="35843">
                                            <p:txEl>
                                              <p:pRg st="3" end="3"/>
                                            </p:txEl>
                                          </p:spTgt>
                                        </p:tgtEl>
                                      </p:cBhvr>
                                    </p:animEffect>
                                    <p:anim calcmode="lin" valueType="num">
                                      <p:cBhvr>
                                        <p:cTn id="34" dur="1000" fill="hold"/>
                                        <p:tgtEl>
                                          <p:spTgt spid="35843">
                                            <p:txEl>
                                              <p:pRg st="3" end="3"/>
                                            </p:txEl>
                                          </p:spTgt>
                                        </p:tgtEl>
                                        <p:attrNameLst>
                                          <p:attrName>ppt_x</p:attrName>
                                        </p:attrNameLst>
                                      </p:cBhvr>
                                      <p:tavLst>
                                        <p:tav tm="0">
                                          <p:val>
                                            <p:strVal val="#ppt_x"/>
                                          </p:val>
                                        </p:tav>
                                        <p:tav tm="100000">
                                          <p:val>
                                            <p:strVal val="#ppt_x"/>
                                          </p:val>
                                        </p:tav>
                                      </p:tavLst>
                                    </p:anim>
                                    <p:anim calcmode="lin" valueType="num">
                                      <p:cBhvr>
                                        <p:cTn id="35" dur="898" decel="100000" fill="hold"/>
                                        <p:tgtEl>
                                          <p:spTgt spid="35843">
                                            <p:txEl>
                                              <p:pRg st="3" end="3"/>
                                            </p:txEl>
                                          </p:spTgt>
                                        </p:tgtEl>
                                        <p:attrNameLst>
                                          <p:attrName>ppt_y</p:attrName>
                                        </p:attrNameLst>
                                      </p:cBhvr>
                                      <p:tavLst>
                                        <p:tav tm="0">
                                          <p:val>
                                            <p:strVal val="#ppt_y+1"/>
                                          </p:val>
                                        </p:tav>
                                        <p:tav tm="100000">
                                          <p:val>
                                            <p:strVal val="#ppt_y-.03"/>
                                          </p:val>
                                        </p:tav>
                                      </p:tavLst>
                                    </p:anim>
                                    <p:anim calcmode="lin" valueType="num">
                                      <p:cBhvr>
                                        <p:cTn id="36" dur="100" accel="100000" fill="hold">
                                          <p:stCondLst>
                                            <p:cond delay="898"/>
                                          </p:stCondLst>
                                        </p:cTn>
                                        <p:tgtEl>
                                          <p:spTgt spid="35843">
                                            <p:txEl>
                                              <p:pRg st="3" end="3"/>
                                            </p:txEl>
                                          </p:spTgt>
                                        </p:tgtEl>
                                        <p:attrNameLst>
                                          <p:attrName>ppt_y</p:attrName>
                                        </p:attrNameLst>
                                      </p:cBhvr>
                                      <p:tavLst>
                                        <p:tav tm="0">
                                          <p:val>
                                            <p:strVal val="#ppt_y-.03"/>
                                          </p:val>
                                        </p:tav>
                                        <p:tav tm="100000">
                                          <p:val>
                                            <p:strVal val="#ppt_y"/>
                                          </p:val>
                                        </p:tav>
                                      </p:tavLst>
                                    </p:anim>
                                  </p:childTnLst>
                                </p:cTn>
                              </p:par>
                              <p:par>
                                <p:cTn id="37" presetID="37" presetClass="entr" presetSubtype="0" fill="hold" grpId="0" nodeType="withEffect">
                                  <p:stCondLst>
                                    <p:cond delay="0"/>
                                  </p:stCondLst>
                                  <p:childTnLst>
                                    <p:set>
                                      <p:cBhvr>
                                        <p:cTn id="38" dur="1" fill="hold">
                                          <p:stCondLst>
                                            <p:cond delay="0"/>
                                          </p:stCondLst>
                                        </p:cTn>
                                        <p:tgtEl>
                                          <p:spTgt spid="35843">
                                            <p:txEl>
                                              <p:pRg st="4" end="4"/>
                                            </p:txEl>
                                          </p:spTgt>
                                        </p:tgtEl>
                                        <p:attrNameLst>
                                          <p:attrName>style.visibility</p:attrName>
                                        </p:attrNameLst>
                                      </p:cBhvr>
                                      <p:to>
                                        <p:strVal val="visible"/>
                                      </p:to>
                                    </p:set>
                                    <p:animEffect transition="in" filter="fade">
                                      <p:cBhvr>
                                        <p:cTn id="39" dur="1000"/>
                                        <p:tgtEl>
                                          <p:spTgt spid="35843">
                                            <p:txEl>
                                              <p:pRg st="4" end="4"/>
                                            </p:txEl>
                                          </p:spTgt>
                                        </p:tgtEl>
                                      </p:cBhvr>
                                    </p:animEffect>
                                    <p:anim calcmode="lin" valueType="num">
                                      <p:cBhvr>
                                        <p:cTn id="40" dur="1000" fill="hold"/>
                                        <p:tgtEl>
                                          <p:spTgt spid="35843">
                                            <p:txEl>
                                              <p:pRg st="4" end="4"/>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35843">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3584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p:bldP spid="35843" grpId="0" build="p">
        <p:tmplLst>
          <p:tmpl lvl="1">
            <p:tnLst>
              <p:par>
                <p:cTn presetID="37" presetClass="entr" presetSubtype="0" fill="hold" nodeType="clickEffect">
                  <p:stCondLst>
                    <p:cond delay="0"/>
                  </p:stCondLst>
                  <p:childTnLst>
                    <p:set>
                      <p:cBhvr>
                        <p:cTn dur="1" fill="hold">
                          <p:stCondLst>
                            <p:cond delay="0"/>
                          </p:stCondLst>
                        </p:cTn>
                        <p:tgtEl>
                          <p:spTgt spid="35843"/>
                        </p:tgtEl>
                        <p:attrNameLst>
                          <p:attrName>style.visibility</p:attrName>
                        </p:attrNameLst>
                      </p:cBhvr>
                      <p:to>
                        <p:strVal val="visible"/>
                      </p:to>
                    </p:set>
                    <p:animEffect transition="in" filter="fade">
                      <p:cBhvr>
                        <p:cTn dur="1000"/>
                        <p:tgtEl>
                          <p:spTgt spid="35843"/>
                        </p:tgtEl>
                      </p:cBhvr>
                    </p:animEffect>
                    <p:anim calcmode="lin" valueType="num">
                      <p:cBhvr>
                        <p:cTn dur="1000" fill="hold"/>
                        <p:tgtEl>
                          <p:spTgt spid="35843"/>
                        </p:tgtEl>
                        <p:attrNameLst>
                          <p:attrName>ppt_x</p:attrName>
                        </p:attrNameLst>
                      </p:cBhvr>
                      <p:tavLst>
                        <p:tav tm="0">
                          <p:val>
                            <p:strVal val="#ppt_x"/>
                          </p:val>
                        </p:tav>
                        <p:tav tm="100000">
                          <p:val>
                            <p:strVal val="#ppt_x"/>
                          </p:val>
                        </p:tav>
                      </p:tavLst>
                    </p:anim>
                    <p:anim calcmode="lin" valueType="num">
                      <p:cBhvr>
                        <p:cTn dur="898" decel="100000" fill="hold"/>
                        <p:tgtEl>
                          <p:spTgt spid="35843"/>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35843"/>
                        </p:tgtEl>
                        <p:attrNameLst>
                          <p:attrName>ppt_y</p:attrName>
                        </p:attrNameLst>
                      </p:cBhvr>
                      <p:tavLst>
                        <p:tav tm="0">
                          <p:val>
                            <p:strVal val="#ppt_y-.03"/>
                          </p:val>
                        </p:tav>
                        <p:tav tm="100000">
                          <p:val>
                            <p:strVal val="#ppt_y"/>
                          </p:val>
                        </p:tav>
                      </p:tavLst>
                    </p:anim>
                  </p:childTnLst>
                </p:cTn>
              </p:par>
            </p:tnLst>
          </p:tmpl>
          <p:tmpl lvl="2">
            <p:tnLst>
              <p:par>
                <p:cTn presetID="37" presetClass="entr" presetSubtype="0" fill="hold" nodeType="withEffect">
                  <p:stCondLst>
                    <p:cond delay="0"/>
                  </p:stCondLst>
                  <p:childTnLst>
                    <p:set>
                      <p:cBhvr>
                        <p:cTn dur="1" fill="hold">
                          <p:stCondLst>
                            <p:cond delay="0"/>
                          </p:stCondLst>
                        </p:cTn>
                        <p:tgtEl>
                          <p:spTgt spid="35843"/>
                        </p:tgtEl>
                        <p:attrNameLst>
                          <p:attrName>style.visibility</p:attrName>
                        </p:attrNameLst>
                      </p:cBhvr>
                      <p:to>
                        <p:strVal val="visible"/>
                      </p:to>
                    </p:set>
                    <p:animEffect transition="in" filter="fade">
                      <p:cBhvr>
                        <p:cTn dur="1000"/>
                        <p:tgtEl>
                          <p:spTgt spid="35843"/>
                        </p:tgtEl>
                      </p:cBhvr>
                    </p:animEffect>
                    <p:anim calcmode="lin" valueType="num">
                      <p:cBhvr>
                        <p:cTn dur="1000" fill="hold"/>
                        <p:tgtEl>
                          <p:spTgt spid="35843"/>
                        </p:tgtEl>
                        <p:attrNameLst>
                          <p:attrName>ppt_x</p:attrName>
                        </p:attrNameLst>
                      </p:cBhvr>
                      <p:tavLst>
                        <p:tav tm="0">
                          <p:val>
                            <p:strVal val="#ppt_x"/>
                          </p:val>
                        </p:tav>
                        <p:tav tm="100000">
                          <p:val>
                            <p:strVal val="#ppt_x"/>
                          </p:val>
                        </p:tav>
                      </p:tavLst>
                    </p:anim>
                    <p:anim calcmode="lin" valueType="num">
                      <p:cBhvr>
                        <p:cTn dur="898" decel="100000" fill="hold"/>
                        <p:tgtEl>
                          <p:spTgt spid="35843"/>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35843"/>
                        </p:tgtEl>
                        <p:attrNameLst>
                          <p:attrName>ppt_y</p:attrName>
                        </p:attrNameLst>
                      </p:cBhvr>
                      <p:tavLst>
                        <p:tav tm="0">
                          <p:val>
                            <p:strVal val="#ppt_y-.03"/>
                          </p:val>
                        </p:tav>
                        <p:tav tm="100000">
                          <p:val>
                            <p:strVal val="#ppt_y"/>
                          </p:val>
                        </p:tav>
                      </p:tavLst>
                    </p:anim>
                  </p:childTnLst>
                </p:cTn>
              </p:par>
            </p:tnLst>
          </p:tmpl>
          <p:tmpl lvl="3">
            <p:tnLst>
              <p:par>
                <p:cTn presetID="37" presetClass="entr" presetSubtype="0" fill="hold" nodeType="withEffect">
                  <p:stCondLst>
                    <p:cond delay="0"/>
                  </p:stCondLst>
                  <p:childTnLst>
                    <p:set>
                      <p:cBhvr>
                        <p:cTn dur="1" fill="hold">
                          <p:stCondLst>
                            <p:cond delay="0"/>
                          </p:stCondLst>
                        </p:cTn>
                        <p:tgtEl>
                          <p:spTgt spid="35843"/>
                        </p:tgtEl>
                        <p:attrNameLst>
                          <p:attrName>style.visibility</p:attrName>
                        </p:attrNameLst>
                      </p:cBhvr>
                      <p:to>
                        <p:strVal val="visible"/>
                      </p:to>
                    </p:set>
                    <p:animEffect transition="in" filter="fade">
                      <p:cBhvr>
                        <p:cTn dur="1000"/>
                        <p:tgtEl>
                          <p:spTgt spid="35843"/>
                        </p:tgtEl>
                      </p:cBhvr>
                    </p:animEffect>
                    <p:anim calcmode="lin" valueType="num">
                      <p:cBhvr>
                        <p:cTn dur="1000" fill="hold"/>
                        <p:tgtEl>
                          <p:spTgt spid="35843"/>
                        </p:tgtEl>
                        <p:attrNameLst>
                          <p:attrName>ppt_x</p:attrName>
                        </p:attrNameLst>
                      </p:cBhvr>
                      <p:tavLst>
                        <p:tav tm="0">
                          <p:val>
                            <p:strVal val="#ppt_x"/>
                          </p:val>
                        </p:tav>
                        <p:tav tm="100000">
                          <p:val>
                            <p:strVal val="#ppt_x"/>
                          </p:val>
                        </p:tav>
                      </p:tavLst>
                    </p:anim>
                    <p:anim calcmode="lin" valueType="num">
                      <p:cBhvr>
                        <p:cTn dur="898" decel="100000" fill="hold"/>
                        <p:tgtEl>
                          <p:spTgt spid="35843"/>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35843"/>
                        </p:tgtEl>
                        <p:attrNameLst>
                          <p:attrName>ppt_y</p:attrName>
                        </p:attrNameLst>
                      </p:cBhvr>
                      <p:tavLst>
                        <p:tav tm="0">
                          <p:val>
                            <p:strVal val="#ppt_y-.03"/>
                          </p:val>
                        </p:tav>
                        <p:tav tm="100000">
                          <p:val>
                            <p:strVal val="#ppt_y"/>
                          </p:val>
                        </p:tav>
                      </p:tavLst>
                    </p:anim>
                  </p:childTnLst>
                </p:cTn>
              </p:par>
            </p:tnLst>
          </p:tmpl>
          <p:tmpl lvl="4">
            <p:tnLst>
              <p:par>
                <p:cTn presetID="37" presetClass="entr" presetSubtype="0" fill="hold" nodeType="withEffect">
                  <p:stCondLst>
                    <p:cond delay="0"/>
                  </p:stCondLst>
                  <p:childTnLst>
                    <p:set>
                      <p:cBhvr>
                        <p:cTn dur="1" fill="hold">
                          <p:stCondLst>
                            <p:cond delay="0"/>
                          </p:stCondLst>
                        </p:cTn>
                        <p:tgtEl>
                          <p:spTgt spid="35843"/>
                        </p:tgtEl>
                        <p:attrNameLst>
                          <p:attrName>style.visibility</p:attrName>
                        </p:attrNameLst>
                      </p:cBhvr>
                      <p:to>
                        <p:strVal val="visible"/>
                      </p:to>
                    </p:set>
                    <p:animEffect transition="in" filter="fade">
                      <p:cBhvr>
                        <p:cTn dur="1000"/>
                        <p:tgtEl>
                          <p:spTgt spid="35843"/>
                        </p:tgtEl>
                      </p:cBhvr>
                    </p:animEffect>
                    <p:anim calcmode="lin" valueType="num">
                      <p:cBhvr>
                        <p:cTn dur="1000" fill="hold"/>
                        <p:tgtEl>
                          <p:spTgt spid="35843"/>
                        </p:tgtEl>
                        <p:attrNameLst>
                          <p:attrName>ppt_x</p:attrName>
                        </p:attrNameLst>
                      </p:cBhvr>
                      <p:tavLst>
                        <p:tav tm="0">
                          <p:val>
                            <p:strVal val="#ppt_x"/>
                          </p:val>
                        </p:tav>
                        <p:tav tm="100000">
                          <p:val>
                            <p:strVal val="#ppt_x"/>
                          </p:val>
                        </p:tav>
                      </p:tavLst>
                    </p:anim>
                    <p:anim calcmode="lin" valueType="num">
                      <p:cBhvr>
                        <p:cTn dur="898" decel="100000" fill="hold"/>
                        <p:tgtEl>
                          <p:spTgt spid="35843"/>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35843"/>
                        </p:tgtEl>
                        <p:attrNameLst>
                          <p:attrName>ppt_y</p:attrName>
                        </p:attrNameLst>
                      </p:cBhvr>
                      <p:tavLst>
                        <p:tav tm="0">
                          <p:val>
                            <p:strVal val="#ppt_y-.03"/>
                          </p:val>
                        </p:tav>
                        <p:tav tm="100000">
                          <p:val>
                            <p:strVal val="#ppt_y"/>
                          </p:val>
                        </p:tav>
                      </p:tavLst>
                    </p:anim>
                  </p:childTnLst>
                </p:cTn>
              </p:par>
            </p:tnLst>
          </p:tmpl>
          <p:tmpl lvl="5">
            <p:tnLst>
              <p:par>
                <p:cTn presetID="37" presetClass="entr" presetSubtype="0" fill="hold" nodeType="withEffect">
                  <p:stCondLst>
                    <p:cond delay="0"/>
                  </p:stCondLst>
                  <p:childTnLst>
                    <p:set>
                      <p:cBhvr>
                        <p:cTn dur="1" fill="hold">
                          <p:stCondLst>
                            <p:cond delay="0"/>
                          </p:stCondLst>
                        </p:cTn>
                        <p:tgtEl>
                          <p:spTgt spid="35843"/>
                        </p:tgtEl>
                        <p:attrNameLst>
                          <p:attrName>style.visibility</p:attrName>
                        </p:attrNameLst>
                      </p:cBhvr>
                      <p:to>
                        <p:strVal val="visible"/>
                      </p:to>
                    </p:set>
                    <p:animEffect transition="in" filter="fade">
                      <p:cBhvr>
                        <p:cTn dur="1000"/>
                        <p:tgtEl>
                          <p:spTgt spid="35843"/>
                        </p:tgtEl>
                      </p:cBhvr>
                    </p:animEffect>
                    <p:anim calcmode="lin" valueType="num">
                      <p:cBhvr>
                        <p:cTn dur="1000" fill="hold"/>
                        <p:tgtEl>
                          <p:spTgt spid="35843"/>
                        </p:tgtEl>
                        <p:attrNameLst>
                          <p:attrName>ppt_x</p:attrName>
                        </p:attrNameLst>
                      </p:cBhvr>
                      <p:tavLst>
                        <p:tav tm="0">
                          <p:val>
                            <p:strVal val="#ppt_x"/>
                          </p:val>
                        </p:tav>
                        <p:tav tm="100000">
                          <p:val>
                            <p:strVal val="#ppt_x"/>
                          </p:val>
                        </p:tav>
                      </p:tavLst>
                    </p:anim>
                    <p:anim calcmode="lin" valueType="num">
                      <p:cBhvr>
                        <p:cTn dur="898" decel="100000" fill="hold"/>
                        <p:tgtEl>
                          <p:spTgt spid="35843"/>
                        </p:tgtEl>
                        <p:attrNameLst>
                          <p:attrName>ppt_y</p:attrName>
                        </p:attrNameLst>
                      </p:cBhvr>
                      <p:tavLst>
                        <p:tav tm="0">
                          <p:val>
                            <p:strVal val="#ppt_y+1"/>
                          </p:val>
                        </p:tav>
                        <p:tav tm="100000">
                          <p:val>
                            <p:strVal val="#ppt_y-.03"/>
                          </p:val>
                        </p:tav>
                      </p:tavLst>
                    </p:anim>
                    <p:anim calcmode="lin" valueType="num">
                      <p:cBhvr>
                        <p:cTn dur="100" accel="100000" fill="hold">
                          <p:stCondLst>
                            <p:cond delay="898"/>
                          </p:stCondLst>
                        </p:cTn>
                        <p:tgtEl>
                          <p:spTgt spid="35843"/>
                        </p:tgtEl>
                        <p:attrNameLst>
                          <p:attrName>ppt_y</p:attrName>
                        </p:attrNameLst>
                      </p:cBhvr>
                      <p:tavLst>
                        <p:tav tm="0">
                          <p:val>
                            <p:strVal val="#ppt_y-.03"/>
                          </p:val>
                        </p:tav>
                        <p:tav tm="100000">
                          <p:val>
                            <p:strVal val="#ppt_y"/>
                          </p:val>
                        </p:tav>
                      </p:tavLst>
                    </p:anim>
                  </p:childTnLst>
                </p:cTn>
              </p:par>
            </p:tnLst>
          </p:tmpl>
        </p:tmplLst>
      </p:bldP>
    </p:bldLst>
  </p:timing>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hyperlink" Target="file:///C:\Users\denise.gotardo\Desktop\Curso%20de%20Capacita&#231;&#227;o%20de%20Licenciamento%20Ambiental%20Rodovias%20-%20ESESP\Apresenta&#231;&#227;o%20da%20Capacita&#231;&#227;o%20Licenciamento%20Amb%20Rodovias\Fotos%20e%20Videos\Implanta&#231;&#227;o\videodo%20voo%20Obra%20Jacaraipe%20x%20N.%20Almeida.mp4"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hyperlink" Target="file:///C:\Users\denise.gotardo\Desktop\Curso%20de%20Capacita&#231;&#227;o%20de%20Licenciamento%20Ambiental%20Rodovias%20-%20ESESP\Apresenta&#231;&#227;o%20da%20Capacita&#231;&#227;o%20Licenciamento%20Amb%20Rodovias\Fotos%20e%20Videos\Pavimenta&#231;&#227;o\RODOVIA%20ES%20165%20ES%20379.mp4" TargetMode="Externa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hyperlink" Target="file:///C:\Users\denise.gotardo\Desktop\Curso%20de%20Capacita&#231;&#227;o%20de%20Licenciamento%20Ambiental%20Rodovias%20-%20ESESP\Apresenta&#231;&#227;o%20da%20Capacita&#231;&#227;o%20Licenciamento%20Amb%20Rodovias\Fotos%20e%20Videos\Amplia&#231;&#227;o%20da%20capacidade\Obra%20ES%20181%20Arraial%20Caf&#233;%20x%20S&#227;o%20Jose%20Cal&#231;ado.mp4"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7"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44.pn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47.png"/><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1.xml"/><Relationship Id="rId1" Type="http://schemas.openxmlformats.org/officeDocument/2006/relationships/slideLayout" Target="../slideLayouts/slideLayout3.xml"/><Relationship Id="rId5" Type="http://schemas.openxmlformats.org/officeDocument/2006/relationships/image" Target="../media/image55.png"/><Relationship Id="rId4" Type="http://schemas.openxmlformats.org/officeDocument/2006/relationships/image" Target="../media/image54.png"/></Relationships>
</file>

<file path=ppt/slides/_rels/slide4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2.xml"/><Relationship Id="rId1" Type="http://schemas.openxmlformats.org/officeDocument/2006/relationships/slideLayout" Target="../slideLayouts/slideLayout3.xml"/><Relationship Id="rId5" Type="http://schemas.openxmlformats.org/officeDocument/2006/relationships/image" Target="../media/image58.png"/><Relationship Id="rId4" Type="http://schemas.openxmlformats.org/officeDocument/2006/relationships/image" Target="../media/image57.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5.xml"/><Relationship Id="rId1" Type="http://schemas.openxmlformats.org/officeDocument/2006/relationships/slideLayout" Target="../slideLayouts/slideLayout3.xml"/><Relationship Id="rId4" Type="http://schemas.openxmlformats.org/officeDocument/2006/relationships/image" Target="../media/image60.png"/></Relationships>
</file>

<file path=ppt/slides/_rels/slide4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6.xml"/><Relationship Id="rId1" Type="http://schemas.openxmlformats.org/officeDocument/2006/relationships/slideLayout" Target="../slideLayouts/slideLayout3.xml"/><Relationship Id="rId4" Type="http://schemas.openxmlformats.org/officeDocument/2006/relationships/image" Target="../media/image62.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notesSlide" Target="../notesSlides/notesSlide48.xml"/><Relationship Id="rId1" Type="http://schemas.openxmlformats.org/officeDocument/2006/relationships/slideLayout" Target="../slideLayouts/slideLayout3.xml"/><Relationship Id="rId6" Type="http://schemas.openxmlformats.org/officeDocument/2006/relationships/image" Target="../media/image55.png"/><Relationship Id="rId5" Type="http://schemas.openxmlformats.org/officeDocument/2006/relationships/image" Target="../media/image56.png"/><Relationship Id="rId4" Type="http://schemas.openxmlformats.org/officeDocument/2006/relationships/image" Target="../media/image54.png"/></Relationships>
</file>

<file path=ppt/slides/_rels/slide5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9.xml"/><Relationship Id="rId1" Type="http://schemas.openxmlformats.org/officeDocument/2006/relationships/slideLayout" Target="../slideLayouts/slideLayout3.xml"/><Relationship Id="rId5" Type="http://schemas.openxmlformats.org/officeDocument/2006/relationships/image" Target="../media/image61.png"/><Relationship Id="rId4" Type="http://schemas.openxmlformats.org/officeDocument/2006/relationships/image" Target="../media/image63.png"/></Relationships>
</file>

<file path=ppt/slides/_rels/slide5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hyperlink" Target="https://iema.es.gov.br/licenciamentoambiental/ordinario" TargetMode="External"/><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4.xml"/><Relationship Id="rId1" Type="http://schemas.openxmlformats.org/officeDocument/2006/relationships/slideLayout" Target="../slideLayouts/slideLayout3.xml"/><Relationship Id="rId4" Type="http://schemas.openxmlformats.org/officeDocument/2006/relationships/image" Target="../media/image66.jpe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hyperlink" Target="https://iema.es.gov.br/licenciamentoambiental/ordinario" TargetMode="External"/><Relationship Id="rId2" Type="http://schemas.openxmlformats.org/officeDocument/2006/relationships/notesSlide" Target="../notesSlides/notesSlide57.xml"/><Relationship Id="rId1" Type="http://schemas.openxmlformats.org/officeDocument/2006/relationships/slideLayout" Target="../slideLayouts/slideLayout3.xml"/><Relationship Id="rId6" Type="http://schemas.openxmlformats.org/officeDocument/2006/relationships/hyperlink" Target="https://iema.es.gov.br/solicitacao-de-cnda" TargetMode="External"/><Relationship Id="rId5" Type="http://schemas.openxmlformats.org/officeDocument/2006/relationships/hyperlink" Target="https://internet.sefaz.es.gov.br/agenciavirtual/area_publica/e-dua/" TargetMode="External"/><Relationship Id="rId4" Type="http://schemas.openxmlformats.org/officeDocument/2006/relationships/hyperlink" Target="https://iema.es.gov.br/licenciamento-geral-documentos" TargetMode="External"/></Relationships>
</file>

<file path=ppt/slides/_rels/slide60.xml.rels><?xml version="1.0" encoding="UTF-8" standalone="yes"?>
<Relationships xmlns="http://schemas.openxmlformats.org/package/2006/relationships"><Relationship Id="rId3" Type="http://schemas.openxmlformats.org/officeDocument/2006/relationships/hyperlink" Target="https://iema.es.gov.br/licenciamentoambiental/simplificado" TargetMode="External"/><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hyperlink" Target="https://iema.es.gov.br/licenciamento/caracterizacaodoempreendimento" TargetMode="External"/><Relationship Id="rId2" Type="http://schemas.openxmlformats.org/officeDocument/2006/relationships/notesSlide" Target="../notesSlides/notesSlide60.xml"/><Relationship Id="rId1" Type="http://schemas.openxmlformats.org/officeDocument/2006/relationships/slideLayout" Target="../slideLayouts/slideLayout3.xml"/><Relationship Id="rId4" Type="http://schemas.openxmlformats.org/officeDocument/2006/relationships/image" Target="../media/image67.png"/></Relationships>
</file>

<file path=ppt/slides/_rels/slide63.xml.rels><?xml version="1.0" encoding="UTF-8" standalone="yes"?>
<Relationships xmlns="http://schemas.openxmlformats.org/package/2006/relationships"><Relationship Id="rId3" Type="http://schemas.openxmlformats.org/officeDocument/2006/relationships/hyperlink" Target="https://iema.es.gov.br/licenciamentoambiental/dispensa" TargetMode="External"/><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6.xml"/><Relationship Id="rId1" Type="http://schemas.openxmlformats.org/officeDocument/2006/relationships/slideLayout" Target="../slideLayouts/slideLayout3.xml"/><Relationship Id="rId5" Type="http://schemas.openxmlformats.org/officeDocument/2006/relationships/image" Target="../media/image70.png"/><Relationship Id="rId4" Type="http://schemas.openxmlformats.org/officeDocument/2006/relationships/image" Target="../media/image69.png"/></Relationships>
</file>

<file path=ppt/slides/_rels/slide69.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7.xml"/><Relationship Id="rId1" Type="http://schemas.openxmlformats.org/officeDocument/2006/relationships/slideLayout" Target="../slideLayouts/slideLayout3.xml"/><Relationship Id="rId6" Type="http://schemas.openxmlformats.org/officeDocument/2006/relationships/image" Target="../media/image74.png"/><Relationship Id="rId5" Type="http://schemas.openxmlformats.org/officeDocument/2006/relationships/image" Target="../media/image73.jpeg"/><Relationship Id="rId4" Type="http://schemas.openxmlformats.org/officeDocument/2006/relationships/image" Target="../media/image72.png"/></Relationships>
</file>

<file path=ppt/slides/_rels/slide70.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8.xml"/><Relationship Id="rId1" Type="http://schemas.openxmlformats.org/officeDocument/2006/relationships/slideLayout" Target="../slideLayouts/slideLayout3.xml"/><Relationship Id="rId5" Type="http://schemas.openxmlformats.org/officeDocument/2006/relationships/image" Target="../media/image77.png"/><Relationship Id="rId4" Type="http://schemas.openxmlformats.org/officeDocument/2006/relationships/image" Target="../media/image76.png"/></Relationships>
</file>

<file path=ppt/slides/_rels/slide7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3" Type="http://schemas.openxmlformats.org/officeDocument/2006/relationships/image" Target="../media/image80.emf"/><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74.xml"/><Relationship Id="rId1" Type="http://schemas.openxmlformats.org/officeDocument/2006/relationships/slideLayout" Target="../slideLayouts/slideLayout3.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jpeg"/><Relationship Id="rId9" Type="http://schemas.openxmlformats.org/officeDocument/2006/relationships/image" Target="../media/image89.jpeg"/></Relationships>
</file>

<file path=ppt/slides/_rels/slide77.xml.rels><?xml version="1.0" encoding="UTF-8" standalone="yes"?>
<Relationships xmlns="http://schemas.openxmlformats.org/package/2006/relationships"><Relationship Id="rId8" Type="http://schemas.openxmlformats.org/officeDocument/2006/relationships/image" Target="../media/image95.emf"/><Relationship Id="rId3" Type="http://schemas.openxmlformats.org/officeDocument/2006/relationships/image" Target="../media/image90.jpeg"/><Relationship Id="rId7" Type="http://schemas.openxmlformats.org/officeDocument/2006/relationships/image" Target="../media/image94.emf"/><Relationship Id="rId2" Type="http://schemas.openxmlformats.org/officeDocument/2006/relationships/notesSlide" Target="../notesSlides/notesSlide75.xml"/><Relationship Id="rId1" Type="http://schemas.openxmlformats.org/officeDocument/2006/relationships/slideLayout" Target="../slideLayouts/slideLayout3.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78.xml.rels><?xml version="1.0" encoding="UTF-8" standalone="yes"?>
<Relationships xmlns="http://schemas.openxmlformats.org/package/2006/relationships"><Relationship Id="rId8" Type="http://schemas.openxmlformats.org/officeDocument/2006/relationships/image" Target="../media/image101.jpeg"/><Relationship Id="rId3" Type="http://schemas.openxmlformats.org/officeDocument/2006/relationships/image" Target="../media/image96.png"/><Relationship Id="rId7" Type="http://schemas.openxmlformats.org/officeDocument/2006/relationships/image" Target="../media/image100.jpeg"/><Relationship Id="rId2" Type="http://schemas.openxmlformats.org/officeDocument/2006/relationships/notesSlide" Target="../notesSlides/notesSlide76.xml"/><Relationship Id="rId1" Type="http://schemas.openxmlformats.org/officeDocument/2006/relationships/slideLayout" Target="../slideLayouts/slideLayout3.xml"/><Relationship Id="rId6" Type="http://schemas.openxmlformats.org/officeDocument/2006/relationships/image" Target="../media/image99.png"/><Relationship Id="rId5" Type="http://schemas.openxmlformats.org/officeDocument/2006/relationships/image" Target="../media/image98.png"/><Relationship Id="rId10" Type="http://schemas.openxmlformats.org/officeDocument/2006/relationships/image" Target="../media/image103.png"/><Relationship Id="rId4" Type="http://schemas.openxmlformats.org/officeDocument/2006/relationships/image" Target="../media/image97.png"/><Relationship Id="rId9" Type="http://schemas.openxmlformats.org/officeDocument/2006/relationships/image" Target="../media/image102.png"/></Relationships>
</file>

<file path=ppt/slides/_rels/slide7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77.xml"/><Relationship Id="rId1" Type="http://schemas.openxmlformats.org/officeDocument/2006/relationships/slideLayout" Target="../slideLayouts/slideLayout3.xml"/><Relationship Id="rId5" Type="http://schemas.openxmlformats.org/officeDocument/2006/relationships/image" Target="../media/image106.jpeg"/><Relationship Id="rId4" Type="http://schemas.openxmlformats.org/officeDocument/2006/relationships/image" Target="../media/image105.jpeg"/></Relationships>
</file>

<file path=ppt/slides/_rels/slide8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78.xml"/><Relationship Id="rId1" Type="http://schemas.openxmlformats.org/officeDocument/2006/relationships/slideLayout" Target="../slideLayouts/slideLayout3.xml"/><Relationship Id="rId5" Type="http://schemas.openxmlformats.org/officeDocument/2006/relationships/image" Target="../media/image109.png"/><Relationship Id="rId4" Type="http://schemas.openxmlformats.org/officeDocument/2006/relationships/image" Target="../media/image108.jpeg"/></Relationships>
</file>

<file path=ppt/slides/_rels/slide8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79.xml"/><Relationship Id="rId1" Type="http://schemas.openxmlformats.org/officeDocument/2006/relationships/slideLayout" Target="../slideLayouts/slideLayout3.xml"/><Relationship Id="rId5" Type="http://schemas.openxmlformats.org/officeDocument/2006/relationships/image" Target="../media/image112.jpeg"/><Relationship Id="rId4" Type="http://schemas.openxmlformats.org/officeDocument/2006/relationships/image" Target="../media/image111.png"/></Relationships>
</file>

<file path=ppt/slides/_rels/slide82.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notesSlide" Target="../notesSlides/notesSlide80.xml"/><Relationship Id="rId1" Type="http://schemas.openxmlformats.org/officeDocument/2006/relationships/slideLayout" Target="../slideLayouts/slideLayout3.xml"/><Relationship Id="rId6" Type="http://schemas.openxmlformats.org/officeDocument/2006/relationships/image" Target="../media/image116.jpeg"/><Relationship Id="rId5" Type="http://schemas.openxmlformats.org/officeDocument/2006/relationships/image" Target="../media/image115.jpeg"/><Relationship Id="rId4" Type="http://schemas.openxmlformats.org/officeDocument/2006/relationships/image" Target="../media/image114.jpe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hyperlink" Target="https://iema.es.gov.br/licenciamento_calamidade" TargetMode="External"/><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117.jpeg"/><Relationship Id="rId7" Type="http://schemas.openxmlformats.org/officeDocument/2006/relationships/image" Target="../media/image121.png"/><Relationship Id="rId2" Type="http://schemas.openxmlformats.org/officeDocument/2006/relationships/notesSlide" Target="../notesSlides/notesSlide84.xml"/><Relationship Id="rId1" Type="http://schemas.openxmlformats.org/officeDocument/2006/relationships/slideLayout" Target="../slideLayouts/slideLayout3.xml"/><Relationship Id="rId6" Type="http://schemas.openxmlformats.org/officeDocument/2006/relationships/image" Target="../media/image120.png"/><Relationship Id="rId5" Type="http://schemas.openxmlformats.org/officeDocument/2006/relationships/image" Target="../media/image119.jpeg"/><Relationship Id="rId4" Type="http://schemas.openxmlformats.org/officeDocument/2006/relationships/image" Target="../media/image118.png"/></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3" Type="http://schemas.openxmlformats.org/officeDocument/2006/relationships/hyperlink" Target="https://der.es.gov.br/downloads" TargetMode="External"/><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89.xml"/><Relationship Id="rId1" Type="http://schemas.openxmlformats.org/officeDocument/2006/relationships/slideLayout" Target="../slideLayouts/slideLayout3.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24.pn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1.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96.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92.xml"/><Relationship Id="rId1" Type="http://schemas.openxmlformats.org/officeDocument/2006/relationships/slideLayout" Target="../slideLayouts/slideLayout3.xml"/><Relationship Id="rId4" Type="http://schemas.openxmlformats.org/officeDocument/2006/relationships/image" Target="../media/image128.jpeg"/></Relationships>
</file>

<file path=ppt/slides/_rels/slide9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93.xml"/><Relationship Id="rId1" Type="http://schemas.openxmlformats.org/officeDocument/2006/relationships/slideLayout" Target="../slideLayouts/slideLayout3.xml"/><Relationship Id="rId4" Type="http://schemas.openxmlformats.org/officeDocument/2006/relationships/image" Target="../media/image130.png"/></Relationships>
</file>

<file path=ppt/slides/_rels/slide9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94.xml"/><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95.xml"/><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96.xml"/><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17.xml"/><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118.xml"/><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120.xml"/><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21.xml"/><Relationship Id="rId1" Type="http://schemas.openxmlformats.org/officeDocument/2006/relationships/slideLayout" Target="../slideLayouts/slideLayout3.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3.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3.xml"/></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3.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3.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3.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3.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3.xml"/></Relationships>
</file>

<file path=ppt/slides/_rels/slide133.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29.xml"/><Relationship Id="rId1" Type="http://schemas.openxmlformats.org/officeDocument/2006/relationships/slideLayout" Target="../slideLayouts/slideLayout3.xml"/></Relationships>
</file>

<file path=ppt/slides/_rels/slide13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30.xml"/><Relationship Id="rId1" Type="http://schemas.openxmlformats.org/officeDocument/2006/relationships/slideLayout" Target="../slideLayouts/slideLayout3.xml"/></Relationships>
</file>

<file path=ppt/slides/_rels/slide135.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131.xml"/><Relationship Id="rId1" Type="http://schemas.openxmlformats.org/officeDocument/2006/relationships/slideLayout" Target="../slideLayouts/slideLayout3.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3.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3.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3.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3.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36.xml"/><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37.xml"/><Relationship Id="rId1" Type="http://schemas.openxmlformats.org/officeDocument/2006/relationships/slideLayout" Target="../slideLayouts/slideLayout3.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3.xml"/></Relationships>
</file>

<file path=ppt/slides/_rels/slide143.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39.xml"/><Relationship Id="rId1" Type="http://schemas.openxmlformats.org/officeDocument/2006/relationships/slideLayout" Target="../slideLayouts/slideLayout3.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3.xml"/></Relationships>
</file>

<file path=ppt/slides/_rels/slide145.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41.xml"/><Relationship Id="rId1" Type="http://schemas.openxmlformats.org/officeDocument/2006/relationships/slideLayout" Target="../slideLayouts/slideLayout3.xml"/></Relationships>
</file>

<file path=ppt/slides/_rels/slide146.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42.xml"/><Relationship Id="rId1" Type="http://schemas.openxmlformats.org/officeDocument/2006/relationships/slideLayout" Target="../slideLayouts/slideLayout3.xml"/><Relationship Id="rId4" Type="http://schemas.openxmlformats.org/officeDocument/2006/relationships/image" Target="../media/image138.png"/></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43.xml"/><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44.xml"/><Relationship Id="rId1" Type="http://schemas.openxmlformats.org/officeDocument/2006/relationships/slideLayout" Target="../slideLayouts/slideLayout3.xml"/></Relationships>
</file>

<file path=ppt/slides/_rels/slide149.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45.xml"/><Relationship Id="rId1" Type="http://schemas.openxmlformats.org/officeDocument/2006/relationships/slideLayout" Target="../slideLayouts/slideLayout3.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46.xml"/><Relationship Id="rId1" Type="http://schemas.openxmlformats.org/officeDocument/2006/relationships/slideLayout" Target="../slideLayouts/slideLayout3.xml"/></Relationships>
</file>

<file path=ppt/slides/_rels/slide151.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47.xml"/><Relationship Id="rId1" Type="http://schemas.openxmlformats.org/officeDocument/2006/relationships/slideLayout" Target="../slideLayouts/slideLayout3.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48.xml"/><Relationship Id="rId1" Type="http://schemas.openxmlformats.org/officeDocument/2006/relationships/slideLayout" Target="../slideLayouts/slideLayout3.xml"/></Relationships>
</file>

<file path=ppt/slides/_rels/slide153.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149.xml"/><Relationship Id="rId1" Type="http://schemas.openxmlformats.org/officeDocument/2006/relationships/slideLayout" Target="../slideLayouts/slideLayout3.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0.xml"/><Relationship Id="rId1" Type="http://schemas.openxmlformats.org/officeDocument/2006/relationships/slideLayout" Target="../slideLayouts/slideLayout3.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51.xml"/><Relationship Id="rId1" Type="http://schemas.openxmlformats.org/officeDocument/2006/relationships/slideLayout" Target="../slideLayouts/slideLayout3.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3.xml"/></Relationships>
</file>

<file path=ppt/slides/_rels/slide157.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153.xml"/><Relationship Id="rId1" Type="http://schemas.openxmlformats.org/officeDocument/2006/relationships/slideLayout" Target="../slideLayouts/slideLayout3.xml"/></Relationships>
</file>

<file path=ppt/slides/_rels/slide15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4.xml"/><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162.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1.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6.xml.rels><?xml version="1.0" encoding="UTF-8" standalone="yes"?>
<Relationships xmlns="http://schemas.openxmlformats.org/package/2006/relationships"><Relationship Id="rId2" Type="http://schemas.openxmlformats.org/officeDocument/2006/relationships/notesSlide" Target="../notesSlides/notesSlide155.xml"/><Relationship Id="rId1" Type="http://schemas.openxmlformats.org/officeDocument/2006/relationships/slideLayout" Target="../slideLayouts/slideLayout3.xml"/></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56.xml"/><Relationship Id="rId1" Type="http://schemas.openxmlformats.org/officeDocument/2006/relationships/slideLayout" Target="../slideLayouts/slideLayout3.xml"/></Relationships>
</file>

<file path=ppt/slides/_rels/slide168.xml.rels><?xml version="1.0" encoding="UTF-8" standalone="yes"?>
<Relationships xmlns="http://schemas.openxmlformats.org/package/2006/relationships"><Relationship Id="rId2" Type="http://schemas.openxmlformats.org/officeDocument/2006/relationships/notesSlide" Target="../notesSlides/notesSlide157.xml"/><Relationship Id="rId1" Type="http://schemas.openxmlformats.org/officeDocument/2006/relationships/slideLayout" Target="../slideLayouts/slideLayout3.xml"/></Relationships>
</file>

<file path=ppt/slides/_rels/slide169.xml.rels><?xml version="1.0" encoding="UTF-8" standalone="yes"?>
<Relationships xmlns="http://schemas.openxmlformats.org/package/2006/relationships"><Relationship Id="rId2" Type="http://schemas.openxmlformats.org/officeDocument/2006/relationships/notesSlide" Target="../notesSlides/notesSlide158.xml"/><Relationship Id="rId1" Type="http://schemas.openxmlformats.org/officeDocument/2006/relationships/slideLayout" Target="../slideLayouts/slideLayout3.xml"/></Relationships>
</file>

<file path=ppt/slides/_rels/slide170.xml.rels><?xml version="1.0" encoding="UTF-8" standalone="yes"?>
<Relationships xmlns="http://schemas.openxmlformats.org/package/2006/relationships"><Relationship Id="rId3" Type="http://schemas.openxmlformats.org/officeDocument/2006/relationships/hyperlink" Target="TERMO%20DE%20REFER&#202;NCIA_LAUDO%20DE%20FAUNA%20OUTROS%20ESTUDOS-AA_V01-05-07-2022.pdf" TargetMode="External"/><Relationship Id="rId2" Type="http://schemas.openxmlformats.org/officeDocument/2006/relationships/notesSlide" Target="../notesSlides/notesSlide159.xml"/><Relationship Id="rId1" Type="http://schemas.openxmlformats.org/officeDocument/2006/relationships/slideLayout" Target="../slideLayouts/slideLayout3.xml"/></Relationships>
</file>

<file path=ppt/slides/_rels/slide171.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3.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161.xml"/><Relationship Id="rId1" Type="http://schemas.openxmlformats.org/officeDocument/2006/relationships/slideLayout" Target="../slideLayouts/slideLayout3.xml"/></Relationships>
</file>

<file path=ppt/slides/_rels/slide173.xml.rels><?xml version="1.0" encoding="UTF-8" standalone="yes"?>
<Relationships xmlns="http://schemas.openxmlformats.org/package/2006/relationships"><Relationship Id="rId2" Type="http://schemas.openxmlformats.org/officeDocument/2006/relationships/notesSlide" Target="../notesSlides/notesSlide162.xml"/><Relationship Id="rId1" Type="http://schemas.openxmlformats.org/officeDocument/2006/relationships/slideLayout" Target="../slideLayouts/slideLayout3.xml"/></Relationships>
</file>

<file path=ppt/slides/_rels/slide174.xml.rels><?xml version="1.0" encoding="UTF-8" standalone="yes"?>
<Relationships xmlns="http://schemas.openxmlformats.org/package/2006/relationships"><Relationship Id="rId2" Type="http://schemas.openxmlformats.org/officeDocument/2006/relationships/notesSlide" Target="../notesSlides/notesSlide163.xml"/><Relationship Id="rId1" Type="http://schemas.openxmlformats.org/officeDocument/2006/relationships/slideLayout" Target="../slideLayouts/slideLayout3.xml"/></Relationships>
</file>

<file path=ppt/slides/_rels/slide175.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164.xml"/><Relationship Id="rId1" Type="http://schemas.openxmlformats.org/officeDocument/2006/relationships/slideLayout" Target="../slideLayouts/slideLayout3.xml"/></Relationships>
</file>

<file path=ppt/slides/_rels/slide176.xml.rels><?xml version="1.0" encoding="UTF-8" standalone="yes"?>
<Relationships xmlns="http://schemas.openxmlformats.org/package/2006/relationships"><Relationship Id="rId3" Type="http://schemas.openxmlformats.org/officeDocument/2006/relationships/image" Target="../media/image146.emf"/><Relationship Id="rId2" Type="http://schemas.openxmlformats.org/officeDocument/2006/relationships/notesSlide" Target="../notesSlides/notesSlide165.xml"/><Relationship Id="rId1" Type="http://schemas.openxmlformats.org/officeDocument/2006/relationships/slideLayout" Target="../slideLayouts/slideLayout3.xml"/></Relationships>
</file>

<file path=ppt/slides/_rels/slide177.xml.rels><?xml version="1.0" encoding="UTF-8" standalone="yes"?>
<Relationships xmlns="http://schemas.openxmlformats.org/package/2006/relationships"><Relationship Id="rId2" Type="http://schemas.openxmlformats.org/officeDocument/2006/relationships/notesSlide" Target="../notesSlides/notesSlide166.xml"/><Relationship Id="rId1" Type="http://schemas.openxmlformats.org/officeDocument/2006/relationships/slideLayout" Target="../slideLayouts/slideLayout3.xml"/></Relationships>
</file>

<file path=ppt/slides/_rels/slide178.xml.rels><?xml version="1.0" encoding="UTF-8" standalone="yes"?>
<Relationships xmlns="http://schemas.openxmlformats.org/package/2006/relationships"><Relationship Id="rId3" Type="http://schemas.openxmlformats.org/officeDocument/2006/relationships/image" Target="../media/image147.emf"/><Relationship Id="rId2" Type="http://schemas.openxmlformats.org/officeDocument/2006/relationships/notesSlide" Target="../notesSlides/notesSlide167.xml"/><Relationship Id="rId1" Type="http://schemas.openxmlformats.org/officeDocument/2006/relationships/slideLayout" Target="../slideLayouts/slideLayout3.xml"/></Relationships>
</file>

<file path=ppt/slides/_rels/slide179.xml.rels><?xml version="1.0" encoding="UTF-8" standalone="yes"?>
<Relationships xmlns="http://schemas.openxmlformats.org/package/2006/relationships"><Relationship Id="rId3" Type="http://schemas.openxmlformats.org/officeDocument/2006/relationships/image" Target="../media/image148.emf"/><Relationship Id="rId2" Type="http://schemas.openxmlformats.org/officeDocument/2006/relationships/notesSlide" Target="../notesSlides/notesSlide168.xml"/><Relationship Id="rId1" Type="http://schemas.openxmlformats.org/officeDocument/2006/relationships/slideLayout" Target="../slideLayouts/slideLayout3.xml"/></Relationships>
</file>

<file path=ppt/slides/_rels/slide180.xml.rels><?xml version="1.0" encoding="UTF-8" standalone="yes"?>
<Relationships xmlns="http://schemas.openxmlformats.org/package/2006/relationships"><Relationship Id="rId2" Type="http://schemas.openxmlformats.org/officeDocument/2006/relationships/notesSlide" Target="../notesSlides/notesSlide169.xml"/><Relationship Id="rId1" Type="http://schemas.openxmlformats.org/officeDocument/2006/relationships/slideLayout" Target="../slideLayouts/slideLayout3.xml"/></Relationships>
</file>

<file path=ppt/slides/_rels/slide181.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3.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71.xml"/><Relationship Id="rId1" Type="http://schemas.openxmlformats.org/officeDocument/2006/relationships/slideLayout" Target="../slideLayouts/slideLayout3.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172.xml"/><Relationship Id="rId1" Type="http://schemas.openxmlformats.org/officeDocument/2006/relationships/slideLayout" Target="../slideLayouts/slideLayout3.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173.xml"/><Relationship Id="rId1" Type="http://schemas.openxmlformats.org/officeDocument/2006/relationships/slideLayout" Target="../slideLayouts/slideLayout3.xml"/></Relationships>
</file>

<file path=ppt/slides/_rels/slide185.xml.rels><?xml version="1.0" encoding="UTF-8" standalone="yes"?>
<Relationships xmlns="http://schemas.openxmlformats.org/package/2006/relationships"><Relationship Id="rId2" Type="http://schemas.openxmlformats.org/officeDocument/2006/relationships/notesSlide" Target="../notesSlides/notesSlide174.xml"/><Relationship Id="rId1" Type="http://schemas.openxmlformats.org/officeDocument/2006/relationships/slideLayout" Target="../slideLayouts/slideLayout3.xml"/></Relationships>
</file>

<file path=ppt/slides/_rels/slide186.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3.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3.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177.xml"/><Relationship Id="rId1" Type="http://schemas.openxmlformats.org/officeDocument/2006/relationships/slideLayout" Target="../slideLayouts/slideLayout3.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1.xml"/></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178.xml"/><Relationship Id="rId1" Type="http://schemas.openxmlformats.org/officeDocument/2006/relationships/slideLayout" Target="../slideLayouts/slideLayout3.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79.xml"/><Relationship Id="rId1" Type="http://schemas.openxmlformats.org/officeDocument/2006/relationships/slideLayout" Target="../slideLayouts/slideLayout3.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80.xml"/><Relationship Id="rId1" Type="http://schemas.openxmlformats.org/officeDocument/2006/relationships/slideLayout" Target="../slideLayouts/slideLayout3.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181.xml"/><Relationship Id="rId1" Type="http://schemas.openxmlformats.org/officeDocument/2006/relationships/slideLayout" Target="../slideLayouts/slideLayout3.xml"/></Relationships>
</file>

<file path=ppt/slides/_rels/slide195.xml.rels><?xml version="1.0" encoding="UTF-8" standalone="yes"?>
<Relationships xmlns="http://schemas.openxmlformats.org/package/2006/relationships"><Relationship Id="rId2" Type="http://schemas.openxmlformats.org/officeDocument/2006/relationships/notesSlide" Target="../notesSlides/notesSlide182.xml"/><Relationship Id="rId1" Type="http://schemas.openxmlformats.org/officeDocument/2006/relationships/slideLayout" Target="../slideLayouts/slideLayout3.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183.xml"/><Relationship Id="rId1" Type="http://schemas.openxmlformats.org/officeDocument/2006/relationships/slideLayout" Target="../slideLayouts/slideLayout3.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84.xml"/><Relationship Id="rId1" Type="http://schemas.openxmlformats.org/officeDocument/2006/relationships/slideLayout" Target="../slideLayouts/slideLayout3.xml"/></Relationships>
</file>

<file path=ppt/slides/_rels/slide198.xml.rels><?xml version="1.0" encoding="UTF-8" standalone="yes"?>
<Relationships xmlns="http://schemas.openxmlformats.org/package/2006/relationships"><Relationship Id="rId2" Type="http://schemas.openxmlformats.org/officeDocument/2006/relationships/notesSlide" Target="../notesSlides/notesSlide185.xml"/><Relationship Id="rId1" Type="http://schemas.openxmlformats.org/officeDocument/2006/relationships/slideLayout" Target="../slideLayouts/slideLayout3.xml"/></Relationships>
</file>

<file path=ppt/slides/_rels/slide199.xml.rels><?xml version="1.0" encoding="UTF-8" standalone="yes"?>
<Relationships xmlns="http://schemas.openxmlformats.org/package/2006/relationships"><Relationship Id="rId3" Type="http://schemas.openxmlformats.org/officeDocument/2006/relationships/hyperlink" Target="IN%20N&#186;%2017_2016.pdf" TargetMode="External"/><Relationship Id="rId2" Type="http://schemas.openxmlformats.org/officeDocument/2006/relationships/notesSlide" Target="../notesSlides/notesSlide186.xml"/><Relationship Id="rId1" Type="http://schemas.openxmlformats.org/officeDocument/2006/relationships/slideLayout" Target="../slideLayouts/slideLayout3.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3.xml"/></Relationships>
</file>

<file path=ppt/slides/_rels/slide201.xml.rels><?xml version="1.0" encoding="UTF-8" standalone="yes"?>
<Relationships xmlns="http://schemas.openxmlformats.org/package/2006/relationships"><Relationship Id="rId2" Type="http://schemas.openxmlformats.org/officeDocument/2006/relationships/image" Target="../media/image150.png"/><Relationship Id="rId1" Type="http://schemas.openxmlformats.org/officeDocument/2006/relationships/slideLayout" Target="../slideLayouts/slideLayout3.xml"/></Relationships>
</file>

<file path=ppt/slides/_rels/slide202.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image" Target="../media/image151.png"/><Relationship Id="rId1" Type="http://schemas.openxmlformats.org/officeDocument/2006/relationships/slideLayout" Target="../slideLayouts/slideLayout3.xml"/><Relationship Id="rId5" Type="http://schemas.openxmlformats.org/officeDocument/2006/relationships/image" Target="../media/image154.png"/><Relationship Id="rId4" Type="http://schemas.openxmlformats.org/officeDocument/2006/relationships/image" Target="../media/image153.png"/></Relationships>
</file>

<file path=ppt/slides/_rels/slide203.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3.xml"/></Relationships>
</file>

<file path=ppt/slides/_rels/slide204.xml.rels><?xml version="1.0" encoding="UTF-8" standalone="yes"?>
<Relationships xmlns="http://schemas.openxmlformats.org/package/2006/relationships"><Relationship Id="rId2" Type="http://schemas.openxmlformats.org/officeDocument/2006/relationships/notesSlide" Target="../notesSlides/notesSlide188.xml"/><Relationship Id="rId1" Type="http://schemas.openxmlformats.org/officeDocument/2006/relationships/slideLayout" Target="../slideLayouts/slideLayout3.xml"/></Relationships>
</file>

<file path=ppt/slides/_rels/slide205.xml.rels><?xml version="1.0" encoding="UTF-8" standalone="yes"?>
<Relationships xmlns="http://schemas.openxmlformats.org/package/2006/relationships"><Relationship Id="rId3" Type="http://schemas.openxmlformats.org/officeDocument/2006/relationships/hyperlink" Target="http://geo.iema.es.gov.br/#9/-19.8370/-40.3296" TargetMode="External"/><Relationship Id="rId2" Type="http://schemas.openxmlformats.org/officeDocument/2006/relationships/notesSlide" Target="../notesSlides/notesSlide189.xml"/><Relationship Id="rId1" Type="http://schemas.openxmlformats.org/officeDocument/2006/relationships/slideLayout" Target="../slideLayouts/slideLayout3.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90.xml"/><Relationship Id="rId1" Type="http://schemas.openxmlformats.org/officeDocument/2006/relationships/slideLayout" Target="../slideLayouts/slideLayout3.xml"/></Relationships>
</file>

<file path=ppt/slides/_rels/slide207.xml.rels><?xml version="1.0" encoding="UTF-8" standalone="yes"?>
<Relationships xmlns="http://schemas.openxmlformats.org/package/2006/relationships"><Relationship Id="rId2" Type="http://schemas.openxmlformats.org/officeDocument/2006/relationships/image" Target="../media/image156.png"/><Relationship Id="rId1" Type="http://schemas.openxmlformats.org/officeDocument/2006/relationships/slideLayout" Target="../slideLayouts/slideLayout1.xml"/></Relationships>
</file>

<file path=ppt/slides/_rels/slide208.xml.rels><?xml version="1.0" encoding="UTF-8" standalone="yes"?>
<Relationships xmlns="http://schemas.openxmlformats.org/package/2006/relationships"><Relationship Id="rId2" Type="http://schemas.openxmlformats.org/officeDocument/2006/relationships/notesSlide" Target="../notesSlides/notesSlide191.xml"/><Relationship Id="rId1" Type="http://schemas.openxmlformats.org/officeDocument/2006/relationships/slideLayout" Target="../slideLayouts/slideLayout3.xml"/></Relationships>
</file>

<file path=ppt/slides/_rels/slide209.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1.xml"/></Relationships>
</file>

<file path=ppt/slides/_rels/slide210.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3.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193.xml"/><Relationship Id="rId1" Type="http://schemas.openxmlformats.org/officeDocument/2006/relationships/slideLayout" Target="../slideLayouts/slideLayout3.xml"/></Relationships>
</file>

<file path=ppt/slides/_rels/slide212.xml.rels><?xml version="1.0" encoding="UTF-8" standalone="yes"?>
<Relationships xmlns="http://schemas.openxmlformats.org/package/2006/relationships"><Relationship Id="rId2" Type="http://schemas.openxmlformats.org/officeDocument/2006/relationships/notesSlide" Target="../notesSlides/notesSlide194.xml"/><Relationship Id="rId1" Type="http://schemas.openxmlformats.org/officeDocument/2006/relationships/slideLayout" Target="../slideLayouts/slideLayout3.xml"/></Relationships>
</file>

<file path=ppt/slides/_rels/slide213.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9.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3.xml"/></Relationships>
</file>

<file path=ppt/slides/_rels/slide220.xml.rels><?xml version="1.0" encoding="UTF-8" standalone="yes"?>
<Relationships xmlns="http://schemas.openxmlformats.org/package/2006/relationships"><Relationship Id="rId2" Type="http://schemas.openxmlformats.org/officeDocument/2006/relationships/notesSlide" Target="../notesSlides/notesSlide195.xml"/><Relationship Id="rId1" Type="http://schemas.openxmlformats.org/officeDocument/2006/relationships/slideLayout" Target="../slideLayouts/slideLayout3.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196.xml"/><Relationship Id="rId1" Type="http://schemas.openxmlformats.org/officeDocument/2006/relationships/slideLayout" Target="../slideLayouts/slideLayout3.xml"/></Relationships>
</file>

<file path=ppt/slides/_rels/slide222.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3.xml"/></Relationships>
</file>

<file path=ppt/slides/_rels/slide223.xml.rels><?xml version="1.0" encoding="UTF-8" standalone="yes"?>
<Relationships xmlns="http://schemas.openxmlformats.org/package/2006/relationships"><Relationship Id="rId2" Type="http://schemas.openxmlformats.org/officeDocument/2006/relationships/notesSlide" Target="../notesSlides/notesSlide198.xml"/><Relationship Id="rId1" Type="http://schemas.openxmlformats.org/officeDocument/2006/relationships/slideLayout" Target="../slideLayouts/slideLayout3.xml"/></Relationships>
</file>

<file path=ppt/slides/_rels/slide224.xml.rels><?xml version="1.0" encoding="UTF-8" standalone="yes"?>
<Relationships xmlns="http://schemas.openxmlformats.org/package/2006/relationships"><Relationship Id="rId2" Type="http://schemas.openxmlformats.org/officeDocument/2006/relationships/notesSlide" Target="../notesSlides/notesSlide199.xml"/><Relationship Id="rId1" Type="http://schemas.openxmlformats.org/officeDocument/2006/relationships/slideLayout" Target="../slideLayouts/slideLayout3.xml"/></Relationships>
</file>

<file path=ppt/slides/_rels/slide225.xml.rels><?xml version="1.0" encoding="UTF-8" standalone="yes"?>
<Relationships xmlns="http://schemas.openxmlformats.org/package/2006/relationships"><Relationship Id="rId2" Type="http://schemas.openxmlformats.org/officeDocument/2006/relationships/notesSlide" Target="../notesSlides/notesSlide200.xml"/><Relationship Id="rId1" Type="http://schemas.openxmlformats.org/officeDocument/2006/relationships/slideLayout" Target="../slideLayouts/slideLayout3.xml"/></Relationships>
</file>

<file path=ppt/slides/_rels/slide226.xml.rels><?xml version="1.0" encoding="UTF-8" standalone="yes"?>
<Relationships xmlns="http://schemas.openxmlformats.org/package/2006/relationships"><Relationship Id="rId2" Type="http://schemas.openxmlformats.org/officeDocument/2006/relationships/notesSlide" Target="../notesSlides/notesSlide201.xml"/><Relationship Id="rId1" Type="http://schemas.openxmlformats.org/officeDocument/2006/relationships/slideLayout" Target="../slideLayouts/slideLayout3.xml"/></Relationships>
</file>

<file path=ppt/slides/_rels/slide227.xml.rels><?xml version="1.0" encoding="UTF-8" standalone="yes"?>
<Relationships xmlns="http://schemas.openxmlformats.org/package/2006/relationships"><Relationship Id="rId2" Type="http://schemas.openxmlformats.org/officeDocument/2006/relationships/notesSlide" Target="../notesSlides/notesSlide202.xml"/><Relationship Id="rId1" Type="http://schemas.openxmlformats.org/officeDocument/2006/relationships/slideLayout" Target="../slideLayouts/slideLayout3.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203.xml"/><Relationship Id="rId1" Type="http://schemas.openxmlformats.org/officeDocument/2006/relationships/slideLayout" Target="../slideLayouts/slideLayout3.xml"/></Relationships>
</file>

<file path=ppt/slides/_rels/slide229.xml.rels><?xml version="1.0" encoding="UTF-8" standalone="yes"?>
<Relationships xmlns="http://schemas.openxmlformats.org/package/2006/relationships"><Relationship Id="rId2" Type="http://schemas.openxmlformats.org/officeDocument/2006/relationships/notesSlide" Target="../notesSlides/notesSlide204.xml"/><Relationship Id="rId1" Type="http://schemas.openxmlformats.org/officeDocument/2006/relationships/slideLayout" Target="../slideLayouts/slideLayout3.xml"/></Relationships>
</file>

<file path=ppt/slides/_rels/slide230.xml.rels><?xml version="1.0" encoding="UTF-8" standalone="yes"?>
<Relationships xmlns="http://schemas.openxmlformats.org/package/2006/relationships"><Relationship Id="rId2" Type="http://schemas.openxmlformats.org/officeDocument/2006/relationships/notesSlide" Target="../notesSlides/notesSlide205.xml"/><Relationship Id="rId1" Type="http://schemas.openxmlformats.org/officeDocument/2006/relationships/slideLayout" Target="../slideLayouts/slideLayout3.xml"/></Relationships>
</file>

<file path=ppt/slides/_rels/slide231.xml.rels><?xml version="1.0" encoding="UTF-8" standalone="yes"?>
<Relationships xmlns="http://schemas.openxmlformats.org/package/2006/relationships"><Relationship Id="rId2" Type="http://schemas.openxmlformats.org/officeDocument/2006/relationships/notesSlide" Target="../notesSlides/notesSlide206.xml"/><Relationship Id="rId1" Type="http://schemas.openxmlformats.org/officeDocument/2006/relationships/slideLayout" Target="../slideLayouts/slideLayout3.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207.xml"/><Relationship Id="rId1" Type="http://schemas.openxmlformats.org/officeDocument/2006/relationships/slideLayout" Target="../slideLayouts/slideLayout3.xml"/></Relationships>
</file>

<file path=ppt/slides/_rels/slide233.xml.rels><?xml version="1.0" encoding="UTF-8" standalone="yes"?>
<Relationships xmlns="http://schemas.openxmlformats.org/package/2006/relationships"><Relationship Id="rId2" Type="http://schemas.openxmlformats.org/officeDocument/2006/relationships/notesSlide" Target="../notesSlides/notesSlide208.xml"/><Relationship Id="rId1" Type="http://schemas.openxmlformats.org/officeDocument/2006/relationships/slideLayout" Target="../slideLayouts/slideLayout3.xml"/></Relationships>
</file>

<file path=ppt/slides/_rels/slide234.xml.rels><?xml version="1.0" encoding="UTF-8" standalone="yes"?>
<Relationships xmlns="http://schemas.openxmlformats.org/package/2006/relationships"><Relationship Id="rId2" Type="http://schemas.openxmlformats.org/officeDocument/2006/relationships/notesSlide" Target="../notesSlides/notesSlide209.xml"/><Relationship Id="rId1" Type="http://schemas.openxmlformats.org/officeDocument/2006/relationships/slideLayout" Target="../slideLayouts/slideLayout3.xml"/></Relationships>
</file>

<file path=ppt/slides/_rels/slide235.xml.rels><?xml version="1.0" encoding="UTF-8" standalone="yes"?>
<Relationships xmlns="http://schemas.openxmlformats.org/package/2006/relationships"><Relationship Id="rId2" Type="http://schemas.openxmlformats.org/officeDocument/2006/relationships/notesSlide" Target="../notesSlides/notesSlide210.xml"/><Relationship Id="rId1" Type="http://schemas.openxmlformats.org/officeDocument/2006/relationships/slideLayout" Target="../slideLayouts/slideLayout3.xml"/></Relationships>
</file>

<file path=ppt/slides/_rels/slide236.xml.rels><?xml version="1.0" encoding="UTF-8" standalone="yes"?>
<Relationships xmlns="http://schemas.openxmlformats.org/package/2006/relationships"><Relationship Id="rId2" Type="http://schemas.openxmlformats.org/officeDocument/2006/relationships/notesSlide" Target="../notesSlides/notesSlide211.xml"/><Relationship Id="rId1" Type="http://schemas.openxmlformats.org/officeDocument/2006/relationships/slideLayout" Target="../slideLayouts/slideLayout3.xml"/></Relationships>
</file>

<file path=ppt/slides/_rels/slide237.xml.rels><?xml version="1.0" encoding="UTF-8" standalone="yes"?>
<Relationships xmlns="http://schemas.openxmlformats.org/package/2006/relationships"><Relationship Id="rId2" Type="http://schemas.openxmlformats.org/officeDocument/2006/relationships/notesSlide" Target="../notesSlides/notesSlide212.xml"/><Relationship Id="rId1" Type="http://schemas.openxmlformats.org/officeDocument/2006/relationships/slideLayout" Target="../slideLayouts/slideLayout3.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213.xml"/><Relationship Id="rId1" Type="http://schemas.openxmlformats.org/officeDocument/2006/relationships/slideLayout" Target="../slideLayouts/slideLayout3.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214.xml"/><Relationship Id="rId1" Type="http://schemas.openxmlformats.org/officeDocument/2006/relationships/slideLayout" Target="../slideLayouts/slideLayout3.xml"/></Relationships>
</file>

<file path=ppt/slides/_rels/slide240.xml.rels><?xml version="1.0" encoding="UTF-8" standalone="yes"?>
<Relationships xmlns="http://schemas.openxmlformats.org/package/2006/relationships"><Relationship Id="rId2" Type="http://schemas.openxmlformats.org/officeDocument/2006/relationships/notesSlide" Target="../notesSlides/notesSlide215.xml"/><Relationship Id="rId1" Type="http://schemas.openxmlformats.org/officeDocument/2006/relationships/slideLayout" Target="../slideLayouts/slideLayout3.xml"/></Relationships>
</file>

<file path=ppt/slides/_rels/slide241.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1.xml"/></Relationships>
</file>

<file path=ppt/slides/_rels/slide242.xml.rels><?xml version="1.0" encoding="UTF-8" standalone="yes"?>
<Relationships xmlns="http://schemas.openxmlformats.org/package/2006/relationships"><Relationship Id="rId2" Type="http://schemas.openxmlformats.org/officeDocument/2006/relationships/notesSlide" Target="../notesSlides/notesSlide216.xml"/><Relationship Id="rId1" Type="http://schemas.openxmlformats.org/officeDocument/2006/relationships/slideLayout" Target="../slideLayouts/slideLayout3.xml"/></Relationships>
</file>

<file path=ppt/slides/_rels/slide243.xml.rels><?xml version="1.0" encoding="UTF-8" standalone="yes"?>
<Relationships xmlns="http://schemas.openxmlformats.org/package/2006/relationships"><Relationship Id="rId2" Type="http://schemas.openxmlformats.org/officeDocument/2006/relationships/notesSlide" Target="../notesSlides/notesSlide217.xml"/><Relationship Id="rId1" Type="http://schemas.openxmlformats.org/officeDocument/2006/relationships/slideLayout" Target="../slideLayouts/slideLayout3.xml"/></Relationships>
</file>

<file path=ppt/slides/_rels/slide244.xml.rels><?xml version="1.0" encoding="UTF-8" standalone="yes"?>
<Relationships xmlns="http://schemas.openxmlformats.org/package/2006/relationships"><Relationship Id="rId2" Type="http://schemas.openxmlformats.org/officeDocument/2006/relationships/notesSlide" Target="../notesSlides/notesSlide218.xml"/><Relationship Id="rId1" Type="http://schemas.openxmlformats.org/officeDocument/2006/relationships/slideLayout" Target="../slideLayouts/slideLayout3.xml"/></Relationships>
</file>

<file path=ppt/slides/_rels/slide245.xml.rels><?xml version="1.0" encoding="UTF-8" standalone="yes"?>
<Relationships xmlns="http://schemas.openxmlformats.org/package/2006/relationships"><Relationship Id="rId2" Type="http://schemas.openxmlformats.org/officeDocument/2006/relationships/notesSlide" Target="../notesSlides/notesSlide219.xml"/><Relationship Id="rId1" Type="http://schemas.openxmlformats.org/officeDocument/2006/relationships/slideLayout" Target="../slideLayouts/slideLayout3.xml"/></Relationships>
</file>

<file path=ppt/slides/_rels/slide246.xml.rels><?xml version="1.0" encoding="UTF-8" standalone="yes"?>
<Relationships xmlns="http://schemas.openxmlformats.org/package/2006/relationships"><Relationship Id="rId2" Type="http://schemas.openxmlformats.org/officeDocument/2006/relationships/notesSlide" Target="../notesSlides/notesSlide220.xml"/><Relationship Id="rId1" Type="http://schemas.openxmlformats.org/officeDocument/2006/relationships/slideLayout" Target="../slideLayouts/slideLayout3.xml"/></Relationships>
</file>

<file path=ppt/slides/_rels/slide247.xml.rels><?xml version="1.0" encoding="UTF-8" standalone="yes"?>
<Relationships xmlns="http://schemas.openxmlformats.org/package/2006/relationships"><Relationship Id="rId2" Type="http://schemas.openxmlformats.org/officeDocument/2006/relationships/notesSlide" Target="../notesSlides/notesSlide221.xml"/><Relationship Id="rId1" Type="http://schemas.openxmlformats.org/officeDocument/2006/relationships/slideLayout" Target="../slideLayouts/slideLayout3.xml"/></Relationships>
</file>

<file path=ppt/slides/_rels/slide248.xml.rels><?xml version="1.0" encoding="UTF-8" standalone="yes"?>
<Relationships xmlns="http://schemas.openxmlformats.org/package/2006/relationships"><Relationship Id="rId2" Type="http://schemas.openxmlformats.org/officeDocument/2006/relationships/notesSlide" Target="../notesSlides/notesSlide222.xml"/><Relationship Id="rId1" Type="http://schemas.openxmlformats.org/officeDocument/2006/relationships/slideLayout" Target="../slideLayouts/slideLayout3.xml"/></Relationships>
</file>

<file path=ppt/slides/_rels/slide249.xml.rels><?xml version="1.0" encoding="UTF-8" standalone="yes"?>
<Relationships xmlns="http://schemas.openxmlformats.org/package/2006/relationships"><Relationship Id="rId2" Type="http://schemas.openxmlformats.org/officeDocument/2006/relationships/notesSlide" Target="../notesSlides/notesSlide223.xml"/><Relationship Id="rId1" Type="http://schemas.openxmlformats.org/officeDocument/2006/relationships/slideLayout" Target="../slideLayouts/slideLayout3.xml"/></Relationships>
</file>

<file path=ppt/slides/_rels/slide250.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224.xml"/><Relationship Id="rId1" Type="http://schemas.openxmlformats.org/officeDocument/2006/relationships/slideLayout" Target="../slideLayouts/slideLayout3.xml"/><Relationship Id="rId4" Type="http://schemas.openxmlformats.org/officeDocument/2006/relationships/image" Target="../media/image163.png"/></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225.xml"/><Relationship Id="rId1" Type="http://schemas.openxmlformats.org/officeDocument/2006/relationships/slideLayout" Target="../slideLayouts/slideLayout3.xml"/></Relationships>
</file>

<file path=ppt/slides/_rels/slide252.xml.rels><?xml version="1.0" encoding="UTF-8" standalone="yes"?>
<Relationships xmlns="http://schemas.openxmlformats.org/package/2006/relationships"><Relationship Id="rId2" Type="http://schemas.openxmlformats.org/officeDocument/2006/relationships/notesSlide" Target="../notesSlides/notesSlide226.xml"/><Relationship Id="rId1" Type="http://schemas.openxmlformats.org/officeDocument/2006/relationships/slideLayout" Target="../slideLayouts/slideLayout3.xml"/></Relationships>
</file>

<file path=ppt/slides/_rels/slide253.xml.rels><?xml version="1.0" encoding="UTF-8" standalone="yes"?>
<Relationships xmlns="http://schemas.openxmlformats.org/package/2006/relationships"><Relationship Id="rId2" Type="http://schemas.openxmlformats.org/officeDocument/2006/relationships/notesSlide" Target="../notesSlides/notesSlide227.xml"/><Relationship Id="rId1" Type="http://schemas.openxmlformats.org/officeDocument/2006/relationships/slideLayout" Target="../slideLayouts/slideLayout3.xml"/></Relationships>
</file>

<file path=ppt/slides/_rels/slide254.xml.rels><?xml version="1.0" encoding="UTF-8" standalone="yes"?>
<Relationships xmlns="http://schemas.openxmlformats.org/package/2006/relationships"><Relationship Id="rId2" Type="http://schemas.openxmlformats.org/officeDocument/2006/relationships/notesSlide" Target="../notesSlides/notesSlide228.xml"/><Relationship Id="rId1" Type="http://schemas.openxmlformats.org/officeDocument/2006/relationships/slideLayout" Target="../slideLayouts/slideLayout3.xml"/></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229.xml"/><Relationship Id="rId1" Type="http://schemas.openxmlformats.org/officeDocument/2006/relationships/slideLayout" Target="../slideLayouts/slideLayout3.xml"/></Relationships>
</file>

<file path=ppt/slides/_rels/slide256.xml.rels><?xml version="1.0" encoding="UTF-8" standalone="yes"?>
<Relationships xmlns="http://schemas.openxmlformats.org/package/2006/relationships"><Relationship Id="rId2" Type="http://schemas.openxmlformats.org/officeDocument/2006/relationships/notesSlide" Target="../notesSlides/notesSlide230.xml"/><Relationship Id="rId1" Type="http://schemas.openxmlformats.org/officeDocument/2006/relationships/slideLayout" Target="../slideLayouts/slideLayout3.xml"/></Relationships>
</file>

<file path=ppt/slides/_rels/slide257.xml.rels><?xml version="1.0" encoding="UTF-8" standalone="yes"?>
<Relationships xmlns="http://schemas.openxmlformats.org/package/2006/relationships"><Relationship Id="rId2" Type="http://schemas.openxmlformats.org/officeDocument/2006/relationships/notesSlide" Target="../notesSlides/notesSlide231.xml"/><Relationship Id="rId1" Type="http://schemas.openxmlformats.org/officeDocument/2006/relationships/slideLayout" Target="../slideLayouts/slideLayout3.xml"/></Relationships>
</file>

<file path=ppt/slides/_rels/slide258.xml.rels><?xml version="1.0" encoding="UTF-8" standalone="yes"?>
<Relationships xmlns="http://schemas.openxmlformats.org/package/2006/relationships"><Relationship Id="rId2" Type="http://schemas.openxmlformats.org/officeDocument/2006/relationships/notesSlide" Target="../notesSlides/notesSlide232.xml"/><Relationship Id="rId1" Type="http://schemas.openxmlformats.org/officeDocument/2006/relationships/slideLayout" Target="../slideLayouts/slideLayout3.xml"/></Relationships>
</file>

<file path=ppt/slides/_rels/slide259.xml.rels><?xml version="1.0" encoding="UTF-8" standalone="yes"?>
<Relationships xmlns="http://schemas.openxmlformats.org/package/2006/relationships"><Relationship Id="rId2" Type="http://schemas.openxmlformats.org/officeDocument/2006/relationships/notesSlide" Target="../notesSlides/notesSlide233.xml"/><Relationship Id="rId1" Type="http://schemas.openxmlformats.org/officeDocument/2006/relationships/slideLayout" Target="../slideLayouts/slideLayout3.xml"/></Relationships>
</file>

<file path=ppt/slides/_rels/slide260.xml.rels><?xml version="1.0" encoding="UTF-8" standalone="yes"?>
<Relationships xmlns="http://schemas.openxmlformats.org/package/2006/relationships"><Relationship Id="rId2" Type="http://schemas.openxmlformats.org/officeDocument/2006/relationships/notesSlide" Target="../notesSlides/notesSlide234.xml"/><Relationship Id="rId1" Type="http://schemas.openxmlformats.org/officeDocument/2006/relationships/slideLayout" Target="../slideLayouts/slideLayout3.xml"/></Relationships>
</file>

<file path=ppt/slides/_rels/slide261.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235.xml"/><Relationship Id="rId1" Type="http://schemas.openxmlformats.org/officeDocument/2006/relationships/slideLayout" Target="../slideLayouts/slideLayout3.xml"/></Relationships>
</file>

<file path=ppt/slides/_rels/slide262.xml.rels><?xml version="1.0" encoding="UTF-8" standalone="yes"?>
<Relationships xmlns="http://schemas.openxmlformats.org/package/2006/relationships"><Relationship Id="rId2" Type="http://schemas.openxmlformats.org/officeDocument/2006/relationships/notesSlide" Target="../notesSlides/notesSlide236.xml"/><Relationship Id="rId1" Type="http://schemas.openxmlformats.org/officeDocument/2006/relationships/slideLayout" Target="../slideLayouts/slideLayout3.xml"/></Relationships>
</file>

<file path=ppt/slides/_rels/slide263.xml.rels><?xml version="1.0" encoding="UTF-8" standalone="yes"?>
<Relationships xmlns="http://schemas.openxmlformats.org/package/2006/relationships"><Relationship Id="rId2" Type="http://schemas.openxmlformats.org/officeDocument/2006/relationships/notesSlide" Target="../notesSlides/notesSlide237.xml"/><Relationship Id="rId1" Type="http://schemas.openxmlformats.org/officeDocument/2006/relationships/slideLayout" Target="../slideLayouts/slideLayout3.xml"/></Relationships>
</file>

<file path=ppt/slides/_rels/slide264.xml.rels><?xml version="1.0" encoding="UTF-8" standalone="yes"?>
<Relationships xmlns="http://schemas.openxmlformats.org/package/2006/relationships"><Relationship Id="rId2" Type="http://schemas.openxmlformats.org/officeDocument/2006/relationships/notesSlide" Target="../notesSlides/notesSlide238.xml"/><Relationship Id="rId1" Type="http://schemas.openxmlformats.org/officeDocument/2006/relationships/slideLayout" Target="../slideLayouts/slideLayout3.xml"/></Relationships>
</file>

<file path=ppt/slides/_rels/slide265.xml.rels><?xml version="1.0" encoding="UTF-8" standalone="yes"?>
<Relationships xmlns="http://schemas.openxmlformats.org/package/2006/relationships"><Relationship Id="rId2" Type="http://schemas.openxmlformats.org/officeDocument/2006/relationships/notesSlide" Target="../notesSlides/notesSlide239.xml"/><Relationship Id="rId1" Type="http://schemas.openxmlformats.org/officeDocument/2006/relationships/slideLayout" Target="../slideLayouts/slideLayout3.xml"/></Relationships>
</file>

<file path=ppt/slides/_rels/slide266.xml.rels><?xml version="1.0" encoding="UTF-8" standalone="yes"?>
<Relationships xmlns="http://schemas.openxmlformats.org/package/2006/relationships"><Relationship Id="rId2" Type="http://schemas.openxmlformats.org/officeDocument/2006/relationships/notesSlide" Target="../notesSlides/notesSlide240.xml"/><Relationship Id="rId1" Type="http://schemas.openxmlformats.org/officeDocument/2006/relationships/slideLayout" Target="../slideLayouts/slideLayout3.xml"/></Relationships>
</file>

<file path=ppt/slides/_rels/slide267.xml.rels><?xml version="1.0" encoding="UTF-8" standalone="yes"?>
<Relationships xmlns="http://schemas.openxmlformats.org/package/2006/relationships"><Relationship Id="rId2" Type="http://schemas.openxmlformats.org/officeDocument/2006/relationships/notesSlide" Target="../notesSlides/notesSlide241.xml"/><Relationship Id="rId1" Type="http://schemas.openxmlformats.org/officeDocument/2006/relationships/slideLayout" Target="../slideLayouts/slideLayout3.xml"/></Relationships>
</file>

<file path=ppt/slides/_rels/slide268.xml.rels><?xml version="1.0" encoding="UTF-8" standalone="yes"?>
<Relationships xmlns="http://schemas.openxmlformats.org/package/2006/relationships"><Relationship Id="rId2" Type="http://schemas.openxmlformats.org/officeDocument/2006/relationships/notesSlide" Target="../notesSlides/notesSlide242.xml"/><Relationship Id="rId1" Type="http://schemas.openxmlformats.org/officeDocument/2006/relationships/slideLayout" Target="../slideLayouts/slideLayout3.xml"/></Relationships>
</file>

<file path=ppt/slides/_rels/slide269.xml.rels><?xml version="1.0" encoding="UTF-8" standalone="yes"?>
<Relationships xmlns="http://schemas.openxmlformats.org/package/2006/relationships"><Relationship Id="rId2" Type="http://schemas.openxmlformats.org/officeDocument/2006/relationships/notesSlide" Target="../notesSlides/notesSlide243.xml"/><Relationship Id="rId1" Type="http://schemas.openxmlformats.org/officeDocument/2006/relationships/slideLayout" Target="../slideLayouts/slideLayout3.xml"/></Relationships>
</file>

<file path=ppt/slides/_rels/slide270.xml.rels><?xml version="1.0" encoding="UTF-8" standalone="yes"?>
<Relationships xmlns="http://schemas.openxmlformats.org/package/2006/relationships"><Relationship Id="rId2" Type="http://schemas.openxmlformats.org/officeDocument/2006/relationships/notesSlide" Target="../notesSlides/notesSlide244.xml"/><Relationship Id="rId1" Type="http://schemas.openxmlformats.org/officeDocument/2006/relationships/slideLayout" Target="../slideLayouts/slideLayout3.xml"/></Relationships>
</file>

<file path=ppt/slides/_rels/slide271.xml.rels><?xml version="1.0" encoding="UTF-8" standalone="yes"?>
<Relationships xmlns="http://schemas.openxmlformats.org/package/2006/relationships"><Relationship Id="rId3" Type="http://schemas.openxmlformats.org/officeDocument/2006/relationships/hyperlink" Target="mailto:obraspublicas@iema.es.gov.br" TargetMode="External"/><Relationship Id="rId2" Type="http://schemas.openxmlformats.org/officeDocument/2006/relationships/notesSlide" Target="../notesSlides/notesSlide245.xml"/><Relationship Id="rId1" Type="http://schemas.openxmlformats.org/officeDocument/2006/relationships/slideLayout" Target="../slideLayouts/slideLayout3.xml"/></Relationships>
</file>

<file path=ppt/slides/_rels/slide272.xml.rels><?xml version="1.0" encoding="UTF-8" standalone="yes"?>
<Relationships xmlns="http://schemas.openxmlformats.org/package/2006/relationships"><Relationship Id="rId2" Type="http://schemas.openxmlformats.org/officeDocument/2006/relationships/notesSlide" Target="../notesSlides/notesSlide246.xml"/><Relationship Id="rId1" Type="http://schemas.openxmlformats.org/officeDocument/2006/relationships/slideLayout" Target="../slideLayouts/slideLayout3.xml"/></Relationships>
</file>

<file path=ppt/slides/_rels/slide273.xml.rels><?xml version="1.0" encoding="UTF-8" standalone="yes"?>
<Relationships xmlns="http://schemas.openxmlformats.org/package/2006/relationships"><Relationship Id="rId2" Type="http://schemas.openxmlformats.org/officeDocument/2006/relationships/notesSlide" Target="../notesSlides/notesSlide247.xml"/><Relationship Id="rId1" Type="http://schemas.openxmlformats.org/officeDocument/2006/relationships/slideLayout" Target="../slideLayouts/slideLayout3.xml"/></Relationships>
</file>

<file path=ppt/slides/_rels/slide274.xml.rels><?xml version="1.0" encoding="UTF-8" standalone="yes"?>
<Relationships xmlns="http://schemas.openxmlformats.org/package/2006/relationships"><Relationship Id="rId2" Type="http://schemas.openxmlformats.org/officeDocument/2006/relationships/notesSlide" Target="../notesSlides/notesSlide248.xml"/><Relationship Id="rId1" Type="http://schemas.openxmlformats.org/officeDocument/2006/relationships/slideLayout" Target="../slideLayouts/slideLayout3.xml"/></Relationships>
</file>

<file path=ppt/slides/_rels/slide275.xml.rels><?xml version="1.0" encoding="UTF-8" standalone="yes"?>
<Relationships xmlns="http://schemas.openxmlformats.org/package/2006/relationships"><Relationship Id="rId2" Type="http://schemas.openxmlformats.org/officeDocument/2006/relationships/notesSlide" Target="../notesSlides/notesSlide249.xml"/><Relationship Id="rId1" Type="http://schemas.openxmlformats.org/officeDocument/2006/relationships/slideLayout" Target="../slideLayouts/slideLayout3.xml"/></Relationships>
</file>

<file path=ppt/slides/_rels/slide276.xml.rels><?xml version="1.0" encoding="UTF-8" standalone="yes"?>
<Relationships xmlns="http://schemas.openxmlformats.org/package/2006/relationships"><Relationship Id="rId2" Type="http://schemas.openxmlformats.org/officeDocument/2006/relationships/notesSlide" Target="../notesSlides/notesSlide250.xml"/><Relationship Id="rId1" Type="http://schemas.openxmlformats.org/officeDocument/2006/relationships/slideLayout" Target="../slideLayouts/slideLayout3.xml"/></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251.xml"/><Relationship Id="rId1" Type="http://schemas.openxmlformats.org/officeDocument/2006/relationships/slideLayout" Target="../slideLayouts/slideLayout3.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252.xml"/><Relationship Id="rId1" Type="http://schemas.openxmlformats.org/officeDocument/2006/relationships/slideLayout" Target="../slideLayouts/slideLayout3.xml"/></Relationships>
</file>

<file path=ppt/slides/_rels/slide279.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notesSlide" Target="../notesSlides/notesSlide253.xml"/><Relationship Id="rId1" Type="http://schemas.openxmlformats.org/officeDocument/2006/relationships/slideLayout" Target="../slideLayouts/slideLayout3.xml"/><Relationship Id="rId5" Type="http://schemas.openxmlformats.org/officeDocument/2006/relationships/image" Target="../media/image167.png"/><Relationship Id="rId4" Type="http://schemas.openxmlformats.org/officeDocument/2006/relationships/image" Target="../media/image166.png"/></Relationships>
</file>

<file path=ppt/slides/_rels/slide280.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254.xml"/><Relationship Id="rId1" Type="http://schemas.openxmlformats.org/officeDocument/2006/relationships/slideLayout" Target="../slideLayouts/slideLayout3.xml"/></Relationships>
</file>

<file path=ppt/slides/_rels/slide281.xml.rels><?xml version="1.0" encoding="UTF-8" standalone="yes"?>
<Relationships xmlns="http://schemas.openxmlformats.org/package/2006/relationships"><Relationship Id="rId3" Type="http://schemas.openxmlformats.org/officeDocument/2006/relationships/hyperlink" Target="LO%20N&#186;%207058_2002.docx" TargetMode="External"/><Relationship Id="rId2" Type="http://schemas.openxmlformats.org/officeDocument/2006/relationships/notesSlide" Target="../notesSlides/notesSlide255.xml"/><Relationship Id="rId1" Type="http://schemas.openxmlformats.org/officeDocument/2006/relationships/slideLayout" Target="../slideLayouts/slideLayout3.xml"/></Relationships>
</file>

<file path=ppt/slides/_rels/slide282.xml.rels><?xml version="1.0" encoding="UTF-8" standalone="yes"?>
<Relationships xmlns="http://schemas.openxmlformats.org/package/2006/relationships"><Relationship Id="rId3" Type="http://schemas.openxmlformats.org/officeDocument/2006/relationships/hyperlink" Target="https://www3.al.es.gov.br/Arquivo/Documents/legislacao/html/LEI96852011.html#a1" TargetMode="External"/><Relationship Id="rId2" Type="http://schemas.openxmlformats.org/officeDocument/2006/relationships/notesSlide" Target="../notesSlides/notesSlide256.xml"/><Relationship Id="rId1" Type="http://schemas.openxmlformats.org/officeDocument/2006/relationships/slideLayout" Target="../slideLayouts/slideLayout3.xml"/></Relationships>
</file>

<file path=ppt/slides/_rels/slide283.xml.rels><?xml version="1.0" encoding="UTF-8" standalone="yes"?>
<Relationships xmlns="http://schemas.openxmlformats.org/package/2006/relationships"><Relationship Id="rId2" Type="http://schemas.openxmlformats.org/officeDocument/2006/relationships/notesSlide" Target="../notesSlides/notesSlide257.xml"/><Relationship Id="rId1" Type="http://schemas.openxmlformats.org/officeDocument/2006/relationships/slideLayout" Target="../slideLayouts/slideLayout3.xml"/></Relationships>
</file>

<file path=ppt/slides/_rels/slide284.xml.rels><?xml version="1.0" encoding="UTF-8" standalone="yes"?>
<Relationships xmlns="http://schemas.openxmlformats.org/package/2006/relationships"><Relationship Id="rId3" Type="http://schemas.openxmlformats.org/officeDocument/2006/relationships/hyperlink" Target="https://www3.al.es.gov.br/Arquivo/Documents/legislacao/html/LEI96852011.html#a1" TargetMode="External"/><Relationship Id="rId2" Type="http://schemas.openxmlformats.org/officeDocument/2006/relationships/notesSlide" Target="../notesSlides/notesSlide258.xml"/><Relationship Id="rId1" Type="http://schemas.openxmlformats.org/officeDocument/2006/relationships/slideLayout" Target="../slideLayouts/slideLayout3.xml"/></Relationships>
</file>

<file path=ppt/slides/_rels/slide285.xml.rels><?xml version="1.0" encoding="UTF-8" standalone="yes"?>
<Relationships xmlns="http://schemas.openxmlformats.org/package/2006/relationships"><Relationship Id="rId3" Type="http://schemas.openxmlformats.org/officeDocument/2006/relationships/hyperlink" Target="https://www3.al.es.gov.br/Arquivo/Documents/legislacao/html/LEI96852011.html#a1" TargetMode="External"/><Relationship Id="rId2" Type="http://schemas.openxmlformats.org/officeDocument/2006/relationships/notesSlide" Target="../notesSlides/notesSlide259.xml"/><Relationship Id="rId1" Type="http://schemas.openxmlformats.org/officeDocument/2006/relationships/slideLayout" Target="../slideLayouts/slideLayout3.xml"/></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260.xml"/><Relationship Id="rId1" Type="http://schemas.openxmlformats.org/officeDocument/2006/relationships/slideLayout" Target="../slideLayouts/slideLayout3.xml"/></Relationships>
</file>

<file path=ppt/slides/_rels/slide287.xml.rels><?xml version="1.0" encoding="UTF-8" standalone="yes"?>
<Relationships xmlns="http://schemas.openxmlformats.org/package/2006/relationships"><Relationship Id="rId2" Type="http://schemas.openxmlformats.org/officeDocument/2006/relationships/notesSlide" Target="../notesSlides/notesSlide261.xml"/><Relationship Id="rId1" Type="http://schemas.openxmlformats.org/officeDocument/2006/relationships/slideLayout" Target="../slideLayouts/slideLayout3.xml"/></Relationships>
</file>

<file path=ppt/slides/_rels/slide288.xml.rels><?xml version="1.0" encoding="UTF-8" standalone="yes"?>
<Relationships xmlns="http://schemas.openxmlformats.org/package/2006/relationships"><Relationship Id="rId3" Type="http://schemas.openxmlformats.org/officeDocument/2006/relationships/hyperlink" Target="https://www3.al.es.gov.br/Arquivo/Documents/legislacao/html/LEI96852011.html#a1" TargetMode="External"/><Relationship Id="rId2" Type="http://schemas.openxmlformats.org/officeDocument/2006/relationships/notesSlide" Target="../notesSlides/notesSlide262.xml"/><Relationship Id="rId1" Type="http://schemas.openxmlformats.org/officeDocument/2006/relationships/slideLayout" Target="../slideLayouts/slideLayout3.xml"/></Relationships>
</file>

<file path=ppt/slides/_rels/slide289.xml.rels><?xml version="1.0" encoding="UTF-8" standalone="yes"?>
<Relationships xmlns="http://schemas.openxmlformats.org/package/2006/relationships"><Relationship Id="rId3" Type="http://schemas.openxmlformats.org/officeDocument/2006/relationships/hyperlink" Target="https://www3.al.es.gov.br/Arquivo/Documents/legislacao/html/LEI96852011.html#a1" TargetMode="External"/><Relationship Id="rId2" Type="http://schemas.openxmlformats.org/officeDocument/2006/relationships/notesSlide" Target="../notesSlides/notesSlide263.xml"/><Relationship Id="rId1" Type="http://schemas.openxmlformats.org/officeDocument/2006/relationships/slideLayout" Target="../slideLayouts/slideLayout3.xml"/></Relationships>
</file>

<file path=ppt/slides/_rels/slide290.xml.rels><?xml version="1.0" encoding="UTF-8" standalone="yes"?>
<Relationships xmlns="http://schemas.openxmlformats.org/package/2006/relationships"><Relationship Id="rId3" Type="http://schemas.openxmlformats.org/officeDocument/2006/relationships/hyperlink" Target="https://www3.al.es.gov.br/Arquivo/Documents/legislacao/html/LEI96852011.html#a1" TargetMode="External"/><Relationship Id="rId2" Type="http://schemas.openxmlformats.org/officeDocument/2006/relationships/notesSlide" Target="../notesSlides/notesSlide264.xml"/><Relationship Id="rId1" Type="http://schemas.openxmlformats.org/officeDocument/2006/relationships/slideLayout" Target="../slideLayouts/slideLayout3.xml"/></Relationships>
</file>

<file path=ppt/slides/_rels/slide291.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notesSlide" Target="../notesSlides/notesSlide265.xml"/><Relationship Id="rId1" Type="http://schemas.openxmlformats.org/officeDocument/2006/relationships/slideLayout" Target="../slideLayouts/slideLayout3.xml"/><Relationship Id="rId4" Type="http://schemas.openxmlformats.org/officeDocument/2006/relationships/image" Target="../media/image170.jpeg"/></Relationships>
</file>

<file path=ppt/slides/_rels/slide292.xml.rels><?xml version="1.0" encoding="UTF-8" standalone="yes"?>
<Relationships xmlns="http://schemas.openxmlformats.org/package/2006/relationships"><Relationship Id="rId3" Type="http://schemas.openxmlformats.org/officeDocument/2006/relationships/image" Target="../media/image171.jpeg"/><Relationship Id="rId2" Type="http://schemas.openxmlformats.org/officeDocument/2006/relationships/notesSlide" Target="../notesSlides/notesSlide266.xml"/><Relationship Id="rId1" Type="http://schemas.openxmlformats.org/officeDocument/2006/relationships/slideLayout" Target="../slideLayouts/slideLayout3.xml"/><Relationship Id="rId4" Type="http://schemas.openxmlformats.org/officeDocument/2006/relationships/image" Target="../media/image172.jpeg"/></Relationships>
</file>

<file path=ppt/slides/_rels/slide293.xml.rels><?xml version="1.0" encoding="UTF-8" standalone="yes"?>
<Relationships xmlns="http://schemas.openxmlformats.org/package/2006/relationships"><Relationship Id="rId3" Type="http://schemas.openxmlformats.org/officeDocument/2006/relationships/image" Target="../media/image173.jpeg"/><Relationship Id="rId2" Type="http://schemas.openxmlformats.org/officeDocument/2006/relationships/notesSlide" Target="../notesSlides/notesSlide267.xml"/><Relationship Id="rId1" Type="http://schemas.openxmlformats.org/officeDocument/2006/relationships/slideLayout" Target="../slideLayouts/slideLayout3.xml"/><Relationship Id="rId4" Type="http://schemas.openxmlformats.org/officeDocument/2006/relationships/image" Target="../media/image174.jpeg"/></Relationships>
</file>

<file path=ppt/slides/_rels/slide294.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notesSlide" Target="../notesSlides/notesSlide268.xml"/><Relationship Id="rId1" Type="http://schemas.openxmlformats.org/officeDocument/2006/relationships/slideLayout" Target="../slideLayouts/slideLayout3.xml"/><Relationship Id="rId4" Type="http://schemas.openxmlformats.org/officeDocument/2006/relationships/image" Target="../media/image176.jpeg"/></Relationships>
</file>

<file path=ppt/slides/_rels/slide295.xml.rels><?xml version="1.0" encoding="UTF-8" standalone="yes"?>
<Relationships xmlns="http://schemas.openxmlformats.org/package/2006/relationships"><Relationship Id="rId3" Type="http://schemas.openxmlformats.org/officeDocument/2006/relationships/image" Target="../media/image177.jpeg"/><Relationship Id="rId2" Type="http://schemas.openxmlformats.org/officeDocument/2006/relationships/notesSlide" Target="../notesSlides/notesSlide269.xml"/><Relationship Id="rId1" Type="http://schemas.openxmlformats.org/officeDocument/2006/relationships/slideLayout" Target="../slideLayouts/slideLayout3.xml"/><Relationship Id="rId4" Type="http://schemas.openxmlformats.org/officeDocument/2006/relationships/image" Target="../media/image178.jpeg"/></Relationships>
</file>

<file path=ppt/slides/_rels/slide296.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notesSlide" Target="../notesSlides/notesSlide270.xml"/><Relationship Id="rId1" Type="http://schemas.openxmlformats.org/officeDocument/2006/relationships/slideLayout" Target="../slideLayouts/slideLayout3.xml"/><Relationship Id="rId4" Type="http://schemas.openxmlformats.org/officeDocument/2006/relationships/image" Target="../media/image180.jpeg"/></Relationships>
</file>

<file path=ppt/slides/_rels/slide297.xml.rels><?xml version="1.0" encoding="UTF-8" standalone="yes"?>
<Relationships xmlns="http://schemas.openxmlformats.org/package/2006/relationships"><Relationship Id="rId3" Type="http://schemas.openxmlformats.org/officeDocument/2006/relationships/image" Target="../media/image181.jpeg"/><Relationship Id="rId2" Type="http://schemas.openxmlformats.org/officeDocument/2006/relationships/notesSlide" Target="../notesSlides/notesSlide271.xml"/><Relationship Id="rId1" Type="http://schemas.openxmlformats.org/officeDocument/2006/relationships/slideLayout" Target="../slideLayouts/slideLayout3.xml"/><Relationship Id="rId4" Type="http://schemas.openxmlformats.org/officeDocument/2006/relationships/image" Target="../media/image182.jpeg"/></Relationships>
</file>

<file path=ppt/slides/_rels/slide298.xml.rels><?xml version="1.0" encoding="UTF-8" standalone="yes"?>
<Relationships xmlns="http://schemas.openxmlformats.org/package/2006/relationships"><Relationship Id="rId3" Type="http://schemas.openxmlformats.org/officeDocument/2006/relationships/image" Target="../media/image183.jpeg"/><Relationship Id="rId2" Type="http://schemas.openxmlformats.org/officeDocument/2006/relationships/notesSlide" Target="../notesSlides/notesSlide272.xml"/><Relationship Id="rId1" Type="http://schemas.openxmlformats.org/officeDocument/2006/relationships/slideLayout" Target="../slideLayouts/slideLayout3.xml"/><Relationship Id="rId4" Type="http://schemas.openxmlformats.org/officeDocument/2006/relationships/image" Target="../media/image184.jpeg"/></Relationships>
</file>

<file path=ppt/slides/_rels/slide299.xml.rels><?xml version="1.0" encoding="UTF-8" standalone="yes"?>
<Relationships xmlns="http://schemas.openxmlformats.org/package/2006/relationships"><Relationship Id="rId3" Type="http://schemas.openxmlformats.org/officeDocument/2006/relationships/image" Target="../media/image185.jpeg"/><Relationship Id="rId2" Type="http://schemas.openxmlformats.org/officeDocument/2006/relationships/notesSlide" Target="../notesSlides/notesSlide273.xml"/><Relationship Id="rId1" Type="http://schemas.openxmlformats.org/officeDocument/2006/relationships/slideLayout" Target="../slideLayouts/slideLayout3.xml"/><Relationship Id="rId4" Type="http://schemas.openxmlformats.org/officeDocument/2006/relationships/image" Target="../media/image186.jpeg"/></Relationships>
</file>

<file path=ppt/slides/_rels/slide300.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notesSlide" Target="../notesSlides/notesSlide274.xml"/><Relationship Id="rId1" Type="http://schemas.openxmlformats.org/officeDocument/2006/relationships/slideLayout" Target="../slideLayouts/slideLayout3.xml"/><Relationship Id="rId4" Type="http://schemas.openxmlformats.org/officeDocument/2006/relationships/image" Target="../media/image188.jpeg"/></Relationships>
</file>

<file path=ppt/slides/_rels/slide301.xml.rels><?xml version="1.0" encoding="UTF-8" standalone="yes"?>
<Relationships xmlns="http://schemas.openxmlformats.org/package/2006/relationships"><Relationship Id="rId3" Type="http://schemas.openxmlformats.org/officeDocument/2006/relationships/image" Target="../media/image189.jpeg"/><Relationship Id="rId2" Type="http://schemas.openxmlformats.org/officeDocument/2006/relationships/notesSlide" Target="../notesSlides/notesSlide275.xml"/><Relationship Id="rId1" Type="http://schemas.openxmlformats.org/officeDocument/2006/relationships/slideLayout" Target="../slideLayouts/slideLayout3.xml"/><Relationship Id="rId4" Type="http://schemas.openxmlformats.org/officeDocument/2006/relationships/image" Target="../media/image190.jpeg"/></Relationships>
</file>

<file path=ppt/slides/_rels/slide302.xml.rels><?xml version="1.0" encoding="UTF-8" standalone="yes"?>
<Relationships xmlns="http://schemas.openxmlformats.org/package/2006/relationships"><Relationship Id="rId3" Type="http://schemas.openxmlformats.org/officeDocument/2006/relationships/image" Target="../media/image191.jpeg"/><Relationship Id="rId2" Type="http://schemas.openxmlformats.org/officeDocument/2006/relationships/notesSlide" Target="../notesSlides/notesSlide276.xml"/><Relationship Id="rId1" Type="http://schemas.openxmlformats.org/officeDocument/2006/relationships/slideLayout" Target="../slideLayouts/slideLayout3.xml"/><Relationship Id="rId4" Type="http://schemas.openxmlformats.org/officeDocument/2006/relationships/image" Target="../media/image192.jpeg"/></Relationships>
</file>

<file path=ppt/slides/_rels/slide303.xml.rels><?xml version="1.0" encoding="UTF-8" standalone="yes"?>
<Relationships xmlns="http://schemas.openxmlformats.org/package/2006/relationships"><Relationship Id="rId3" Type="http://schemas.openxmlformats.org/officeDocument/2006/relationships/image" Target="../media/image193.jpeg"/><Relationship Id="rId2" Type="http://schemas.openxmlformats.org/officeDocument/2006/relationships/notesSlide" Target="../notesSlides/notesSlide277.xml"/><Relationship Id="rId1" Type="http://schemas.openxmlformats.org/officeDocument/2006/relationships/slideLayout" Target="../slideLayouts/slideLayout3.xml"/><Relationship Id="rId4" Type="http://schemas.openxmlformats.org/officeDocument/2006/relationships/image" Target="../media/image194.jpeg"/></Relationships>
</file>

<file path=ppt/slides/_rels/slide304.xml.rels><?xml version="1.0" encoding="UTF-8" standalone="yes"?>
<Relationships xmlns="http://schemas.openxmlformats.org/package/2006/relationships"><Relationship Id="rId3" Type="http://schemas.openxmlformats.org/officeDocument/2006/relationships/image" Target="../media/image195.jpeg"/><Relationship Id="rId2" Type="http://schemas.openxmlformats.org/officeDocument/2006/relationships/notesSlide" Target="../notesSlides/notesSlide278.xml"/><Relationship Id="rId1" Type="http://schemas.openxmlformats.org/officeDocument/2006/relationships/slideLayout" Target="../slideLayouts/slideLayout3.xml"/><Relationship Id="rId4" Type="http://schemas.openxmlformats.org/officeDocument/2006/relationships/image" Target="../media/image196.jpeg"/></Relationships>
</file>

<file path=ppt/slides/_rels/slide305.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279.xml"/><Relationship Id="rId1" Type="http://schemas.openxmlformats.org/officeDocument/2006/relationships/slideLayout" Target="../slideLayouts/slideLayout3.xml"/><Relationship Id="rId5" Type="http://schemas.openxmlformats.org/officeDocument/2006/relationships/image" Target="../media/image199.png"/><Relationship Id="rId4" Type="http://schemas.openxmlformats.org/officeDocument/2006/relationships/image" Target="../media/image198.jpeg"/></Relationships>
</file>

<file path=ppt/slides/_rels/slide306.xml.rels><?xml version="1.0" encoding="UTF-8" standalone="yes"?>
<Relationships xmlns="http://schemas.openxmlformats.org/package/2006/relationships"><Relationship Id="rId3" Type="http://schemas.openxmlformats.org/officeDocument/2006/relationships/image" Target="../media/image200.jpeg"/><Relationship Id="rId2" Type="http://schemas.openxmlformats.org/officeDocument/2006/relationships/notesSlide" Target="../notesSlides/notesSlide280.xml"/><Relationship Id="rId1" Type="http://schemas.openxmlformats.org/officeDocument/2006/relationships/slideLayout" Target="../slideLayouts/slideLayout3.xml"/><Relationship Id="rId4" Type="http://schemas.openxmlformats.org/officeDocument/2006/relationships/image" Target="../media/image201.jpeg"/></Relationships>
</file>

<file path=ppt/slides/_rels/slide307.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notesSlide" Target="../notesSlides/notesSlide281.xml"/><Relationship Id="rId1" Type="http://schemas.openxmlformats.org/officeDocument/2006/relationships/slideLayout" Target="../slideLayouts/slideLayout3.xml"/><Relationship Id="rId4" Type="http://schemas.openxmlformats.org/officeDocument/2006/relationships/image" Target="../media/image203.jpeg"/></Relationships>
</file>

<file path=ppt/slides/_rels/slide308.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notesSlide" Target="../notesSlides/notesSlide282.xml"/><Relationship Id="rId1" Type="http://schemas.openxmlformats.org/officeDocument/2006/relationships/slideLayout" Target="../slideLayouts/slideLayout3.xml"/><Relationship Id="rId4" Type="http://schemas.openxmlformats.org/officeDocument/2006/relationships/image" Target="../media/image205.jpeg"/></Relationships>
</file>

<file path=ppt/slides/_rels/slide309.xml.rels><?xml version="1.0" encoding="UTF-8" standalone="yes"?>
<Relationships xmlns="http://schemas.openxmlformats.org/package/2006/relationships"><Relationship Id="rId3" Type="http://schemas.openxmlformats.org/officeDocument/2006/relationships/image" Target="../media/image206.jpeg"/><Relationship Id="rId2" Type="http://schemas.openxmlformats.org/officeDocument/2006/relationships/notesSlide" Target="../notesSlides/notesSlide283.xml"/><Relationship Id="rId1" Type="http://schemas.openxmlformats.org/officeDocument/2006/relationships/slideLayout" Target="../slideLayouts/slideLayout3.xml"/><Relationship Id="rId4" Type="http://schemas.openxmlformats.org/officeDocument/2006/relationships/image" Target="../media/image207.jpeg"/></Relationships>
</file>

<file path=ppt/slides/_rels/slide310.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notesSlide" Target="../notesSlides/notesSlide284.xml"/><Relationship Id="rId1" Type="http://schemas.openxmlformats.org/officeDocument/2006/relationships/slideLayout" Target="../slideLayouts/slideLayout3.xml"/><Relationship Id="rId5" Type="http://schemas.openxmlformats.org/officeDocument/2006/relationships/image" Target="../media/image210.jpeg"/><Relationship Id="rId4" Type="http://schemas.openxmlformats.org/officeDocument/2006/relationships/image" Target="../media/image209.jpeg"/></Relationships>
</file>

<file path=ppt/slides/_rels/slide311.xml.rels><?xml version="1.0" encoding="UTF-8" standalone="yes"?>
<Relationships xmlns="http://schemas.openxmlformats.org/package/2006/relationships"><Relationship Id="rId3" Type="http://schemas.openxmlformats.org/officeDocument/2006/relationships/image" Target="../media/image211.jpeg"/><Relationship Id="rId2" Type="http://schemas.openxmlformats.org/officeDocument/2006/relationships/notesSlide" Target="../notesSlides/notesSlide285.xml"/><Relationship Id="rId1" Type="http://schemas.openxmlformats.org/officeDocument/2006/relationships/slideLayout" Target="../slideLayouts/slideLayout3.xml"/><Relationship Id="rId5" Type="http://schemas.openxmlformats.org/officeDocument/2006/relationships/image" Target="../media/image213.jpeg"/><Relationship Id="rId4" Type="http://schemas.openxmlformats.org/officeDocument/2006/relationships/image" Target="../media/image212.jpeg"/></Relationships>
</file>

<file path=ppt/slides/_rels/slide312.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notesSlide" Target="../notesSlides/notesSlide286.xml"/><Relationship Id="rId1" Type="http://schemas.openxmlformats.org/officeDocument/2006/relationships/slideLayout" Target="../slideLayouts/slideLayout3.xml"/></Relationships>
</file>

<file path=ppt/slides/_rels/slide313.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287.xml"/><Relationship Id="rId1" Type="http://schemas.openxmlformats.org/officeDocument/2006/relationships/slideLayout" Target="../slideLayouts/slideLayout3.xml"/></Relationships>
</file>

<file path=ppt/slides/_rels/slide314.xml.rels><?xml version="1.0" encoding="UTF-8" standalone="yes"?>
<Relationships xmlns="http://schemas.openxmlformats.org/package/2006/relationships"><Relationship Id="rId3" Type="http://schemas.openxmlformats.org/officeDocument/2006/relationships/notesSlide" Target="../notesSlides/notesSlide288.xml"/><Relationship Id="rId2" Type="http://schemas.openxmlformats.org/officeDocument/2006/relationships/slideLayout" Target="../slideLayouts/slideLayout11.xml"/><Relationship Id="rId1" Type="http://schemas.openxmlformats.org/officeDocument/2006/relationships/themeOverride" Target="../theme/themeOverride1.xml"/><Relationship Id="rId4" Type="http://schemas.openxmlformats.org/officeDocument/2006/relationships/chart" Target="../charts/chart1.xml"/></Relationships>
</file>

<file path=ppt/slides/_rels/slide315.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chart" Target="../charts/chart2.xml"/><Relationship Id="rId1" Type="http://schemas.openxmlformats.org/officeDocument/2006/relationships/slideLayout" Target="../slideLayouts/slideLayout11.xml"/><Relationship Id="rId6" Type="http://schemas.openxmlformats.org/officeDocument/2006/relationships/image" Target="../media/image219.png"/><Relationship Id="rId5" Type="http://schemas.openxmlformats.org/officeDocument/2006/relationships/image" Target="../media/image218.png"/><Relationship Id="rId4" Type="http://schemas.openxmlformats.org/officeDocument/2006/relationships/image" Target="../media/image217.png"/></Relationships>
</file>

<file path=ppt/slides/_rels/slide31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1.xml"/></Relationships>
</file>

<file path=ppt/slides/_rels/slide317.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1.xml"/></Relationships>
</file>

<file path=ppt/slides/_rels/slide318.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289.xml"/><Relationship Id="rId1" Type="http://schemas.openxmlformats.org/officeDocument/2006/relationships/slideLayout" Target="../slideLayouts/slideLayout3.xml"/><Relationship Id="rId4" Type="http://schemas.openxmlformats.org/officeDocument/2006/relationships/image" Target="../media/image222.png"/></Relationships>
</file>

<file path=ppt/slides/_rels/slide319.xml.rels><?xml version="1.0" encoding="UTF-8" standalone="yes"?>
<Relationships xmlns="http://schemas.openxmlformats.org/package/2006/relationships"><Relationship Id="rId3" Type="http://schemas.openxmlformats.org/officeDocument/2006/relationships/image" Target="../media/image223.jpeg"/><Relationship Id="rId2" Type="http://schemas.openxmlformats.org/officeDocument/2006/relationships/notesSlide" Target="../notesSlides/notesSlide290.xml"/><Relationship Id="rId1" Type="http://schemas.openxmlformats.org/officeDocument/2006/relationships/slideLayout" Target="../slideLayouts/slideLayout3.xml"/><Relationship Id="rId4" Type="http://schemas.openxmlformats.org/officeDocument/2006/relationships/image" Target="../media/image224.jpeg"/></Relationships>
</file>

<file path=ppt/slides/_rels/slide320.xml.rels><?xml version="1.0" encoding="UTF-8" standalone="yes"?>
<Relationships xmlns="http://schemas.openxmlformats.org/package/2006/relationships"><Relationship Id="rId3" Type="http://schemas.openxmlformats.org/officeDocument/2006/relationships/image" Target="../media/image225.jpeg"/><Relationship Id="rId2" Type="http://schemas.openxmlformats.org/officeDocument/2006/relationships/notesSlide" Target="../notesSlides/notesSlide291.xml"/><Relationship Id="rId1" Type="http://schemas.openxmlformats.org/officeDocument/2006/relationships/slideLayout" Target="../slideLayouts/slideLayout3.xml"/><Relationship Id="rId4" Type="http://schemas.openxmlformats.org/officeDocument/2006/relationships/image" Target="../media/image226.jpeg"/></Relationships>
</file>

<file path=ppt/slides/_rels/slide321.xml.rels><?xml version="1.0" encoding="UTF-8" standalone="yes"?>
<Relationships xmlns="http://schemas.openxmlformats.org/package/2006/relationships"><Relationship Id="rId3" Type="http://schemas.openxmlformats.org/officeDocument/2006/relationships/image" Target="../media/image225.jpeg"/><Relationship Id="rId2" Type="http://schemas.openxmlformats.org/officeDocument/2006/relationships/notesSlide" Target="../notesSlides/notesSlide292.xml"/><Relationship Id="rId1" Type="http://schemas.openxmlformats.org/officeDocument/2006/relationships/slideLayout" Target="../slideLayouts/slideLayout3.xml"/><Relationship Id="rId4" Type="http://schemas.openxmlformats.org/officeDocument/2006/relationships/image" Target="../media/image226.jpeg"/></Relationships>
</file>

<file path=ppt/slides/_rels/slide322.xml.rels><?xml version="1.0" encoding="UTF-8" standalone="yes"?>
<Relationships xmlns="http://schemas.openxmlformats.org/package/2006/relationships"><Relationship Id="rId2" Type="http://schemas.openxmlformats.org/officeDocument/2006/relationships/notesSlide" Target="../notesSlides/notesSlide293.xml"/><Relationship Id="rId1" Type="http://schemas.openxmlformats.org/officeDocument/2006/relationships/slideLayout" Target="../slideLayouts/slideLayout3.xml"/></Relationships>
</file>

<file path=ppt/slides/_rels/slide323.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xmlns="" id="{216173C7-46F4-41B1-8F97-AC4BCC1A7B2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5" name="Espaço Reservado para Número de Slide 1"/>
          <p:cNvSpPr>
            <a:spLocks noGrp="1"/>
          </p:cNvSpPr>
          <p:nvPr>
            <p:ph type="sldNum" sz="quarter" idx="12"/>
          </p:nvPr>
        </p:nvSpPr>
        <p:spPr>
          <a:xfrm>
            <a:off x="0" y="6453337"/>
            <a:ext cx="9144000" cy="402332"/>
          </a:xfrm>
        </p:spPr>
        <p:txBody>
          <a:bodyPr/>
          <a:lstStyle/>
          <a:p>
            <a:fld id="{11580C95-E7AE-4143-AE2D-E14D98663070}" type="slidenum">
              <a:rPr lang="pt-BR" smtClean="0"/>
              <a:pPr/>
              <a:t>1</a:t>
            </a:fld>
            <a:endParaRPr lang="pt-BR" dirty="0"/>
          </a:p>
        </p:txBody>
      </p:sp>
      <p:sp>
        <p:nvSpPr>
          <p:cNvPr id="10" name="CaixaDeTexto 9">
            <a:extLst>
              <a:ext uri="{FF2B5EF4-FFF2-40B4-BE49-F238E27FC236}">
                <a16:creationId xmlns:a16="http://schemas.microsoft.com/office/drawing/2014/main" xmlns="" id="{BE335F68-14EB-4B5D-B48A-D9ABBFFB19E3}"/>
              </a:ext>
            </a:extLst>
          </p:cNvPr>
          <p:cNvSpPr txBox="1"/>
          <p:nvPr/>
        </p:nvSpPr>
        <p:spPr>
          <a:xfrm>
            <a:off x="4168684" y="4964251"/>
            <a:ext cx="806631" cy="461665"/>
          </a:xfrm>
          <a:prstGeom prst="rect">
            <a:avLst/>
          </a:prstGeom>
          <a:noFill/>
        </p:spPr>
        <p:txBody>
          <a:bodyPr wrap="none" rtlCol="0">
            <a:spAutoFit/>
          </a:bodyPr>
          <a:lstStyle/>
          <a:p>
            <a:pPr algn="r"/>
            <a:r>
              <a:rPr lang="pt-BR" sz="2400" b="1" dirty="0">
                <a:solidFill>
                  <a:schemeClr val="tx1">
                    <a:lumMod val="50000"/>
                    <a:lumOff val="50000"/>
                  </a:schemeClr>
                </a:solidFill>
                <a:latin typeface="+mj-lt"/>
              </a:rPr>
              <a:t>2024</a:t>
            </a:r>
          </a:p>
        </p:txBody>
      </p:sp>
      <p:sp>
        <p:nvSpPr>
          <p:cNvPr id="12" name="CaixaDeTexto 11">
            <a:extLst>
              <a:ext uri="{FF2B5EF4-FFF2-40B4-BE49-F238E27FC236}">
                <a16:creationId xmlns:a16="http://schemas.microsoft.com/office/drawing/2014/main" xmlns="" id="{F8F27674-708E-4EA8-A1F7-3926E09A18BA}"/>
              </a:ext>
            </a:extLst>
          </p:cNvPr>
          <p:cNvSpPr txBox="1"/>
          <p:nvPr/>
        </p:nvSpPr>
        <p:spPr>
          <a:xfrm>
            <a:off x="179512" y="1988840"/>
            <a:ext cx="3151632" cy="461665"/>
          </a:xfrm>
          <a:prstGeom prst="rect">
            <a:avLst/>
          </a:prstGeom>
          <a:noFill/>
        </p:spPr>
        <p:txBody>
          <a:bodyPr wrap="none" rtlCol="0">
            <a:spAutoFit/>
          </a:bodyPr>
          <a:lstStyle/>
          <a:p>
            <a:r>
              <a:rPr lang="pt-BR" sz="2400" b="1" dirty="0">
                <a:solidFill>
                  <a:schemeClr val="tx1">
                    <a:lumMod val="50000"/>
                    <a:lumOff val="50000"/>
                  </a:schemeClr>
                </a:solidFill>
                <a:latin typeface="+mj-lt"/>
              </a:rPr>
              <a:t>Eixo: Gestão Ambiental</a:t>
            </a:r>
          </a:p>
        </p:txBody>
      </p:sp>
      <p:sp>
        <p:nvSpPr>
          <p:cNvPr id="13" name="CaixaDeTexto 12">
            <a:extLst>
              <a:ext uri="{FF2B5EF4-FFF2-40B4-BE49-F238E27FC236}">
                <a16:creationId xmlns:a16="http://schemas.microsoft.com/office/drawing/2014/main" xmlns="" id="{DF254C06-1965-4B69-90E7-A2FB2306AEED}"/>
              </a:ext>
            </a:extLst>
          </p:cNvPr>
          <p:cNvSpPr txBox="1"/>
          <p:nvPr/>
        </p:nvSpPr>
        <p:spPr>
          <a:xfrm>
            <a:off x="179512" y="3105834"/>
            <a:ext cx="8799519" cy="1754326"/>
          </a:xfrm>
          <a:prstGeom prst="rect">
            <a:avLst/>
          </a:prstGeom>
          <a:noFill/>
        </p:spPr>
        <p:txBody>
          <a:bodyPr wrap="square" rtlCol="0">
            <a:spAutoFit/>
          </a:bodyPr>
          <a:lstStyle/>
          <a:p>
            <a:pPr algn="ctr"/>
            <a:r>
              <a:rPr lang="pt-BR" sz="3600" b="1" dirty="0">
                <a:solidFill>
                  <a:srgbClr val="E46C0A"/>
                </a:solidFill>
                <a:latin typeface="+mj-lt"/>
              </a:rPr>
              <a:t>LICENCIAMENTO AMBIENTAL DE </a:t>
            </a:r>
          </a:p>
          <a:p>
            <a:pPr algn="ctr"/>
            <a:r>
              <a:rPr lang="pt-BR" sz="3600" b="1" dirty="0">
                <a:solidFill>
                  <a:srgbClr val="E46C0A"/>
                </a:solidFill>
                <a:latin typeface="+mj-lt"/>
              </a:rPr>
              <a:t>OBRAS RODOVIÁRIAS</a:t>
            </a:r>
          </a:p>
          <a:p>
            <a:r>
              <a:rPr lang="pt-BR" sz="3600" b="1" dirty="0">
                <a:solidFill>
                  <a:srgbClr val="E46C0A"/>
                </a:solidFill>
                <a:latin typeface="+mj-lt"/>
              </a:rPr>
              <a:t> </a:t>
            </a:r>
          </a:p>
        </p:txBody>
      </p:sp>
    </p:spTree>
    <p:extLst>
      <p:ext uri="{BB962C8B-B14F-4D97-AF65-F5344CB8AC3E}">
        <p14:creationId xmlns:p14="http://schemas.microsoft.com/office/powerpoint/2010/main" xmlns="" val="16725770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1580C95-E7AE-4143-AE2D-E14D98663070}" type="slidenum">
              <a:rPr lang="pt-BR" smtClean="0"/>
              <a:pPr/>
              <a:t>2</a:t>
            </a:fld>
            <a:endParaRPr lang="pt-BR" dirty="0"/>
          </a:p>
        </p:txBody>
      </p:sp>
      <p:pic>
        <p:nvPicPr>
          <p:cNvPr id="1026" name="Picture 2"/>
          <p:cNvPicPr>
            <a:picLocks noChangeAspect="1" noChangeArrowheads="1"/>
          </p:cNvPicPr>
          <p:nvPr/>
        </p:nvPicPr>
        <p:blipFill>
          <a:blip r:embed="rId2" cstate="print"/>
          <a:srcRect l="15216" t="2953" r="15052" b="2548"/>
          <a:stretch>
            <a:fillRect/>
          </a:stretch>
        </p:blipFill>
        <p:spPr bwMode="auto">
          <a:xfrm>
            <a:off x="0" y="-27384"/>
            <a:ext cx="9144000" cy="6912768"/>
          </a:xfrm>
          <a:prstGeom prst="rect">
            <a:avLst/>
          </a:prstGeom>
          <a:noFill/>
          <a:ln w="9525">
            <a:noFill/>
            <a:miter lim="800000"/>
            <a:headEnd/>
            <a:tailEnd/>
          </a:ln>
        </p:spPr>
      </p:pic>
    </p:spTree>
    <p:extLst>
      <p:ext uri="{BB962C8B-B14F-4D97-AF65-F5344CB8AC3E}">
        <p14:creationId xmlns:p14="http://schemas.microsoft.com/office/powerpoint/2010/main" xmlns="" val="125014065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CONTEÚDO - MÓDULO 1</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lvl="0"/>
            <a:r>
              <a:rPr lang="pt-BR" sz="2800" dirty="0"/>
              <a:t>Conceitos dos diferentes tipos de obras rodoviárias</a:t>
            </a:r>
          </a:p>
          <a:p>
            <a:pPr lvl="0"/>
            <a:r>
              <a:rPr lang="pt-BR" sz="2800" dirty="0"/>
              <a:t>Legislação ambiental aplicável.</a:t>
            </a:r>
          </a:p>
          <a:p>
            <a:r>
              <a:rPr lang="pt-BR" sz="2800" dirty="0"/>
              <a:t>Enquadramento ambiental das atividades potencialmente poluidoras e/ ou degradadoras do meio ambiente.</a:t>
            </a:r>
          </a:p>
          <a:p>
            <a:r>
              <a:rPr lang="pt-BR" sz="2800" dirty="0"/>
              <a:t>Modelos de Termos de Referência (TR) de estudos ambientais. </a:t>
            </a:r>
          </a:p>
          <a:p>
            <a:r>
              <a:rPr lang="pt-BR" sz="2800" dirty="0"/>
              <a:t>Documentação necessária para entrada do processo de licenciamento</a:t>
            </a:r>
            <a:endParaRPr lang="pt-BR" sz="2800" b="0" i="0" u="none" strike="noStrike" cap="none" baseline="0" dirty="0">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3</a:t>
            </a:fld>
            <a:endParaRPr lang="pt-BR" dirty="0"/>
          </a:p>
        </p:txBody>
      </p:sp>
    </p:spTree>
    <p:extLst>
      <p:ext uri="{BB962C8B-B14F-4D97-AF65-F5344CB8AC3E}">
        <p14:creationId xmlns:p14="http://schemas.microsoft.com/office/powerpoint/2010/main" xmlns="" val="1055021113"/>
      </p:ext>
    </p:extLst>
  </p:cSld>
  <p:clrMapOvr>
    <a:masterClrMapping/>
  </p:clrMapOvr>
  <p:transition spd="slow">
    <p:cu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600" b="1" dirty="0">
                <a:solidFill>
                  <a:schemeClr val="bg1"/>
                </a:solidFill>
                <a:effectLst>
                  <a:outerShdw blurRad="38100" dist="38100" dir="2700000" algn="tl">
                    <a:srgbClr val="000000">
                      <a:alpha val="43137"/>
                    </a:srgbClr>
                  </a:outerShdw>
                </a:effectLst>
                <a:ea typeface="Calibri"/>
                <a:cs typeface="Calibri"/>
                <a:sym typeface="Calibri"/>
              </a:rPr>
              <a:t>CONTEÚDO - MÓDULO 1</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lvl="0"/>
            <a:r>
              <a:rPr lang="pt-BR" sz="2800" dirty="0"/>
              <a:t>Supressão vegetal: legislaçao estadual aplicável e procedimentos utilizados</a:t>
            </a:r>
          </a:p>
          <a:p>
            <a:pPr lvl="0"/>
            <a:r>
              <a:rPr lang="pt-BR" sz="2800" dirty="0"/>
              <a:t>Compensação ambiental: Diferenças de compensação por supressão vegetal x por intervenção em APP’s e compensação por EIA/RIMA  </a:t>
            </a:r>
          </a:p>
          <a:p>
            <a:pPr lvl="0"/>
            <a:r>
              <a:rPr lang="pt-BR" sz="2800" dirty="0"/>
              <a:t>Caminho crítico do projeto rodoviário em função das intervenções</a:t>
            </a:r>
          </a:p>
          <a:p>
            <a:pPr lvl="0"/>
            <a:r>
              <a:rPr lang="pt-BR" sz="2800" dirty="0"/>
              <a:t>Licenciamento de obras rodoviárias para a conservação corretiva e preventiva </a:t>
            </a:r>
          </a:p>
          <a:p>
            <a:pPr lvl="0"/>
            <a:r>
              <a:rPr lang="pt-BR" sz="2800" dirty="0"/>
              <a:t>Execução de obras durante Calamidade pública </a:t>
            </a:r>
          </a:p>
          <a:p>
            <a:pPr lvl="0"/>
            <a:r>
              <a:rPr lang="pt-BR" sz="2800" dirty="0"/>
              <a:t>Controle e fiscalização ambiental durante a execução de obras: procedimentos do DER/ES </a:t>
            </a:r>
            <a:endParaRPr lang="pt-BR" sz="2800" b="0" i="0" u="none" strike="noStrike" cap="none" baseline="0" dirty="0">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4</a:t>
            </a:fld>
            <a:endParaRPr lang="pt-BR" dirty="0"/>
          </a:p>
        </p:txBody>
      </p:sp>
    </p:spTree>
    <p:extLst>
      <p:ext uri="{BB962C8B-B14F-4D97-AF65-F5344CB8AC3E}">
        <p14:creationId xmlns:p14="http://schemas.microsoft.com/office/powerpoint/2010/main" xmlns="" val="1425999874"/>
      </p:ext>
    </p:extLst>
  </p:cSld>
  <p:clrMapOvr>
    <a:masterClrMapping/>
  </p:clrMapOvr>
  <p:transition spd="slow">
    <p:cu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600" b="1" dirty="0">
                <a:solidFill>
                  <a:schemeClr val="bg1"/>
                </a:solidFill>
                <a:effectLst>
                  <a:outerShdw blurRad="38100" dist="38100" dir="2700000" algn="tl">
                    <a:srgbClr val="000000">
                      <a:alpha val="43137"/>
                    </a:srgbClr>
                  </a:outerShdw>
                </a:effectLst>
                <a:ea typeface="Calibri"/>
                <a:cs typeface="Calibri"/>
                <a:sym typeface="Calibri"/>
              </a:rPr>
              <a:t>CONTEÚDO - MÓDULO 2</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lvl="0" indent="0" algn="just">
              <a:buNone/>
            </a:pPr>
            <a:endParaRPr lang="pt-BR" sz="100" dirty="0"/>
          </a:p>
          <a:p>
            <a:pPr lvl="0" algn="just"/>
            <a:r>
              <a:rPr lang="pt-BR" sz="2800" dirty="0"/>
              <a:t>Modalidades de licitação e regimes de execução na Nova Lei de Licitações (14.133/2021).</a:t>
            </a:r>
          </a:p>
          <a:p>
            <a:pPr lvl="0" algn="just"/>
            <a:r>
              <a:rPr lang="pt-BR" sz="2800" dirty="0"/>
              <a:t>Contratação integrada na execução da obras rodoviárias.</a:t>
            </a:r>
            <a:endParaRPr lang="pt-BR" sz="2800" b="0" i="0" u="none" strike="noStrike" cap="none" baseline="0" dirty="0">
              <a:solidFill>
                <a:srgbClr val="FF0000"/>
              </a:solidFill>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5</a:t>
            </a:fld>
            <a:endParaRPr lang="pt-BR" dirty="0"/>
          </a:p>
        </p:txBody>
      </p:sp>
      <p:pic>
        <p:nvPicPr>
          <p:cNvPr id="5" name="object 6">
            <a:extLst>
              <a:ext uri="{FF2B5EF4-FFF2-40B4-BE49-F238E27FC236}">
                <a16:creationId xmlns:a16="http://schemas.microsoft.com/office/drawing/2014/main" xmlns="" id="{448BB7F6-CB34-477F-8F40-856B7DBEAFCD}"/>
              </a:ext>
            </a:extLst>
          </p:cNvPr>
          <p:cNvPicPr/>
          <p:nvPr/>
        </p:nvPicPr>
        <p:blipFill>
          <a:blip r:embed="rId3" cstate="print"/>
          <a:stretch>
            <a:fillRect/>
          </a:stretch>
        </p:blipFill>
        <p:spPr>
          <a:xfrm>
            <a:off x="4716016" y="2995513"/>
            <a:ext cx="2232248" cy="3151627"/>
          </a:xfrm>
          <a:prstGeom prst="rect">
            <a:avLst/>
          </a:prstGeom>
        </p:spPr>
      </p:pic>
      <p:pic>
        <p:nvPicPr>
          <p:cNvPr id="6" name="object 7">
            <a:extLst>
              <a:ext uri="{FF2B5EF4-FFF2-40B4-BE49-F238E27FC236}">
                <a16:creationId xmlns:a16="http://schemas.microsoft.com/office/drawing/2014/main" xmlns="" id="{D0B63D92-70E8-4141-98D1-CC893DC9F8F8}"/>
              </a:ext>
            </a:extLst>
          </p:cNvPr>
          <p:cNvPicPr/>
          <p:nvPr/>
        </p:nvPicPr>
        <p:blipFill>
          <a:blip r:embed="rId4" cstate="print"/>
          <a:stretch>
            <a:fillRect/>
          </a:stretch>
        </p:blipFill>
        <p:spPr>
          <a:xfrm>
            <a:off x="6493598" y="2689316"/>
            <a:ext cx="909332" cy="1348633"/>
          </a:xfrm>
          <a:prstGeom prst="rect">
            <a:avLst/>
          </a:prstGeom>
        </p:spPr>
      </p:pic>
    </p:spTree>
    <p:extLst>
      <p:ext uri="{BB962C8B-B14F-4D97-AF65-F5344CB8AC3E}">
        <p14:creationId xmlns:p14="http://schemas.microsoft.com/office/powerpoint/2010/main" xmlns="" val="2698168778"/>
      </p:ext>
    </p:extLst>
  </p:cSld>
  <p:clrMapOvr>
    <a:masterClrMapping/>
  </p:clrMapOvr>
  <p:transition spd="slow">
    <p:cut/>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600" b="1" dirty="0">
                <a:solidFill>
                  <a:schemeClr val="bg1"/>
                </a:solidFill>
                <a:effectLst>
                  <a:outerShdw blurRad="38100" dist="38100" dir="2700000" algn="tl">
                    <a:srgbClr val="000000">
                      <a:alpha val="43137"/>
                    </a:srgbClr>
                  </a:outerShdw>
                </a:effectLst>
                <a:ea typeface="Calibri"/>
                <a:cs typeface="Calibri"/>
                <a:sym typeface="Calibri"/>
              </a:rPr>
              <a:t>CONTEÚDO - MÓDULO 3</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algn="just"/>
            <a:r>
              <a:rPr lang="pt-BR" sz="2600" dirty="0"/>
              <a:t>Legislação relacionada à atuação dos órgãos intervenientes: aspectos florestais e faunísticos; compensação ambiental e medidas compensatórias; outorga; unidades de conservação; arqueologia; povos tradicionais.</a:t>
            </a:r>
          </a:p>
          <a:p>
            <a:pPr lvl="0" algn="just"/>
            <a:r>
              <a:rPr lang="pt-BR" sz="2600" dirty="0"/>
              <a:t>Análise do processo de licenciamento pelo órgão ambiental: diferenças de procedimentos conforme o tipo de estudo ambiental.</a:t>
            </a:r>
            <a:endParaRPr lang="pt-BR" sz="2600" dirty="0">
              <a:solidFill>
                <a:srgbClr val="FF0000"/>
              </a:solidFill>
              <a:cs typeface="Calibri"/>
              <a:sym typeface="Calibri"/>
            </a:endParaRPr>
          </a:p>
          <a:p>
            <a:pPr lvl="0" algn="just"/>
            <a:r>
              <a:rPr lang="pt-BR" sz="2600" dirty="0"/>
              <a:t>Critérios técnicos e procedimentos para elaboração de parecer técnico. </a:t>
            </a:r>
          </a:p>
          <a:p>
            <a:pPr lvl="0" algn="just"/>
            <a:r>
              <a:rPr lang="pt-BR" sz="2600" dirty="0"/>
              <a:t>Controle e fiscalização ambiental do cumprimento das licenças: vistoria técnica, emissão de licenças e de autos</a:t>
            </a:r>
          </a:p>
          <a:p>
            <a:pPr marL="0" lvl="0" indent="0" algn="just">
              <a:buNone/>
            </a:pPr>
            <a:endParaRPr lang="pt-BR" sz="20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6</a:t>
            </a:fld>
            <a:endParaRPr lang="pt-BR" dirty="0"/>
          </a:p>
        </p:txBody>
      </p:sp>
    </p:spTree>
    <p:extLst>
      <p:ext uri="{BB962C8B-B14F-4D97-AF65-F5344CB8AC3E}">
        <p14:creationId xmlns:p14="http://schemas.microsoft.com/office/powerpoint/2010/main" xmlns="" val="3011524854"/>
      </p:ext>
    </p:extLst>
  </p:cSld>
  <p:clrMapOvr>
    <a:masterClrMapping/>
  </p:clrMapOvr>
  <p:transition spd="slow">
    <p:cut/>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pic>
        <p:nvPicPr>
          <p:cNvPr id="7" name="Imagem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348504" y="4413848"/>
            <a:ext cx="2999232" cy="2132889"/>
          </a:xfrm>
          <a:prstGeom prst="rect">
            <a:avLst/>
          </a:prstGeom>
        </p:spPr>
      </p:pic>
      <p:sp>
        <p:nvSpPr>
          <p:cNvPr id="45" name="Shape 45"/>
          <p:cNvSpPr txBox="1">
            <a:spLocks noGrp="1"/>
          </p:cNvSpPr>
          <p:nvPr>
            <p:ph type="body" idx="1"/>
          </p:nvPr>
        </p:nvSpPr>
        <p:spPr>
          <a:xfrm>
            <a:off x="412351" y="1067770"/>
            <a:ext cx="8319298" cy="5352720"/>
          </a:xfrm>
          <a:prstGeom prst="rect">
            <a:avLst/>
          </a:prstGeom>
          <a:noFill/>
          <a:ln>
            <a:noFill/>
          </a:ln>
        </p:spPr>
        <p:txBody>
          <a:bodyPr lIns="91425" tIns="45700" rIns="91425" bIns="45700" anchor="t" anchorCtr="0">
            <a:noAutofit/>
          </a:bodyPr>
          <a:lstStyle/>
          <a:p>
            <a:pPr marL="457200" lvl="0" indent="-457200" algn="just">
              <a:buAutoNum type="arabicPeriod"/>
            </a:pPr>
            <a:r>
              <a:rPr lang="pt-BR" sz="2000" b="1" dirty="0"/>
              <a:t>IMPLANTAÇÃO</a:t>
            </a:r>
            <a:r>
              <a:rPr lang="pt-BR" sz="2000" dirty="0"/>
              <a:t>: implantação de estrada e rodovia: construção de estrada ou rodovia, </a:t>
            </a:r>
            <a:r>
              <a:rPr lang="pt-BR" sz="2000" u="sng" dirty="0"/>
              <a:t>com abertura do leito estradal</a:t>
            </a:r>
            <a:r>
              <a:rPr lang="pt-BR" sz="2000" dirty="0"/>
              <a:t>, incluindo pavimentação em caso de rodovia, em conformidade com as normas rodoviárias de projetos geométricos e que se enquadra em determinada classe indicada pelo órgão competente.</a:t>
            </a:r>
          </a:p>
          <a:p>
            <a:pPr marL="0" lvl="0" indent="0" algn="just">
              <a:buNone/>
            </a:pPr>
            <a:endParaRPr lang="pt-BR" sz="2000" dirty="0">
              <a:solidFill>
                <a:srgbClr val="FF0000"/>
              </a:solidFill>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7</a:t>
            </a:fld>
            <a:endParaRPr lang="pt-BR" dirty="0"/>
          </a:p>
        </p:txBody>
      </p:sp>
      <p:sp>
        <p:nvSpPr>
          <p:cNvPr id="9" name="Shape 44">
            <a:extLst>
              <a:ext uri="{FF2B5EF4-FFF2-40B4-BE49-F238E27FC236}">
                <a16:creationId xmlns:a16="http://schemas.microsoft.com/office/drawing/2014/main" xmlns="" id="{9FE0781C-7DB5-4A53-9B51-2CC0F16BA8E7}"/>
              </a:ext>
            </a:extLst>
          </p:cNvPr>
          <p:cNvSpPr txBox="1">
            <a:spLocks noGrp="1"/>
          </p:cNvSpPr>
          <p:nvPr>
            <p:ph type="title"/>
          </p:nvPr>
        </p:nvSpPr>
        <p:spPr>
          <a:xfrm>
            <a:off x="0" y="320258"/>
            <a:ext cx="8591085"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rPr>
              <a:t>TIPOS DE OBRAS RODOVIÁRIAS</a:t>
            </a:r>
          </a:p>
        </p:txBody>
      </p:sp>
      <p:sp>
        <p:nvSpPr>
          <p:cNvPr id="2" name="Botão de ação: Filme 1">
            <a:hlinkClick r:id="rId4" action="ppaction://hlinkfile" highlightClick="1"/>
          </p:cNvPr>
          <p:cNvSpPr/>
          <p:nvPr/>
        </p:nvSpPr>
        <p:spPr>
          <a:xfrm>
            <a:off x="7241811" y="4335208"/>
            <a:ext cx="1218620" cy="635332"/>
          </a:xfrm>
          <a:prstGeom prst="actionButtonMov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07504" y="3138553"/>
            <a:ext cx="3133498" cy="1940571"/>
          </a:xfrm>
          <a:prstGeom prst="rect">
            <a:avLst/>
          </a:prstGeom>
        </p:spPr>
      </p:pic>
      <p:pic>
        <p:nvPicPr>
          <p:cNvPr id="5" name="Imagem 4"/>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107503" y="5103686"/>
            <a:ext cx="3133499" cy="1410075"/>
          </a:xfrm>
          <a:prstGeom prst="rect">
            <a:avLst/>
          </a:prstGeom>
        </p:spPr>
      </p:pic>
      <p:pic>
        <p:nvPicPr>
          <p:cNvPr id="6" name="Imagem 5"/>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3348504" y="3173328"/>
            <a:ext cx="3022883" cy="1767840"/>
          </a:xfrm>
          <a:prstGeom prst="rect">
            <a:avLst/>
          </a:prstGeom>
        </p:spPr>
      </p:pic>
      <p:sp>
        <p:nvSpPr>
          <p:cNvPr id="8" name="CaixaDeTexto 7"/>
          <p:cNvSpPr txBox="1"/>
          <p:nvPr/>
        </p:nvSpPr>
        <p:spPr>
          <a:xfrm>
            <a:off x="107503" y="2676888"/>
            <a:ext cx="3096345" cy="461665"/>
          </a:xfrm>
          <a:prstGeom prst="rect">
            <a:avLst/>
          </a:prstGeom>
          <a:noFill/>
        </p:spPr>
        <p:txBody>
          <a:bodyPr wrap="square" rtlCol="0">
            <a:spAutoFit/>
          </a:bodyPr>
          <a:lstStyle/>
          <a:p>
            <a:pPr algn="ctr"/>
            <a:r>
              <a:rPr lang="pt-BR" sz="1200" dirty="0"/>
              <a:t>ES-115 – Contorno de Jacaraípe, Jacaraipe a Nova Almeida  </a:t>
            </a:r>
          </a:p>
        </p:txBody>
      </p:sp>
      <p:sp>
        <p:nvSpPr>
          <p:cNvPr id="11" name="CaixaDeTexto 10"/>
          <p:cNvSpPr txBox="1"/>
          <p:nvPr/>
        </p:nvSpPr>
        <p:spPr>
          <a:xfrm>
            <a:off x="3348504" y="2680185"/>
            <a:ext cx="3096345" cy="461665"/>
          </a:xfrm>
          <a:prstGeom prst="rect">
            <a:avLst/>
          </a:prstGeom>
          <a:noFill/>
        </p:spPr>
        <p:txBody>
          <a:bodyPr wrap="square" rtlCol="0">
            <a:spAutoFit/>
          </a:bodyPr>
          <a:lstStyle/>
          <a:p>
            <a:pPr algn="ctr"/>
            <a:r>
              <a:rPr lang="pt-BR" sz="1200" dirty="0"/>
              <a:t>ES-115 – Contorno de Itaoca – Gironda a Itaoca </a:t>
            </a:r>
          </a:p>
        </p:txBody>
      </p:sp>
      <p:sp>
        <p:nvSpPr>
          <p:cNvPr id="12" name="CaixaDeTexto 11"/>
          <p:cNvSpPr txBox="1"/>
          <p:nvPr/>
        </p:nvSpPr>
        <p:spPr>
          <a:xfrm>
            <a:off x="6705819" y="3759423"/>
            <a:ext cx="2290605" cy="461665"/>
          </a:xfrm>
          <a:prstGeom prst="rect">
            <a:avLst/>
          </a:prstGeom>
          <a:noFill/>
        </p:spPr>
        <p:txBody>
          <a:bodyPr wrap="square" rtlCol="0">
            <a:spAutoFit/>
          </a:bodyPr>
          <a:lstStyle/>
          <a:p>
            <a:pPr algn="ctr"/>
            <a:r>
              <a:rPr lang="pt-BR" sz="1200" dirty="0"/>
              <a:t>ES-115 – Contorno de Jacaraípe</a:t>
            </a:r>
          </a:p>
        </p:txBody>
      </p:sp>
    </p:spTree>
    <p:extLst>
      <p:ext uri="{BB962C8B-B14F-4D97-AF65-F5344CB8AC3E}">
        <p14:creationId xmlns:p14="http://schemas.microsoft.com/office/powerpoint/2010/main" xmlns="" val="3223839597"/>
      </p:ext>
    </p:extLst>
  </p:cSld>
  <p:clrMapOvr>
    <a:masterClrMapping/>
  </p:clrMapOvr>
  <p:transition spd="slow">
    <p:cu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pic>
        <p:nvPicPr>
          <p:cNvPr id="5" name="Imagem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79512" y="4610792"/>
            <a:ext cx="3475148" cy="1954771"/>
          </a:xfrm>
          <a:prstGeom prst="rect">
            <a:avLst/>
          </a:prstGeom>
        </p:spPr>
      </p:pic>
      <p:pic>
        <p:nvPicPr>
          <p:cNvPr id="3" name="Imagem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79512" y="3140826"/>
            <a:ext cx="3475149" cy="1954772"/>
          </a:xfrm>
          <a:prstGeom prst="rect">
            <a:avLst/>
          </a:prstGeom>
        </p:spPr>
      </p:pic>
      <p:sp>
        <p:nvSpPr>
          <p:cNvPr id="45" name="Shape 45"/>
          <p:cNvSpPr txBox="1">
            <a:spLocks noGrp="1"/>
          </p:cNvSpPr>
          <p:nvPr>
            <p:ph type="body" idx="1"/>
          </p:nvPr>
        </p:nvSpPr>
        <p:spPr>
          <a:xfrm>
            <a:off x="412351" y="1491549"/>
            <a:ext cx="8319298" cy="5352720"/>
          </a:xfrm>
          <a:prstGeom prst="rect">
            <a:avLst/>
          </a:prstGeom>
          <a:noFill/>
          <a:ln>
            <a:noFill/>
          </a:ln>
        </p:spPr>
        <p:txBody>
          <a:bodyPr lIns="91425" tIns="45700" rIns="91425" bIns="45700" anchor="t" anchorCtr="0">
            <a:noAutofit/>
          </a:bodyPr>
          <a:lstStyle/>
          <a:p>
            <a:pPr marL="0" lvl="0" indent="0" algn="just">
              <a:buNone/>
            </a:pPr>
            <a:r>
              <a:rPr lang="pt-BR" sz="2000" b="1" dirty="0"/>
              <a:t>2. PAVIMENTAÇÃO</a:t>
            </a:r>
            <a:r>
              <a:rPr lang="pt-BR" sz="2000" dirty="0"/>
              <a:t>: obras para execução do </a:t>
            </a:r>
            <a:r>
              <a:rPr lang="pt-BR" sz="2000" u="sng" dirty="0"/>
              <a:t>pavimento de estrada preexistente ou de nova rodovia</a:t>
            </a:r>
            <a:r>
              <a:rPr lang="pt-BR" sz="2000" dirty="0"/>
              <a:t> com objetivo de melhorar as condições de rolamento quanto ao conforto e segurança e a resistir aos esforços horizontais, tornando mais durável a superfície de rolamento. </a:t>
            </a:r>
          </a:p>
          <a:p>
            <a:pPr marL="0" lvl="0" indent="0" algn="just">
              <a:buNone/>
            </a:pPr>
            <a:endParaRPr lang="pt-BR" sz="20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8</a:t>
            </a:fld>
            <a:endParaRPr lang="pt-BR" dirty="0"/>
          </a:p>
        </p:txBody>
      </p:sp>
      <p:sp>
        <p:nvSpPr>
          <p:cNvPr id="9" name="Shape 44">
            <a:extLst>
              <a:ext uri="{FF2B5EF4-FFF2-40B4-BE49-F238E27FC236}">
                <a16:creationId xmlns:a16="http://schemas.microsoft.com/office/drawing/2014/main" xmlns="" id="{9FE0781C-7DB5-4A53-9B51-2CC0F16BA8E7}"/>
              </a:ext>
            </a:extLst>
          </p:cNvPr>
          <p:cNvSpPr txBox="1">
            <a:spLocks noGrp="1"/>
          </p:cNvSpPr>
          <p:nvPr>
            <p:ph type="title"/>
          </p:nvPr>
        </p:nvSpPr>
        <p:spPr>
          <a:xfrm>
            <a:off x="0" y="320258"/>
            <a:ext cx="8591085"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rPr>
              <a:t>TIPOS DE OBRAS RODOVIÁRIAS</a:t>
            </a:r>
          </a:p>
        </p:txBody>
      </p:sp>
      <p:sp>
        <p:nvSpPr>
          <p:cNvPr id="2" name="Botão de ação: Filme 1">
            <a:hlinkClick r:id="rId5" action="ppaction://hlinkfile" highlightClick="1"/>
          </p:cNvPr>
          <p:cNvSpPr/>
          <p:nvPr/>
        </p:nvSpPr>
        <p:spPr>
          <a:xfrm>
            <a:off x="7593986" y="4408575"/>
            <a:ext cx="1224136" cy="432048"/>
          </a:xfrm>
          <a:prstGeom prst="actionButtonMov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CaixaDeTexto 7"/>
          <p:cNvSpPr txBox="1"/>
          <p:nvPr/>
        </p:nvSpPr>
        <p:spPr>
          <a:xfrm>
            <a:off x="160748" y="2863969"/>
            <a:ext cx="3547156" cy="246221"/>
          </a:xfrm>
          <a:prstGeom prst="rect">
            <a:avLst/>
          </a:prstGeom>
          <a:noFill/>
        </p:spPr>
        <p:txBody>
          <a:bodyPr wrap="square" rtlCol="0">
            <a:spAutoFit/>
          </a:bodyPr>
          <a:lstStyle/>
          <a:p>
            <a:pPr algn="ctr"/>
            <a:r>
              <a:rPr lang="pt-BR" sz="1000" dirty="0">
                <a:latin typeface="Colibri corpo"/>
              </a:rPr>
              <a:t>ES-313 – Entr. ES-130 (Pinheiros x São José do Sobrado </a:t>
            </a:r>
          </a:p>
        </p:txBody>
      </p:sp>
      <p:pic>
        <p:nvPicPr>
          <p:cNvPr id="6" name="Imagem 5"/>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779912" y="3140968"/>
            <a:ext cx="3384732" cy="1902986"/>
          </a:xfrm>
          <a:prstGeom prst="rect">
            <a:avLst/>
          </a:prstGeom>
        </p:spPr>
      </p:pic>
      <p:pic>
        <p:nvPicPr>
          <p:cNvPr id="7" name="Imagem 6"/>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3779911" y="4624599"/>
            <a:ext cx="3384733" cy="1902987"/>
          </a:xfrm>
          <a:prstGeom prst="rect">
            <a:avLst/>
          </a:prstGeom>
        </p:spPr>
      </p:pic>
      <p:sp>
        <p:nvSpPr>
          <p:cNvPr id="11" name="CaixaDeTexto 10"/>
          <p:cNvSpPr txBox="1"/>
          <p:nvPr/>
        </p:nvSpPr>
        <p:spPr>
          <a:xfrm>
            <a:off x="3689140" y="2894747"/>
            <a:ext cx="3547156" cy="246221"/>
          </a:xfrm>
          <a:prstGeom prst="rect">
            <a:avLst/>
          </a:prstGeom>
          <a:noFill/>
        </p:spPr>
        <p:txBody>
          <a:bodyPr wrap="square" rtlCol="0">
            <a:spAutoFit/>
          </a:bodyPr>
          <a:lstStyle/>
          <a:p>
            <a:pPr algn="ctr"/>
            <a:r>
              <a:rPr lang="pt-BR" sz="1000" dirty="0">
                <a:latin typeface="Colibri corpo"/>
              </a:rPr>
              <a:t>ES-010 – Vila do Riacho x Regência </a:t>
            </a:r>
          </a:p>
        </p:txBody>
      </p:sp>
      <p:sp>
        <p:nvSpPr>
          <p:cNvPr id="12" name="CaixaDeTexto 11"/>
          <p:cNvSpPr txBox="1"/>
          <p:nvPr/>
        </p:nvSpPr>
        <p:spPr>
          <a:xfrm>
            <a:off x="7236296" y="3759423"/>
            <a:ext cx="2016224" cy="400110"/>
          </a:xfrm>
          <a:prstGeom prst="rect">
            <a:avLst/>
          </a:prstGeom>
          <a:noFill/>
        </p:spPr>
        <p:txBody>
          <a:bodyPr wrap="square" rtlCol="0">
            <a:spAutoFit/>
          </a:bodyPr>
          <a:lstStyle/>
          <a:p>
            <a:pPr algn="ctr"/>
            <a:r>
              <a:rPr lang="pt-BR" sz="1000" dirty="0">
                <a:latin typeface="Colibri corpo"/>
              </a:rPr>
              <a:t>ES-165/379 – Castelo x Miniz Freire  </a:t>
            </a:r>
          </a:p>
        </p:txBody>
      </p:sp>
    </p:spTree>
    <p:extLst>
      <p:ext uri="{BB962C8B-B14F-4D97-AF65-F5344CB8AC3E}">
        <p14:creationId xmlns:p14="http://schemas.microsoft.com/office/powerpoint/2010/main" xmlns="" val="2777471837"/>
      </p:ext>
    </p:extLst>
  </p:cSld>
  <p:clrMapOvr>
    <a:masterClrMapping/>
  </p:clrMapOvr>
  <p:transition spd="slow">
    <p:cu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412351" y="1256363"/>
            <a:ext cx="8319298" cy="1380549"/>
          </a:xfrm>
          <a:prstGeom prst="rect">
            <a:avLst/>
          </a:prstGeom>
          <a:noFill/>
          <a:ln>
            <a:noFill/>
          </a:ln>
        </p:spPr>
        <p:txBody>
          <a:bodyPr lIns="91425" tIns="45700" rIns="91425" bIns="45700" anchor="t" anchorCtr="0">
            <a:noAutofit/>
          </a:bodyPr>
          <a:lstStyle/>
          <a:p>
            <a:pPr marL="0" indent="0" algn="just">
              <a:buNone/>
            </a:pPr>
            <a:r>
              <a:rPr lang="pt-BR" sz="2000" b="1" dirty="0"/>
              <a:t>3. AMPLIAÇÃO DA CAPACIDADE</a:t>
            </a:r>
            <a:r>
              <a:rPr lang="pt-BR" sz="2000" dirty="0"/>
              <a:t>: obras de duplicação rodoviária integral ou parcial, construção de multifaixas e respectivas obras de arte especiais que objetivam o aumento da capacidade do fluxo de tráfego de rodovia pavimentada existente e da segurança de tráfego de veículos e pedestres.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9</a:t>
            </a:fld>
            <a:endParaRPr lang="pt-BR" dirty="0"/>
          </a:p>
        </p:txBody>
      </p:sp>
      <p:sp>
        <p:nvSpPr>
          <p:cNvPr id="9" name="Shape 44">
            <a:extLst>
              <a:ext uri="{FF2B5EF4-FFF2-40B4-BE49-F238E27FC236}">
                <a16:creationId xmlns:a16="http://schemas.microsoft.com/office/drawing/2014/main" xmlns="" id="{9FE0781C-7DB5-4A53-9B51-2CC0F16BA8E7}"/>
              </a:ext>
            </a:extLst>
          </p:cNvPr>
          <p:cNvSpPr txBox="1">
            <a:spLocks noGrp="1"/>
          </p:cNvSpPr>
          <p:nvPr>
            <p:ph type="title"/>
          </p:nvPr>
        </p:nvSpPr>
        <p:spPr>
          <a:xfrm>
            <a:off x="0" y="320258"/>
            <a:ext cx="8591085"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rPr>
              <a:t>TIPOS DE OBRAS RODOVIÁRIAS</a:t>
            </a:r>
          </a:p>
        </p:txBody>
      </p:sp>
      <p:sp>
        <p:nvSpPr>
          <p:cNvPr id="2" name="Botão de ação: Filme 1">
            <a:hlinkClick r:id="rId3" action="ppaction://hlinkfile" highlightClick="1"/>
          </p:cNvPr>
          <p:cNvSpPr/>
          <p:nvPr/>
        </p:nvSpPr>
        <p:spPr>
          <a:xfrm>
            <a:off x="3629649" y="2847485"/>
            <a:ext cx="936104" cy="504056"/>
          </a:xfrm>
          <a:prstGeom prst="actionButtonMov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pic>
        <p:nvPicPr>
          <p:cNvPr id="3" name="Imagem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107504" y="4005064"/>
            <a:ext cx="2592288" cy="1959287"/>
          </a:xfrm>
          <a:prstGeom prst="rect">
            <a:avLst/>
          </a:prstGeom>
        </p:spPr>
      </p:pic>
      <p:pic>
        <p:nvPicPr>
          <p:cNvPr id="6" name="Imagem 5"/>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843807" y="4005064"/>
            <a:ext cx="2808313" cy="1960524"/>
          </a:xfrm>
          <a:prstGeom prst="rect">
            <a:avLst/>
          </a:prstGeom>
        </p:spPr>
      </p:pic>
      <p:pic>
        <p:nvPicPr>
          <p:cNvPr id="12" name="Imagem 11"/>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5746650" y="4005064"/>
            <a:ext cx="3217838" cy="1985672"/>
          </a:xfrm>
          <a:prstGeom prst="rect">
            <a:avLst/>
          </a:prstGeom>
        </p:spPr>
      </p:pic>
      <p:sp>
        <p:nvSpPr>
          <p:cNvPr id="13" name="CaixaDeTexto 12"/>
          <p:cNvSpPr txBox="1"/>
          <p:nvPr/>
        </p:nvSpPr>
        <p:spPr>
          <a:xfrm>
            <a:off x="5724128" y="3717032"/>
            <a:ext cx="3096344" cy="276999"/>
          </a:xfrm>
          <a:prstGeom prst="rect">
            <a:avLst/>
          </a:prstGeom>
          <a:noFill/>
        </p:spPr>
        <p:txBody>
          <a:bodyPr wrap="square" rtlCol="0">
            <a:spAutoFit/>
          </a:bodyPr>
          <a:lstStyle/>
          <a:p>
            <a:pPr algn="ctr"/>
            <a:r>
              <a:rPr lang="pt-BR" sz="1200" dirty="0">
                <a:latin typeface="Colibri corpo"/>
              </a:rPr>
              <a:t>ES-230, Vila Valério x Fátima </a:t>
            </a:r>
          </a:p>
        </p:txBody>
      </p:sp>
      <p:sp>
        <p:nvSpPr>
          <p:cNvPr id="15" name="CaixaDeTexto 14"/>
          <p:cNvSpPr txBox="1"/>
          <p:nvPr/>
        </p:nvSpPr>
        <p:spPr>
          <a:xfrm>
            <a:off x="-144524" y="3728065"/>
            <a:ext cx="3096344" cy="276999"/>
          </a:xfrm>
          <a:prstGeom prst="rect">
            <a:avLst/>
          </a:prstGeom>
          <a:noFill/>
        </p:spPr>
        <p:txBody>
          <a:bodyPr wrap="square" rtlCol="0">
            <a:spAutoFit/>
          </a:bodyPr>
          <a:lstStyle/>
          <a:p>
            <a:pPr algn="ctr"/>
            <a:r>
              <a:rPr lang="pt-BR" sz="1200" dirty="0">
                <a:latin typeface="Colibri corpo"/>
              </a:rPr>
              <a:t>ES-165/379, Castelo x Muniz Freire </a:t>
            </a:r>
          </a:p>
        </p:txBody>
      </p:sp>
      <p:sp>
        <p:nvSpPr>
          <p:cNvPr id="16" name="CaixaDeTexto 15"/>
          <p:cNvSpPr txBox="1"/>
          <p:nvPr/>
        </p:nvSpPr>
        <p:spPr>
          <a:xfrm>
            <a:off x="2699791" y="3705999"/>
            <a:ext cx="3096344" cy="276999"/>
          </a:xfrm>
          <a:prstGeom prst="rect">
            <a:avLst/>
          </a:prstGeom>
          <a:noFill/>
        </p:spPr>
        <p:txBody>
          <a:bodyPr wrap="square" rtlCol="0">
            <a:spAutoFit/>
          </a:bodyPr>
          <a:lstStyle/>
          <a:p>
            <a:pPr algn="ctr"/>
            <a:r>
              <a:rPr lang="pt-BR" sz="1200" dirty="0">
                <a:latin typeface="Colibri corpo"/>
              </a:rPr>
              <a:t>ES-448, São Roque x Itaçu </a:t>
            </a:r>
          </a:p>
        </p:txBody>
      </p:sp>
      <p:sp>
        <p:nvSpPr>
          <p:cNvPr id="17" name="CaixaDeTexto 16"/>
          <p:cNvSpPr txBox="1"/>
          <p:nvPr/>
        </p:nvSpPr>
        <p:spPr>
          <a:xfrm>
            <a:off x="4644008" y="2852936"/>
            <a:ext cx="3096344" cy="461665"/>
          </a:xfrm>
          <a:prstGeom prst="rect">
            <a:avLst/>
          </a:prstGeom>
          <a:noFill/>
        </p:spPr>
        <p:txBody>
          <a:bodyPr wrap="square" rtlCol="0">
            <a:spAutoFit/>
          </a:bodyPr>
          <a:lstStyle/>
          <a:p>
            <a:pPr algn="ctr"/>
            <a:r>
              <a:rPr lang="pt-BR" sz="1200" dirty="0">
                <a:latin typeface="Colibri corpo"/>
              </a:rPr>
              <a:t>ES-181, Arraial do Café (Alegre) x São José do Calçado </a:t>
            </a:r>
          </a:p>
        </p:txBody>
      </p:sp>
    </p:spTree>
    <p:extLst>
      <p:ext uri="{BB962C8B-B14F-4D97-AF65-F5344CB8AC3E}">
        <p14:creationId xmlns:p14="http://schemas.microsoft.com/office/powerpoint/2010/main" xmlns="" val="2447820536"/>
      </p:ext>
    </p:extLst>
  </p:cSld>
  <p:clrMapOvr>
    <a:masterClrMapping/>
  </p:clrMapOvr>
  <p:transition spd="slow">
    <p:cut/>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457200" indent="-457200" algn="just">
              <a:buFont typeface="Arial" charset="0"/>
              <a:buAutoNum type="arabicPeriod" startAt="4"/>
            </a:pPr>
            <a:r>
              <a:rPr lang="pt-BR" sz="2000" b="1" dirty="0"/>
              <a:t>MELHORAMENTO</a:t>
            </a:r>
            <a:r>
              <a:rPr lang="pt-BR" sz="2000" dirty="0"/>
              <a:t>: conjunto de operações que modificam as características técnicas existentes ou acrescentam características novas à rodovia, </a:t>
            </a:r>
            <a:r>
              <a:rPr lang="pt-BR" sz="2000" u="sng" dirty="0"/>
              <a:t>nos limites da sua faixa de domínio</a:t>
            </a:r>
            <a:r>
              <a:rPr lang="pt-BR" sz="2000" dirty="0"/>
              <a:t>, visando a assegurar nível superior de segurança do tráfego por meio de intervenção na sua geometria, sistema de sinalização e de segurança e adequação ou incorporação de elementos nos demais componentes da rodovia. </a:t>
            </a:r>
          </a:p>
          <a:p>
            <a:pPr marL="0" indent="0" algn="just">
              <a:buNone/>
            </a:pPr>
            <a:endParaRPr lang="pt-BR" sz="2000" dirty="0"/>
          </a:p>
          <a:p>
            <a:pPr marL="457200" lvl="0" indent="-457200" algn="just">
              <a:buAutoNum type="arabicPeriod" startAt="4"/>
            </a:pPr>
            <a:endParaRPr lang="pt-BR" sz="20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10</a:t>
            </a:fld>
            <a:endParaRPr lang="pt-BR" dirty="0"/>
          </a:p>
        </p:txBody>
      </p:sp>
      <p:sp>
        <p:nvSpPr>
          <p:cNvPr id="9" name="Shape 44">
            <a:extLst>
              <a:ext uri="{FF2B5EF4-FFF2-40B4-BE49-F238E27FC236}">
                <a16:creationId xmlns:a16="http://schemas.microsoft.com/office/drawing/2014/main" xmlns="" id="{9FE0781C-7DB5-4A53-9B51-2CC0F16BA8E7}"/>
              </a:ext>
            </a:extLst>
          </p:cNvPr>
          <p:cNvSpPr txBox="1">
            <a:spLocks noGrp="1"/>
          </p:cNvSpPr>
          <p:nvPr>
            <p:ph type="title"/>
          </p:nvPr>
        </p:nvSpPr>
        <p:spPr>
          <a:xfrm>
            <a:off x="0" y="404664"/>
            <a:ext cx="8591085"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rPr>
              <a:t>TIPOS DE OBRAS RODOVIÁRIAS</a:t>
            </a:r>
          </a:p>
        </p:txBody>
      </p:sp>
      <p:pic>
        <p:nvPicPr>
          <p:cNvPr id="2" name="Imagem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5496" y="3645024"/>
            <a:ext cx="2688299" cy="2016224"/>
          </a:xfrm>
          <a:prstGeom prst="rect">
            <a:avLst/>
          </a:prstGeom>
        </p:spPr>
      </p:pic>
      <p:pic>
        <p:nvPicPr>
          <p:cNvPr id="3" name="Imagem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771801" y="3645024"/>
            <a:ext cx="3240360" cy="2016224"/>
          </a:xfrm>
          <a:prstGeom prst="rect">
            <a:avLst/>
          </a:prstGeom>
        </p:spPr>
      </p:pic>
      <p:pic>
        <p:nvPicPr>
          <p:cNvPr id="5" name="Imagem 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060167" y="3655193"/>
            <a:ext cx="3048337" cy="2006055"/>
          </a:xfrm>
          <a:prstGeom prst="rect">
            <a:avLst/>
          </a:prstGeom>
        </p:spPr>
      </p:pic>
      <p:sp>
        <p:nvSpPr>
          <p:cNvPr id="6" name="CaixaDeTexto 5"/>
          <p:cNvSpPr txBox="1"/>
          <p:nvPr/>
        </p:nvSpPr>
        <p:spPr>
          <a:xfrm>
            <a:off x="1619672" y="3296017"/>
            <a:ext cx="6192688" cy="276999"/>
          </a:xfrm>
          <a:prstGeom prst="rect">
            <a:avLst/>
          </a:prstGeom>
          <a:noFill/>
        </p:spPr>
        <p:txBody>
          <a:bodyPr wrap="square" rtlCol="0">
            <a:spAutoFit/>
          </a:bodyPr>
          <a:lstStyle/>
          <a:p>
            <a:pPr algn="ctr"/>
            <a:r>
              <a:rPr lang="pt-BR" sz="1200" dirty="0">
                <a:latin typeface="Colibri corpo"/>
              </a:rPr>
              <a:t>ES-080, Três Vendas x Água Doce do Norte</a:t>
            </a:r>
          </a:p>
        </p:txBody>
      </p:sp>
    </p:spTree>
    <p:extLst>
      <p:ext uri="{BB962C8B-B14F-4D97-AF65-F5344CB8AC3E}">
        <p14:creationId xmlns:p14="http://schemas.microsoft.com/office/powerpoint/2010/main" xmlns="" val="520415333"/>
      </p:ext>
    </p:extLst>
  </p:cSld>
  <p:clrMapOvr>
    <a:masterClrMapping/>
  </p:clrMapOvr>
  <p:transition spd="slow">
    <p:cu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just">
              <a:buNone/>
            </a:pPr>
            <a:r>
              <a:rPr lang="pt-BR" sz="2000" b="1" dirty="0"/>
              <a:t>5. MANUTENÇÃO</a:t>
            </a:r>
            <a:r>
              <a:rPr lang="pt-BR" sz="2000" dirty="0"/>
              <a:t>: processo sistemático e contínuo de correção para oferecer permanentemente ao usuário tráfego econômico, confortável e seguro, compreendendo as ações de conservação, recuperação funcional e restauração da via, com ou sem movimentação de areia e argila, incluindo a utilização de área de empréstimo, realizadas nos limites da sua faixa de domínio.</a:t>
            </a:r>
          </a:p>
          <a:p>
            <a:pPr marL="0" lvl="0" indent="0" algn="just">
              <a:buNone/>
            </a:pPr>
            <a:endParaRPr lang="pt-BR" sz="20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11</a:t>
            </a:fld>
            <a:endParaRPr lang="pt-BR" dirty="0"/>
          </a:p>
        </p:txBody>
      </p:sp>
      <p:sp>
        <p:nvSpPr>
          <p:cNvPr id="9" name="Shape 44">
            <a:extLst>
              <a:ext uri="{FF2B5EF4-FFF2-40B4-BE49-F238E27FC236}">
                <a16:creationId xmlns:a16="http://schemas.microsoft.com/office/drawing/2014/main" xmlns="" id="{9FE0781C-7DB5-4A53-9B51-2CC0F16BA8E7}"/>
              </a:ext>
            </a:extLst>
          </p:cNvPr>
          <p:cNvSpPr txBox="1">
            <a:spLocks noGrp="1"/>
          </p:cNvSpPr>
          <p:nvPr>
            <p:ph type="title"/>
          </p:nvPr>
        </p:nvSpPr>
        <p:spPr>
          <a:xfrm>
            <a:off x="0" y="404664"/>
            <a:ext cx="8591085"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rPr>
              <a:t>TIPOS DE OBRAS RODOVIÁRIAS</a:t>
            </a:r>
          </a:p>
        </p:txBody>
      </p:sp>
      <p:pic>
        <p:nvPicPr>
          <p:cNvPr id="2" name="Imagem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044310" y="4797152"/>
            <a:ext cx="3039858" cy="1711893"/>
          </a:xfrm>
          <a:prstGeom prst="rect">
            <a:avLst/>
          </a:prstGeom>
        </p:spPr>
      </p:pic>
      <p:pic>
        <p:nvPicPr>
          <p:cNvPr id="3" name="Imagem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031008" y="3356992"/>
            <a:ext cx="3053160" cy="1815204"/>
          </a:xfrm>
          <a:prstGeom prst="rect">
            <a:avLst/>
          </a:prstGeom>
        </p:spPr>
      </p:pic>
      <p:pic>
        <p:nvPicPr>
          <p:cNvPr id="5" name="Imagem 4"/>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516216" y="3602476"/>
            <a:ext cx="1952496" cy="2603328"/>
          </a:xfrm>
          <a:prstGeom prst="rect">
            <a:avLst/>
          </a:prstGeom>
        </p:spPr>
      </p:pic>
      <p:pic>
        <p:nvPicPr>
          <p:cNvPr id="6" name="Imagem 5"/>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99816" y="4941168"/>
            <a:ext cx="2816000" cy="1585760"/>
          </a:xfrm>
          <a:prstGeom prst="rect">
            <a:avLst/>
          </a:prstGeom>
        </p:spPr>
      </p:pic>
      <p:pic>
        <p:nvPicPr>
          <p:cNvPr id="7" name="Imagem 6"/>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99816" y="3356992"/>
            <a:ext cx="2816000" cy="1547148"/>
          </a:xfrm>
          <a:prstGeom prst="rect">
            <a:avLst/>
          </a:prstGeom>
        </p:spPr>
      </p:pic>
      <p:sp>
        <p:nvSpPr>
          <p:cNvPr id="10" name="CaixaDeTexto 9"/>
          <p:cNvSpPr txBox="1"/>
          <p:nvPr/>
        </p:nvSpPr>
        <p:spPr>
          <a:xfrm>
            <a:off x="1835696" y="3047320"/>
            <a:ext cx="5832648" cy="276999"/>
          </a:xfrm>
          <a:prstGeom prst="rect">
            <a:avLst/>
          </a:prstGeom>
          <a:noFill/>
        </p:spPr>
        <p:txBody>
          <a:bodyPr wrap="square" rtlCol="0">
            <a:spAutoFit/>
          </a:bodyPr>
          <a:lstStyle/>
          <a:p>
            <a:r>
              <a:rPr lang="pt-BR" sz="1200" dirty="0">
                <a:latin typeface="Colibri corpo"/>
              </a:rPr>
              <a:t>ES-245 e ES-248 – Recuperação Funcional (Colatina x Linhares x Rio Bananal) </a:t>
            </a:r>
          </a:p>
        </p:txBody>
      </p:sp>
    </p:spTree>
    <p:extLst>
      <p:ext uri="{BB962C8B-B14F-4D97-AF65-F5344CB8AC3E}">
        <p14:creationId xmlns:p14="http://schemas.microsoft.com/office/powerpoint/2010/main" xmlns="" val="1487394132"/>
      </p:ext>
    </p:extLst>
  </p:cSld>
  <p:clrMapOvr>
    <a:masterClrMapping/>
  </p:clrMapOvr>
  <p:transition spd="slow">
    <p:cut/>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just">
              <a:buNone/>
            </a:pPr>
            <a:r>
              <a:rPr lang="pt-BR" sz="2000" b="1" dirty="0"/>
              <a:t>6. OBRAS DE ARTE:</a:t>
            </a:r>
            <a:r>
              <a:rPr lang="pt-BR" sz="2000" dirty="0"/>
              <a:t> designação tradicional de estruturas, tais como pontes, viadutos, túneis, muros de arrimo e bueiros, necessários à implantação de uma via, classificando-se em: OAE (pontes, túneis, viadutos, passarelas e estruturas de contenção) e OAC  (bueiro, pontilhão e muro).</a:t>
            </a:r>
          </a:p>
          <a:p>
            <a:pPr marL="457200" indent="-457200" algn="just">
              <a:buFont typeface="Arial" charset="0"/>
              <a:buAutoNum type="arabicPeriod" startAt="4"/>
            </a:pPr>
            <a:endParaRPr lang="pt-BR" sz="2000" dirty="0"/>
          </a:p>
          <a:p>
            <a:pPr marL="0" lvl="0" indent="0" algn="just">
              <a:buNone/>
            </a:pPr>
            <a:endParaRPr lang="pt-BR" sz="20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12</a:t>
            </a:fld>
            <a:endParaRPr lang="pt-BR" dirty="0"/>
          </a:p>
        </p:txBody>
      </p:sp>
      <p:sp>
        <p:nvSpPr>
          <p:cNvPr id="9" name="Shape 44">
            <a:extLst>
              <a:ext uri="{FF2B5EF4-FFF2-40B4-BE49-F238E27FC236}">
                <a16:creationId xmlns:a16="http://schemas.microsoft.com/office/drawing/2014/main" xmlns="" id="{9FE0781C-7DB5-4A53-9B51-2CC0F16BA8E7}"/>
              </a:ext>
            </a:extLst>
          </p:cNvPr>
          <p:cNvSpPr txBox="1">
            <a:spLocks noGrp="1"/>
          </p:cNvSpPr>
          <p:nvPr>
            <p:ph type="title"/>
          </p:nvPr>
        </p:nvSpPr>
        <p:spPr>
          <a:xfrm>
            <a:off x="0" y="404664"/>
            <a:ext cx="8591085"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rPr>
              <a:t>TIPOS DE OBRAS RODOVIÁRIAS</a:t>
            </a:r>
          </a:p>
        </p:txBody>
      </p:sp>
      <p:pic>
        <p:nvPicPr>
          <p:cNvPr id="5" name="Imagem 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33341" y="3805669"/>
            <a:ext cx="2522111" cy="1891583"/>
          </a:xfrm>
          <a:prstGeom prst="rect">
            <a:avLst/>
          </a:prstGeom>
        </p:spPr>
      </p:pic>
      <p:pic>
        <p:nvPicPr>
          <p:cNvPr id="3" name="Imagem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933029" y="2858239"/>
            <a:ext cx="2469506" cy="2082929"/>
          </a:xfrm>
          <a:prstGeom prst="rect">
            <a:avLst/>
          </a:prstGeom>
        </p:spPr>
      </p:pic>
      <p:pic>
        <p:nvPicPr>
          <p:cNvPr id="6" name="Imagem 5"/>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2933029" y="4941168"/>
            <a:ext cx="2469506" cy="1578754"/>
          </a:xfrm>
          <a:prstGeom prst="rect">
            <a:avLst/>
          </a:prstGeom>
        </p:spPr>
      </p:pic>
      <p:sp>
        <p:nvSpPr>
          <p:cNvPr id="10" name="CaixaDeTexto 9"/>
          <p:cNvSpPr txBox="1"/>
          <p:nvPr/>
        </p:nvSpPr>
        <p:spPr>
          <a:xfrm>
            <a:off x="2880424" y="2591141"/>
            <a:ext cx="2583628" cy="276999"/>
          </a:xfrm>
          <a:prstGeom prst="rect">
            <a:avLst/>
          </a:prstGeom>
          <a:noFill/>
        </p:spPr>
        <p:txBody>
          <a:bodyPr wrap="square" rtlCol="0">
            <a:spAutoFit/>
          </a:bodyPr>
          <a:lstStyle/>
          <a:p>
            <a:r>
              <a:rPr lang="pt-BR" sz="1200" dirty="0">
                <a:latin typeface="Colibri corpo"/>
              </a:rPr>
              <a:t>ES-117 Muqui x Jerônimo Monteiro</a:t>
            </a:r>
          </a:p>
        </p:txBody>
      </p:sp>
      <p:sp>
        <p:nvSpPr>
          <p:cNvPr id="11" name="CaixaDeTexto 10"/>
          <p:cNvSpPr txBox="1"/>
          <p:nvPr/>
        </p:nvSpPr>
        <p:spPr>
          <a:xfrm>
            <a:off x="251520" y="3501008"/>
            <a:ext cx="2583628" cy="276999"/>
          </a:xfrm>
          <a:prstGeom prst="rect">
            <a:avLst/>
          </a:prstGeom>
          <a:noFill/>
        </p:spPr>
        <p:txBody>
          <a:bodyPr wrap="square" rtlCol="0">
            <a:spAutoFit/>
          </a:bodyPr>
          <a:lstStyle/>
          <a:p>
            <a:r>
              <a:rPr lang="pt-BR" sz="1200" dirty="0">
                <a:latin typeface="Colibri corpo"/>
              </a:rPr>
              <a:t>ES-448, São Roque Canaa x Itaçu</a:t>
            </a:r>
          </a:p>
        </p:txBody>
      </p:sp>
      <p:pic>
        <p:nvPicPr>
          <p:cNvPr id="7" name="Imagem 6"/>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5652120" y="2893477"/>
            <a:ext cx="3142260" cy="1543635"/>
          </a:xfrm>
          <a:prstGeom prst="rect">
            <a:avLst/>
          </a:prstGeom>
        </p:spPr>
      </p:pic>
      <p:sp>
        <p:nvSpPr>
          <p:cNvPr id="12" name="CaixaDeTexto 11"/>
          <p:cNvSpPr txBox="1"/>
          <p:nvPr/>
        </p:nvSpPr>
        <p:spPr>
          <a:xfrm>
            <a:off x="5580112" y="2607295"/>
            <a:ext cx="3214268" cy="276999"/>
          </a:xfrm>
          <a:prstGeom prst="rect">
            <a:avLst/>
          </a:prstGeom>
          <a:noFill/>
        </p:spPr>
        <p:txBody>
          <a:bodyPr wrap="square" rtlCol="0">
            <a:spAutoFit/>
          </a:bodyPr>
          <a:lstStyle/>
          <a:p>
            <a:r>
              <a:rPr lang="pt-BR" sz="1200" dirty="0">
                <a:latin typeface="Colibri corpo"/>
              </a:rPr>
              <a:t>Viaduto da ES-115 – Contorno de Jacaraípe</a:t>
            </a:r>
          </a:p>
        </p:txBody>
      </p:sp>
      <p:pic>
        <p:nvPicPr>
          <p:cNvPr id="8" name="Imagem 7"/>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084168" y="4792430"/>
            <a:ext cx="2302857" cy="1727142"/>
          </a:xfrm>
          <a:prstGeom prst="rect">
            <a:avLst/>
          </a:prstGeom>
        </p:spPr>
      </p:pic>
      <p:sp>
        <p:nvSpPr>
          <p:cNvPr id="14" name="CaixaDeTexto 13"/>
          <p:cNvSpPr txBox="1"/>
          <p:nvPr/>
        </p:nvSpPr>
        <p:spPr>
          <a:xfrm>
            <a:off x="5745908" y="4515431"/>
            <a:ext cx="3142260" cy="276999"/>
          </a:xfrm>
          <a:prstGeom prst="rect">
            <a:avLst/>
          </a:prstGeom>
          <a:noFill/>
        </p:spPr>
        <p:txBody>
          <a:bodyPr wrap="square" rtlCol="0">
            <a:spAutoFit/>
          </a:bodyPr>
          <a:lstStyle/>
          <a:p>
            <a:r>
              <a:rPr lang="pt-BR" sz="1200" dirty="0">
                <a:latin typeface="Colibri corpo"/>
              </a:rPr>
              <a:t>Ponte ES-010 – Entr. ES 421 x Itaúnas </a:t>
            </a:r>
          </a:p>
        </p:txBody>
      </p:sp>
    </p:spTree>
    <p:extLst>
      <p:ext uri="{BB962C8B-B14F-4D97-AF65-F5344CB8AC3E}">
        <p14:creationId xmlns:p14="http://schemas.microsoft.com/office/powerpoint/2010/main" xmlns="" val="1601850495"/>
      </p:ext>
    </p:extLst>
  </p:cSld>
  <p:clrMapOvr>
    <a:masterClrMapping/>
  </p:clrMapOvr>
  <p:transition spd="slow">
    <p:cut/>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362461"/>
            <a:ext cx="8236799"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600" b="1" dirty="0">
                <a:solidFill>
                  <a:schemeClr val="bg1"/>
                </a:solidFill>
                <a:effectLst>
                  <a:outerShdw blurRad="38100" dist="38100" dir="2700000" algn="tl">
                    <a:srgbClr val="000000">
                      <a:alpha val="43137"/>
                    </a:srgbClr>
                  </a:outerShdw>
                </a:effectLst>
                <a:ea typeface="Calibri"/>
                <a:cs typeface="Calibri"/>
                <a:sym typeface="Calibri"/>
              </a:rPr>
              <a:t>TIPOS DE OBRAS RODOVIÁRIAS</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0" y="6481472"/>
            <a:ext cx="9144000" cy="402332"/>
          </a:xfrm>
        </p:spPr>
        <p:txBody>
          <a:bodyPr/>
          <a:lstStyle/>
          <a:p>
            <a:pPr algn="ctr"/>
            <a:fld id="{11580C95-E7AE-4143-AE2D-E14D98663070}" type="slidenum">
              <a:rPr lang="pt-BR" smtClean="0"/>
              <a:pPr algn="ctr"/>
              <a:t>13</a:t>
            </a:fld>
            <a:endParaRPr lang="pt-BR" dirty="0"/>
          </a:p>
        </p:txBody>
      </p:sp>
      <p:pic>
        <p:nvPicPr>
          <p:cNvPr id="5" name="Imagem 4">
            <a:extLst>
              <a:ext uri="{FF2B5EF4-FFF2-40B4-BE49-F238E27FC236}">
                <a16:creationId xmlns:a16="http://schemas.microsoft.com/office/drawing/2014/main" xmlns="" id="{BF87F530-6717-4139-B6F1-54C8FE3DBCCE}"/>
              </a:ext>
            </a:extLst>
          </p:cNvPr>
          <p:cNvPicPr>
            <a:picLocks noChangeAspect="1"/>
          </p:cNvPicPr>
          <p:nvPr/>
        </p:nvPicPr>
        <p:blipFill>
          <a:blip r:embed="rId3" cstate="print"/>
          <a:stretch>
            <a:fillRect/>
          </a:stretch>
        </p:blipFill>
        <p:spPr>
          <a:xfrm>
            <a:off x="107504" y="2298345"/>
            <a:ext cx="8987635" cy="3290895"/>
          </a:xfrm>
          <a:prstGeom prst="rect">
            <a:avLst/>
          </a:prstGeom>
        </p:spPr>
      </p:pic>
      <p:sp>
        <p:nvSpPr>
          <p:cNvPr id="6" name="CaixaDeTexto 5">
            <a:extLst>
              <a:ext uri="{FF2B5EF4-FFF2-40B4-BE49-F238E27FC236}">
                <a16:creationId xmlns:a16="http://schemas.microsoft.com/office/drawing/2014/main" xmlns="" id="{889E4B3B-B9D2-4692-905F-3B56A65F39B2}"/>
              </a:ext>
            </a:extLst>
          </p:cNvPr>
          <p:cNvSpPr txBox="1"/>
          <p:nvPr/>
        </p:nvSpPr>
        <p:spPr>
          <a:xfrm>
            <a:off x="354286" y="1433346"/>
            <a:ext cx="8538194" cy="769441"/>
          </a:xfrm>
          <a:prstGeom prst="rect">
            <a:avLst/>
          </a:prstGeom>
          <a:noFill/>
        </p:spPr>
        <p:txBody>
          <a:bodyPr wrap="square" rtlCol="0">
            <a:spAutoFit/>
          </a:bodyPr>
          <a:lstStyle/>
          <a:p>
            <a:pPr algn="ctr"/>
            <a:r>
              <a:rPr lang="pt-BR" sz="2200" b="1" dirty="0">
                <a:latin typeface="Colibri corpo"/>
              </a:rPr>
              <a:t>ESTRUTURA RODOVIÁRIA</a:t>
            </a:r>
          </a:p>
          <a:p>
            <a:pPr algn="ctr"/>
            <a:r>
              <a:rPr lang="pt-BR" sz="2200" b="1" dirty="0">
                <a:latin typeface="Colibri corpo"/>
              </a:rPr>
              <a:t>PROJETO GEOMÉTRICO</a:t>
            </a:r>
          </a:p>
        </p:txBody>
      </p:sp>
    </p:spTree>
    <p:extLst>
      <p:ext uri="{BB962C8B-B14F-4D97-AF65-F5344CB8AC3E}">
        <p14:creationId xmlns:p14="http://schemas.microsoft.com/office/powerpoint/2010/main" xmlns="" val="3827121083"/>
      </p:ext>
    </p:extLst>
  </p:cSld>
  <p:clrMapOvr>
    <a:masterClrMapping/>
  </p:clrMapOvr>
  <p:transition spd="slow">
    <p:cu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600" b="1" dirty="0">
                <a:solidFill>
                  <a:schemeClr val="bg1"/>
                </a:solidFill>
                <a:effectLst>
                  <a:outerShdw blurRad="38100" dist="38100" dir="2700000" algn="tl">
                    <a:srgbClr val="000000">
                      <a:alpha val="43137"/>
                    </a:srgbClr>
                  </a:outerShdw>
                </a:effectLst>
                <a:ea typeface="Calibri"/>
                <a:cs typeface="Calibri"/>
                <a:sym typeface="Calibri"/>
              </a:rPr>
              <a:t>TIPOS DE OBRAS RODOVIÁRIAS</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14</a:t>
            </a:fld>
            <a:endParaRPr lang="pt-BR" dirty="0"/>
          </a:p>
        </p:txBody>
      </p:sp>
      <p:pic>
        <p:nvPicPr>
          <p:cNvPr id="5" name="Imagem 4">
            <a:extLst>
              <a:ext uri="{FF2B5EF4-FFF2-40B4-BE49-F238E27FC236}">
                <a16:creationId xmlns:a16="http://schemas.microsoft.com/office/drawing/2014/main" xmlns="" id="{84054E20-77F9-422C-8F80-DC9F6BFABEAC}"/>
              </a:ext>
            </a:extLst>
          </p:cNvPr>
          <p:cNvPicPr>
            <a:picLocks noChangeAspect="1"/>
          </p:cNvPicPr>
          <p:nvPr/>
        </p:nvPicPr>
        <p:blipFill>
          <a:blip r:embed="rId3" cstate="print"/>
          <a:stretch>
            <a:fillRect/>
          </a:stretch>
        </p:blipFill>
        <p:spPr>
          <a:xfrm>
            <a:off x="1907704" y="3853695"/>
            <a:ext cx="5694604" cy="2656455"/>
          </a:xfrm>
          <a:prstGeom prst="rect">
            <a:avLst/>
          </a:prstGeom>
        </p:spPr>
      </p:pic>
      <p:pic>
        <p:nvPicPr>
          <p:cNvPr id="6" name="Imagem 5">
            <a:extLst>
              <a:ext uri="{FF2B5EF4-FFF2-40B4-BE49-F238E27FC236}">
                <a16:creationId xmlns:a16="http://schemas.microsoft.com/office/drawing/2014/main" xmlns="" id="{B35988D2-9AD7-4BD8-8C63-8BBEFC1E72FB}"/>
              </a:ext>
            </a:extLst>
          </p:cNvPr>
          <p:cNvPicPr>
            <a:picLocks noChangeAspect="1"/>
          </p:cNvPicPr>
          <p:nvPr/>
        </p:nvPicPr>
        <p:blipFill>
          <a:blip r:embed="rId4" cstate="print"/>
          <a:stretch>
            <a:fillRect/>
          </a:stretch>
        </p:blipFill>
        <p:spPr>
          <a:xfrm>
            <a:off x="493712" y="1098282"/>
            <a:ext cx="8254752" cy="2592072"/>
          </a:xfrm>
          <a:prstGeom prst="rect">
            <a:avLst/>
          </a:prstGeom>
        </p:spPr>
      </p:pic>
    </p:spTree>
    <p:extLst>
      <p:ext uri="{BB962C8B-B14F-4D97-AF65-F5344CB8AC3E}">
        <p14:creationId xmlns:p14="http://schemas.microsoft.com/office/powerpoint/2010/main" xmlns="" val="98609324"/>
      </p:ext>
    </p:extLst>
  </p:cSld>
  <p:clrMapOvr>
    <a:masterClrMapping/>
  </p:clrMapOvr>
  <p:transition spd="slow">
    <p:cut/>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600" b="1" dirty="0">
                <a:solidFill>
                  <a:schemeClr val="bg1"/>
                </a:solidFill>
                <a:effectLst>
                  <a:outerShdw blurRad="38100" dist="38100" dir="2700000" algn="tl">
                    <a:srgbClr val="000000">
                      <a:alpha val="43137"/>
                    </a:srgbClr>
                  </a:outerShdw>
                </a:effectLst>
                <a:ea typeface="Calibri"/>
                <a:cs typeface="Calibri"/>
                <a:sym typeface="Calibri"/>
              </a:rPr>
              <a:t>TIPOS DE OBRAS RODOVIÁRIAS</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15</a:t>
            </a:fld>
            <a:endParaRPr lang="pt-BR" dirty="0"/>
          </a:p>
        </p:txBody>
      </p:sp>
      <p:pic>
        <p:nvPicPr>
          <p:cNvPr id="5" name="Imagem 4">
            <a:extLst>
              <a:ext uri="{FF2B5EF4-FFF2-40B4-BE49-F238E27FC236}">
                <a16:creationId xmlns:a16="http://schemas.microsoft.com/office/drawing/2014/main" xmlns="" id="{65B5EDCC-ADFA-4AB6-BD07-76D42C5492D3}"/>
              </a:ext>
            </a:extLst>
          </p:cNvPr>
          <p:cNvPicPr>
            <a:picLocks noChangeAspect="1"/>
          </p:cNvPicPr>
          <p:nvPr/>
        </p:nvPicPr>
        <p:blipFill>
          <a:blip r:embed="rId3" cstate="print"/>
          <a:stretch>
            <a:fillRect/>
          </a:stretch>
        </p:blipFill>
        <p:spPr>
          <a:xfrm>
            <a:off x="251520" y="1438050"/>
            <a:ext cx="8710317" cy="2783038"/>
          </a:xfrm>
          <a:prstGeom prst="rect">
            <a:avLst/>
          </a:prstGeom>
        </p:spPr>
      </p:pic>
      <p:sp>
        <p:nvSpPr>
          <p:cNvPr id="2" name="CaixaDeTexto 1">
            <a:extLst>
              <a:ext uri="{FF2B5EF4-FFF2-40B4-BE49-F238E27FC236}">
                <a16:creationId xmlns:a16="http://schemas.microsoft.com/office/drawing/2014/main" xmlns="" id="{07F95915-7561-4F6E-B101-2CF5F301590D}"/>
              </a:ext>
            </a:extLst>
          </p:cNvPr>
          <p:cNvSpPr txBox="1"/>
          <p:nvPr/>
        </p:nvSpPr>
        <p:spPr>
          <a:xfrm>
            <a:off x="755576" y="1124744"/>
            <a:ext cx="7344816" cy="369332"/>
          </a:xfrm>
          <a:prstGeom prst="rect">
            <a:avLst/>
          </a:prstGeom>
          <a:noFill/>
        </p:spPr>
        <p:txBody>
          <a:bodyPr wrap="square" rtlCol="0">
            <a:spAutoFit/>
          </a:bodyPr>
          <a:lstStyle/>
          <a:p>
            <a:pPr algn="ctr"/>
            <a:r>
              <a:rPr lang="pt-BR" b="1" dirty="0">
                <a:latin typeface="Colibri corpo"/>
              </a:rPr>
              <a:t>OBRA DE ARTE CORRENTE - OAC</a:t>
            </a:r>
          </a:p>
        </p:txBody>
      </p:sp>
      <p:pic>
        <p:nvPicPr>
          <p:cNvPr id="7" name="Imagem 6">
            <a:extLst>
              <a:ext uri="{FF2B5EF4-FFF2-40B4-BE49-F238E27FC236}">
                <a16:creationId xmlns:a16="http://schemas.microsoft.com/office/drawing/2014/main" xmlns="" id="{5228F5B0-5896-4CDE-94B1-5DC3E75BD9EB}"/>
              </a:ext>
            </a:extLst>
          </p:cNvPr>
          <p:cNvPicPr>
            <a:picLocks noChangeAspect="1"/>
          </p:cNvPicPr>
          <p:nvPr/>
        </p:nvPicPr>
        <p:blipFill>
          <a:blip r:embed="rId4" cstate="print"/>
          <a:stretch>
            <a:fillRect/>
          </a:stretch>
        </p:blipFill>
        <p:spPr>
          <a:xfrm>
            <a:off x="107504" y="4509120"/>
            <a:ext cx="2841990" cy="1440160"/>
          </a:xfrm>
          <a:prstGeom prst="rect">
            <a:avLst/>
          </a:prstGeom>
        </p:spPr>
      </p:pic>
      <p:sp>
        <p:nvSpPr>
          <p:cNvPr id="8" name="CaixaDeTexto 7">
            <a:extLst>
              <a:ext uri="{FF2B5EF4-FFF2-40B4-BE49-F238E27FC236}">
                <a16:creationId xmlns:a16="http://schemas.microsoft.com/office/drawing/2014/main" xmlns="" id="{0FCE755B-2E9D-463C-8D7C-5D5094E6C042}"/>
              </a:ext>
            </a:extLst>
          </p:cNvPr>
          <p:cNvSpPr txBox="1"/>
          <p:nvPr/>
        </p:nvSpPr>
        <p:spPr>
          <a:xfrm>
            <a:off x="107504" y="4221088"/>
            <a:ext cx="2841990" cy="276999"/>
          </a:xfrm>
          <a:prstGeom prst="rect">
            <a:avLst/>
          </a:prstGeom>
          <a:noFill/>
        </p:spPr>
        <p:txBody>
          <a:bodyPr wrap="square" rtlCol="0">
            <a:spAutoFit/>
          </a:bodyPr>
          <a:lstStyle/>
          <a:p>
            <a:pPr algn="ctr"/>
            <a:r>
              <a:rPr lang="pt-BR" sz="1200" dirty="0"/>
              <a:t>MEIOS-FIOS DE CONCRETO</a:t>
            </a:r>
          </a:p>
        </p:txBody>
      </p:sp>
      <p:pic>
        <p:nvPicPr>
          <p:cNvPr id="9" name="Imagem 8">
            <a:extLst>
              <a:ext uri="{FF2B5EF4-FFF2-40B4-BE49-F238E27FC236}">
                <a16:creationId xmlns:a16="http://schemas.microsoft.com/office/drawing/2014/main" xmlns="" id="{C28F036B-4B15-4B5B-946D-7A0639A05275}"/>
              </a:ext>
            </a:extLst>
          </p:cNvPr>
          <p:cNvPicPr>
            <a:picLocks noChangeAspect="1"/>
          </p:cNvPicPr>
          <p:nvPr/>
        </p:nvPicPr>
        <p:blipFill rotWithShape="1">
          <a:blip r:embed="rId5" cstate="print"/>
          <a:srcRect b="10519"/>
          <a:stretch/>
        </p:blipFill>
        <p:spPr>
          <a:xfrm>
            <a:off x="3059832" y="5589240"/>
            <a:ext cx="3212156" cy="935811"/>
          </a:xfrm>
          <a:prstGeom prst="rect">
            <a:avLst/>
          </a:prstGeom>
        </p:spPr>
      </p:pic>
      <p:sp>
        <p:nvSpPr>
          <p:cNvPr id="10" name="CaixaDeTexto 9">
            <a:extLst>
              <a:ext uri="{FF2B5EF4-FFF2-40B4-BE49-F238E27FC236}">
                <a16:creationId xmlns:a16="http://schemas.microsoft.com/office/drawing/2014/main" xmlns="" id="{DE84F6BB-4779-45F5-9208-B825FA7E0F0A}"/>
              </a:ext>
            </a:extLst>
          </p:cNvPr>
          <p:cNvSpPr txBox="1"/>
          <p:nvPr/>
        </p:nvSpPr>
        <p:spPr>
          <a:xfrm>
            <a:off x="3059832" y="5373216"/>
            <a:ext cx="2996333" cy="276999"/>
          </a:xfrm>
          <a:prstGeom prst="rect">
            <a:avLst/>
          </a:prstGeom>
          <a:noFill/>
        </p:spPr>
        <p:txBody>
          <a:bodyPr wrap="square" rtlCol="0">
            <a:spAutoFit/>
          </a:bodyPr>
          <a:lstStyle/>
          <a:p>
            <a:pPr algn="ctr"/>
            <a:r>
              <a:rPr lang="pt-BR" sz="1200" dirty="0"/>
              <a:t>VALETAS DE PROTEÇÃO DE CORTE</a:t>
            </a:r>
          </a:p>
        </p:txBody>
      </p:sp>
      <p:pic>
        <p:nvPicPr>
          <p:cNvPr id="11" name="Imagem 10">
            <a:extLst>
              <a:ext uri="{FF2B5EF4-FFF2-40B4-BE49-F238E27FC236}">
                <a16:creationId xmlns:a16="http://schemas.microsoft.com/office/drawing/2014/main" xmlns="" id="{4E44B51A-D180-4E75-98AB-CEAAFBA9A4D8}"/>
              </a:ext>
            </a:extLst>
          </p:cNvPr>
          <p:cNvPicPr>
            <a:picLocks noChangeAspect="1"/>
          </p:cNvPicPr>
          <p:nvPr/>
        </p:nvPicPr>
        <p:blipFill>
          <a:blip r:embed="rId6" cstate="print"/>
          <a:stretch>
            <a:fillRect/>
          </a:stretch>
        </p:blipFill>
        <p:spPr>
          <a:xfrm>
            <a:off x="6271988" y="4803637"/>
            <a:ext cx="2646761" cy="1129980"/>
          </a:xfrm>
          <a:prstGeom prst="rect">
            <a:avLst/>
          </a:prstGeom>
        </p:spPr>
      </p:pic>
      <p:sp>
        <p:nvSpPr>
          <p:cNvPr id="12" name="CaixaDeTexto 11">
            <a:extLst>
              <a:ext uri="{FF2B5EF4-FFF2-40B4-BE49-F238E27FC236}">
                <a16:creationId xmlns:a16="http://schemas.microsoft.com/office/drawing/2014/main" xmlns="" id="{66975A03-2262-431C-8F94-36CFF32BE2D2}"/>
              </a:ext>
            </a:extLst>
          </p:cNvPr>
          <p:cNvSpPr txBox="1"/>
          <p:nvPr/>
        </p:nvSpPr>
        <p:spPr>
          <a:xfrm>
            <a:off x="6169301" y="4465083"/>
            <a:ext cx="2939203" cy="276999"/>
          </a:xfrm>
          <a:prstGeom prst="rect">
            <a:avLst/>
          </a:prstGeom>
          <a:noFill/>
        </p:spPr>
        <p:txBody>
          <a:bodyPr wrap="none" rtlCol="0">
            <a:spAutoFit/>
          </a:bodyPr>
          <a:lstStyle/>
          <a:p>
            <a:r>
              <a:rPr lang="pt-BR" sz="1200" dirty="0"/>
              <a:t>VALETAS DE PROTEÇÃO DE ATERRO</a:t>
            </a:r>
          </a:p>
        </p:txBody>
      </p:sp>
    </p:spTree>
    <p:extLst>
      <p:ext uri="{BB962C8B-B14F-4D97-AF65-F5344CB8AC3E}">
        <p14:creationId xmlns:p14="http://schemas.microsoft.com/office/powerpoint/2010/main" xmlns="" val="824348827"/>
      </p:ext>
    </p:extLst>
  </p:cSld>
  <p:clrMapOvr>
    <a:masterClrMapping/>
  </p:clrMapOvr>
  <p:transition spd="slow">
    <p:cut/>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600" b="1" dirty="0">
                <a:solidFill>
                  <a:schemeClr val="bg1"/>
                </a:solidFill>
                <a:effectLst>
                  <a:outerShdw blurRad="38100" dist="38100" dir="2700000" algn="tl">
                    <a:srgbClr val="000000">
                      <a:alpha val="43137"/>
                    </a:srgbClr>
                  </a:outerShdw>
                </a:effectLst>
                <a:ea typeface="Calibri"/>
                <a:cs typeface="Calibri"/>
                <a:sym typeface="Calibri"/>
              </a:rPr>
              <a:t>TIPOS DE OBRAS RODOVIÁRIAS</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16</a:t>
            </a:fld>
            <a:endParaRPr lang="pt-BR" dirty="0"/>
          </a:p>
        </p:txBody>
      </p:sp>
      <p:pic>
        <p:nvPicPr>
          <p:cNvPr id="5" name="Imagem 4">
            <a:extLst>
              <a:ext uri="{FF2B5EF4-FFF2-40B4-BE49-F238E27FC236}">
                <a16:creationId xmlns:a16="http://schemas.microsoft.com/office/drawing/2014/main" xmlns="" id="{390514AF-8A6C-4A0D-9014-F04E658CE8AA}"/>
              </a:ext>
            </a:extLst>
          </p:cNvPr>
          <p:cNvPicPr>
            <a:picLocks noChangeAspect="1"/>
          </p:cNvPicPr>
          <p:nvPr/>
        </p:nvPicPr>
        <p:blipFill>
          <a:blip r:embed="rId3" cstate="print"/>
          <a:stretch>
            <a:fillRect/>
          </a:stretch>
        </p:blipFill>
        <p:spPr>
          <a:xfrm>
            <a:off x="84353" y="1560519"/>
            <a:ext cx="4775679" cy="3638612"/>
          </a:xfrm>
          <a:prstGeom prst="rect">
            <a:avLst/>
          </a:prstGeom>
        </p:spPr>
      </p:pic>
      <p:pic>
        <p:nvPicPr>
          <p:cNvPr id="6" name="Imagem 5">
            <a:extLst>
              <a:ext uri="{FF2B5EF4-FFF2-40B4-BE49-F238E27FC236}">
                <a16:creationId xmlns:a16="http://schemas.microsoft.com/office/drawing/2014/main" xmlns="" id="{7E9D3C9A-2586-4FF3-BC42-48AE922404A0}"/>
              </a:ext>
            </a:extLst>
          </p:cNvPr>
          <p:cNvPicPr>
            <a:picLocks noChangeAspect="1"/>
          </p:cNvPicPr>
          <p:nvPr/>
        </p:nvPicPr>
        <p:blipFill>
          <a:blip r:embed="rId4" cstate="print"/>
          <a:stretch>
            <a:fillRect/>
          </a:stretch>
        </p:blipFill>
        <p:spPr>
          <a:xfrm>
            <a:off x="5004048" y="1195472"/>
            <a:ext cx="3976913" cy="1081400"/>
          </a:xfrm>
          <a:prstGeom prst="rect">
            <a:avLst/>
          </a:prstGeom>
        </p:spPr>
      </p:pic>
      <p:pic>
        <p:nvPicPr>
          <p:cNvPr id="7" name="Imagem 6">
            <a:extLst>
              <a:ext uri="{FF2B5EF4-FFF2-40B4-BE49-F238E27FC236}">
                <a16:creationId xmlns:a16="http://schemas.microsoft.com/office/drawing/2014/main" xmlns="" id="{0E16A70B-112B-437D-91AB-E60A3EF194D0}"/>
              </a:ext>
            </a:extLst>
          </p:cNvPr>
          <p:cNvPicPr>
            <a:picLocks noChangeAspect="1"/>
          </p:cNvPicPr>
          <p:nvPr/>
        </p:nvPicPr>
        <p:blipFill>
          <a:blip r:embed="rId5" cstate="print"/>
          <a:stretch>
            <a:fillRect/>
          </a:stretch>
        </p:blipFill>
        <p:spPr>
          <a:xfrm>
            <a:off x="110635" y="4952293"/>
            <a:ext cx="7629717" cy="1573051"/>
          </a:xfrm>
          <a:prstGeom prst="rect">
            <a:avLst/>
          </a:prstGeom>
        </p:spPr>
      </p:pic>
      <p:sp>
        <p:nvSpPr>
          <p:cNvPr id="8" name="CaixaDeTexto 7">
            <a:extLst>
              <a:ext uri="{FF2B5EF4-FFF2-40B4-BE49-F238E27FC236}">
                <a16:creationId xmlns:a16="http://schemas.microsoft.com/office/drawing/2014/main" xmlns="" id="{42D4650D-7459-4551-8A76-8D323B173CD5}"/>
              </a:ext>
            </a:extLst>
          </p:cNvPr>
          <p:cNvSpPr txBox="1"/>
          <p:nvPr/>
        </p:nvSpPr>
        <p:spPr>
          <a:xfrm>
            <a:off x="91030" y="1121961"/>
            <a:ext cx="4898085" cy="369332"/>
          </a:xfrm>
          <a:prstGeom prst="rect">
            <a:avLst/>
          </a:prstGeom>
          <a:noFill/>
        </p:spPr>
        <p:txBody>
          <a:bodyPr wrap="square" rtlCol="0">
            <a:spAutoFit/>
          </a:bodyPr>
          <a:lstStyle/>
          <a:p>
            <a:pPr algn="ctr"/>
            <a:r>
              <a:rPr lang="pt-BR" b="1" dirty="0">
                <a:latin typeface="Colibri corpo"/>
              </a:rPr>
              <a:t>OAC - Galeria Rua Piracicaba – Vila Velha</a:t>
            </a:r>
            <a:r>
              <a:rPr lang="pt-BR" dirty="0">
                <a:latin typeface="Colibri corpo"/>
              </a:rPr>
              <a:t> </a:t>
            </a:r>
          </a:p>
        </p:txBody>
      </p:sp>
      <p:pic>
        <p:nvPicPr>
          <p:cNvPr id="9" name="Imagem 8">
            <a:extLst>
              <a:ext uri="{FF2B5EF4-FFF2-40B4-BE49-F238E27FC236}">
                <a16:creationId xmlns:a16="http://schemas.microsoft.com/office/drawing/2014/main" xmlns="" id="{04C85DA7-F0F7-4B81-AC33-F16D8A5E925D}"/>
              </a:ext>
            </a:extLst>
          </p:cNvPr>
          <p:cNvPicPr>
            <a:picLocks noChangeAspect="1"/>
          </p:cNvPicPr>
          <p:nvPr/>
        </p:nvPicPr>
        <p:blipFill>
          <a:blip r:embed="rId6" cstate="print"/>
          <a:stretch>
            <a:fillRect/>
          </a:stretch>
        </p:blipFill>
        <p:spPr>
          <a:xfrm>
            <a:off x="5197517" y="2419609"/>
            <a:ext cx="3550947" cy="2449552"/>
          </a:xfrm>
          <a:prstGeom prst="rect">
            <a:avLst/>
          </a:prstGeom>
        </p:spPr>
      </p:pic>
    </p:spTree>
    <p:extLst>
      <p:ext uri="{BB962C8B-B14F-4D97-AF65-F5344CB8AC3E}">
        <p14:creationId xmlns:p14="http://schemas.microsoft.com/office/powerpoint/2010/main" xmlns="" val="986397105"/>
      </p:ext>
    </p:extLst>
  </p:cSld>
  <p:clrMapOvr>
    <a:masterClrMapping/>
  </p:clrMapOvr>
  <p:transition spd="slow">
    <p:cut/>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600" b="1" dirty="0">
                <a:solidFill>
                  <a:schemeClr val="bg1"/>
                </a:solidFill>
                <a:effectLst>
                  <a:outerShdw blurRad="38100" dist="38100" dir="2700000" algn="tl">
                    <a:srgbClr val="000000">
                      <a:alpha val="43137"/>
                    </a:srgbClr>
                  </a:outerShdw>
                </a:effectLst>
                <a:ea typeface="Calibri"/>
                <a:cs typeface="Calibri"/>
                <a:sym typeface="Calibri"/>
              </a:rPr>
              <a:t>TIPOS DE OBRAS RODOVIÁRIAS</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17</a:t>
            </a:fld>
            <a:endParaRPr lang="pt-BR" dirty="0"/>
          </a:p>
        </p:txBody>
      </p:sp>
      <p:sp>
        <p:nvSpPr>
          <p:cNvPr id="5" name="CaixaDeTexto 4">
            <a:extLst>
              <a:ext uri="{FF2B5EF4-FFF2-40B4-BE49-F238E27FC236}">
                <a16:creationId xmlns:a16="http://schemas.microsoft.com/office/drawing/2014/main" xmlns="" id="{9C3C81C0-443A-447C-8FEF-F4C645BC158B}"/>
              </a:ext>
            </a:extLst>
          </p:cNvPr>
          <p:cNvSpPr txBox="1"/>
          <p:nvPr/>
        </p:nvSpPr>
        <p:spPr>
          <a:xfrm>
            <a:off x="755576" y="1124744"/>
            <a:ext cx="7344816" cy="369332"/>
          </a:xfrm>
          <a:prstGeom prst="rect">
            <a:avLst/>
          </a:prstGeom>
          <a:noFill/>
        </p:spPr>
        <p:txBody>
          <a:bodyPr wrap="square" rtlCol="0">
            <a:spAutoFit/>
          </a:bodyPr>
          <a:lstStyle/>
          <a:p>
            <a:pPr algn="ctr"/>
            <a:r>
              <a:rPr lang="pt-BR" b="1" dirty="0">
                <a:latin typeface="Colibri corpo"/>
              </a:rPr>
              <a:t>OBRA DE ARTE ESPECIAL - OAE</a:t>
            </a:r>
          </a:p>
        </p:txBody>
      </p:sp>
      <p:pic>
        <p:nvPicPr>
          <p:cNvPr id="6" name="Imagem 5">
            <a:extLst>
              <a:ext uri="{FF2B5EF4-FFF2-40B4-BE49-F238E27FC236}">
                <a16:creationId xmlns:a16="http://schemas.microsoft.com/office/drawing/2014/main" xmlns="" id="{A2C5F3E7-5716-4642-9B24-4E12E4AE931E}"/>
              </a:ext>
            </a:extLst>
          </p:cNvPr>
          <p:cNvPicPr>
            <a:picLocks noChangeAspect="1"/>
          </p:cNvPicPr>
          <p:nvPr/>
        </p:nvPicPr>
        <p:blipFill>
          <a:blip r:embed="rId3" cstate="print"/>
          <a:stretch>
            <a:fillRect/>
          </a:stretch>
        </p:blipFill>
        <p:spPr>
          <a:xfrm>
            <a:off x="35496" y="1484784"/>
            <a:ext cx="6456927" cy="2556326"/>
          </a:xfrm>
          <a:prstGeom prst="rect">
            <a:avLst/>
          </a:prstGeom>
        </p:spPr>
      </p:pic>
      <p:pic>
        <p:nvPicPr>
          <p:cNvPr id="7" name="Imagem 6">
            <a:extLst>
              <a:ext uri="{FF2B5EF4-FFF2-40B4-BE49-F238E27FC236}">
                <a16:creationId xmlns:a16="http://schemas.microsoft.com/office/drawing/2014/main" xmlns="" id="{ADB4F96F-C8F9-4DEB-BB96-E38EDEDBBD1A}"/>
              </a:ext>
            </a:extLst>
          </p:cNvPr>
          <p:cNvPicPr>
            <a:picLocks noChangeAspect="1"/>
          </p:cNvPicPr>
          <p:nvPr/>
        </p:nvPicPr>
        <p:blipFill>
          <a:blip r:embed="rId4" cstate="print"/>
          <a:stretch>
            <a:fillRect/>
          </a:stretch>
        </p:blipFill>
        <p:spPr>
          <a:xfrm>
            <a:off x="4484154" y="4041110"/>
            <a:ext cx="4526577" cy="2141670"/>
          </a:xfrm>
          <a:prstGeom prst="rect">
            <a:avLst/>
          </a:prstGeom>
        </p:spPr>
      </p:pic>
      <p:pic>
        <p:nvPicPr>
          <p:cNvPr id="8" name="Imagem 7">
            <a:extLst>
              <a:ext uri="{FF2B5EF4-FFF2-40B4-BE49-F238E27FC236}">
                <a16:creationId xmlns:a16="http://schemas.microsoft.com/office/drawing/2014/main" xmlns="" id="{28453287-09CE-4F2D-8FF8-FCCBA4215DC4}"/>
              </a:ext>
            </a:extLst>
          </p:cNvPr>
          <p:cNvPicPr>
            <a:picLocks noChangeAspect="1"/>
          </p:cNvPicPr>
          <p:nvPr/>
        </p:nvPicPr>
        <p:blipFill>
          <a:blip r:embed="rId5" cstate="print"/>
          <a:stretch>
            <a:fillRect/>
          </a:stretch>
        </p:blipFill>
        <p:spPr>
          <a:xfrm>
            <a:off x="385978" y="4478484"/>
            <a:ext cx="3958664" cy="1559075"/>
          </a:xfrm>
          <a:prstGeom prst="rect">
            <a:avLst/>
          </a:prstGeom>
        </p:spPr>
      </p:pic>
      <p:sp>
        <p:nvSpPr>
          <p:cNvPr id="9" name="CaixaDeTexto 8">
            <a:extLst>
              <a:ext uri="{FF2B5EF4-FFF2-40B4-BE49-F238E27FC236}">
                <a16:creationId xmlns:a16="http://schemas.microsoft.com/office/drawing/2014/main" xmlns="" id="{7BB2ABF3-D5C1-4028-AA69-08FA65A60237}"/>
              </a:ext>
            </a:extLst>
          </p:cNvPr>
          <p:cNvSpPr txBox="1"/>
          <p:nvPr/>
        </p:nvSpPr>
        <p:spPr>
          <a:xfrm>
            <a:off x="6300192" y="1971417"/>
            <a:ext cx="2880320" cy="1169551"/>
          </a:xfrm>
          <a:prstGeom prst="rect">
            <a:avLst/>
          </a:prstGeom>
          <a:noFill/>
        </p:spPr>
        <p:txBody>
          <a:bodyPr wrap="square" rtlCol="0">
            <a:spAutoFit/>
          </a:bodyPr>
          <a:lstStyle/>
          <a:p>
            <a:pPr algn="ctr"/>
            <a:r>
              <a:rPr lang="pt-BR" sz="1400" b="1" dirty="0">
                <a:latin typeface="Colibri corpo"/>
              </a:rPr>
              <a:t>PONTE SOBRE O RIBEIRÃO SANTO AGOSTINHO</a:t>
            </a:r>
          </a:p>
          <a:p>
            <a:pPr algn="ctr"/>
            <a:endParaRPr lang="pt-BR" sz="1400" b="1" dirty="0">
              <a:latin typeface="Colibri corpo"/>
            </a:endParaRPr>
          </a:p>
          <a:p>
            <a:pPr algn="ctr"/>
            <a:r>
              <a:rPr lang="pt-BR" sz="1400" dirty="0">
                <a:latin typeface="Colibri corpo"/>
              </a:rPr>
              <a:t>ES-466 - Entr. ES-388 (Vila Velha) - Entr. BR-262 (Viana)</a:t>
            </a:r>
            <a:endParaRPr lang="pt-BR" sz="1400" b="1" dirty="0">
              <a:latin typeface="Colibri corpo"/>
            </a:endParaRPr>
          </a:p>
        </p:txBody>
      </p:sp>
    </p:spTree>
    <p:extLst>
      <p:ext uri="{BB962C8B-B14F-4D97-AF65-F5344CB8AC3E}">
        <p14:creationId xmlns:p14="http://schemas.microsoft.com/office/powerpoint/2010/main" xmlns="" val="373004418"/>
      </p:ext>
    </p:extLst>
  </p:cSld>
  <p:clrMapOvr>
    <a:masterClrMapping/>
  </p:clrMapOvr>
  <p:transition spd="slow">
    <p:cut/>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600" b="1" dirty="0">
                <a:solidFill>
                  <a:schemeClr val="bg1"/>
                </a:solidFill>
                <a:effectLst>
                  <a:outerShdw blurRad="38100" dist="38100" dir="2700000" algn="tl">
                    <a:srgbClr val="000000">
                      <a:alpha val="43137"/>
                    </a:srgbClr>
                  </a:outerShdw>
                </a:effectLst>
                <a:ea typeface="Calibri"/>
                <a:cs typeface="Calibri"/>
                <a:sym typeface="Calibri"/>
              </a:rPr>
              <a:t>TIPOS DE OBRAS RODOVIÁRIAS</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18</a:t>
            </a:fld>
            <a:endParaRPr lang="pt-BR" dirty="0"/>
          </a:p>
        </p:txBody>
      </p:sp>
      <p:sp>
        <p:nvSpPr>
          <p:cNvPr id="5" name="CaixaDeTexto 4">
            <a:extLst>
              <a:ext uri="{FF2B5EF4-FFF2-40B4-BE49-F238E27FC236}">
                <a16:creationId xmlns:a16="http://schemas.microsoft.com/office/drawing/2014/main" xmlns="" id="{24DFF5BA-0841-4146-A1D3-48B91AC14A1B}"/>
              </a:ext>
            </a:extLst>
          </p:cNvPr>
          <p:cNvSpPr txBox="1"/>
          <p:nvPr/>
        </p:nvSpPr>
        <p:spPr>
          <a:xfrm>
            <a:off x="755576" y="1124744"/>
            <a:ext cx="7344816" cy="369332"/>
          </a:xfrm>
          <a:prstGeom prst="rect">
            <a:avLst/>
          </a:prstGeom>
          <a:noFill/>
        </p:spPr>
        <p:txBody>
          <a:bodyPr wrap="square" rtlCol="0">
            <a:spAutoFit/>
          </a:bodyPr>
          <a:lstStyle/>
          <a:p>
            <a:pPr algn="ctr"/>
            <a:r>
              <a:rPr lang="pt-BR" b="1" dirty="0">
                <a:latin typeface="Colibri corpo"/>
              </a:rPr>
              <a:t>OBRA DE ARTE ESPECIAL - OAE</a:t>
            </a:r>
          </a:p>
        </p:txBody>
      </p:sp>
      <p:pic>
        <p:nvPicPr>
          <p:cNvPr id="6" name="Imagem 5">
            <a:extLst>
              <a:ext uri="{FF2B5EF4-FFF2-40B4-BE49-F238E27FC236}">
                <a16:creationId xmlns:a16="http://schemas.microsoft.com/office/drawing/2014/main" xmlns="" id="{D75642B8-B731-48F1-BCD5-4090E719D62F}"/>
              </a:ext>
            </a:extLst>
          </p:cNvPr>
          <p:cNvPicPr>
            <a:picLocks noChangeAspect="1"/>
          </p:cNvPicPr>
          <p:nvPr/>
        </p:nvPicPr>
        <p:blipFill>
          <a:blip r:embed="rId3" cstate="print"/>
          <a:stretch>
            <a:fillRect/>
          </a:stretch>
        </p:blipFill>
        <p:spPr>
          <a:xfrm>
            <a:off x="179512" y="1494076"/>
            <a:ext cx="3942542" cy="4839810"/>
          </a:xfrm>
          <a:prstGeom prst="rect">
            <a:avLst/>
          </a:prstGeom>
        </p:spPr>
      </p:pic>
      <p:pic>
        <p:nvPicPr>
          <p:cNvPr id="7" name="Imagem 6">
            <a:extLst>
              <a:ext uri="{FF2B5EF4-FFF2-40B4-BE49-F238E27FC236}">
                <a16:creationId xmlns:a16="http://schemas.microsoft.com/office/drawing/2014/main" xmlns="" id="{DB8C0EAB-F6D0-4534-9A59-D193346B5721}"/>
              </a:ext>
            </a:extLst>
          </p:cNvPr>
          <p:cNvPicPr>
            <a:picLocks noChangeAspect="1"/>
          </p:cNvPicPr>
          <p:nvPr/>
        </p:nvPicPr>
        <p:blipFill>
          <a:blip r:embed="rId4" cstate="print"/>
          <a:stretch>
            <a:fillRect/>
          </a:stretch>
        </p:blipFill>
        <p:spPr>
          <a:xfrm>
            <a:off x="4283968" y="2373644"/>
            <a:ext cx="4526809" cy="1775436"/>
          </a:xfrm>
          <a:prstGeom prst="rect">
            <a:avLst/>
          </a:prstGeom>
        </p:spPr>
      </p:pic>
      <p:pic>
        <p:nvPicPr>
          <p:cNvPr id="8" name="Imagem 7">
            <a:extLst>
              <a:ext uri="{FF2B5EF4-FFF2-40B4-BE49-F238E27FC236}">
                <a16:creationId xmlns:a16="http://schemas.microsoft.com/office/drawing/2014/main" xmlns="" id="{E55ACF13-6843-4618-92F8-AD84952A58B0}"/>
              </a:ext>
            </a:extLst>
          </p:cNvPr>
          <p:cNvPicPr>
            <a:picLocks noChangeAspect="1"/>
          </p:cNvPicPr>
          <p:nvPr/>
        </p:nvPicPr>
        <p:blipFill>
          <a:blip r:embed="rId5" cstate="print"/>
          <a:stretch>
            <a:fillRect/>
          </a:stretch>
        </p:blipFill>
        <p:spPr>
          <a:xfrm>
            <a:off x="4721031" y="4213857"/>
            <a:ext cx="3595385" cy="2383495"/>
          </a:xfrm>
          <a:prstGeom prst="rect">
            <a:avLst/>
          </a:prstGeom>
        </p:spPr>
      </p:pic>
      <p:sp>
        <p:nvSpPr>
          <p:cNvPr id="9" name="CaixaDeTexto 8">
            <a:extLst>
              <a:ext uri="{FF2B5EF4-FFF2-40B4-BE49-F238E27FC236}">
                <a16:creationId xmlns:a16="http://schemas.microsoft.com/office/drawing/2014/main" xmlns="" id="{F29D862F-CFE6-49D1-A46A-B79740558234}"/>
              </a:ext>
            </a:extLst>
          </p:cNvPr>
          <p:cNvSpPr txBox="1"/>
          <p:nvPr/>
        </p:nvSpPr>
        <p:spPr>
          <a:xfrm>
            <a:off x="4211959" y="1681644"/>
            <a:ext cx="4598817" cy="523220"/>
          </a:xfrm>
          <a:prstGeom prst="rect">
            <a:avLst/>
          </a:prstGeom>
          <a:noFill/>
        </p:spPr>
        <p:txBody>
          <a:bodyPr wrap="square" rtlCol="0">
            <a:spAutoFit/>
          </a:bodyPr>
          <a:lstStyle/>
          <a:p>
            <a:pPr algn="ctr"/>
            <a:r>
              <a:rPr lang="pt-BR" sz="1400" b="1" dirty="0">
                <a:latin typeface="Colibri corpo"/>
              </a:rPr>
              <a:t>VIADUTO INTERSEÇÃO ES-476</a:t>
            </a:r>
          </a:p>
          <a:p>
            <a:pPr algn="ctr"/>
            <a:r>
              <a:rPr lang="pt-BR" sz="1400" dirty="0">
                <a:latin typeface="Colibri corpo"/>
              </a:rPr>
              <a:t>ES-466 - Entr. ES-388 (Vila Velha) - Entr. BR-262 (Viana)</a:t>
            </a:r>
            <a:endParaRPr lang="pt-BR" sz="1400" b="1" dirty="0">
              <a:latin typeface="Colibri corpo"/>
            </a:endParaRPr>
          </a:p>
        </p:txBody>
      </p:sp>
    </p:spTree>
    <p:extLst>
      <p:ext uri="{BB962C8B-B14F-4D97-AF65-F5344CB8AC3E}">
        <p14:creationId xmlns:p14="http://schemas.microsoft.com/office/powerpoint/2010/main" xmlns="" val="262859631"/>
      </p:ext>
    </p:extLst>
  </p:cSld>
  <p:clrMapOvr>
    <a:masterClrMapping/>
  </p:clrMapOvr>
  <p:transition spd="slow">
    <p:cut/>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600" b="1" dirty="0">
                <a:solidFill>
                  <a:schemeClr val="bg1"/>
                </a:solidFill>
                <a:effectLst>
                  <a:outerShdw blurRad="38100" dist="38100" dir="2700000" algn="tl">
                    <a:srgbClr val="000000">
                      <a:alpha val="43137"/>
                    </a:srgbClr>
                  </a:outerShdw>
                </a:effectLst>
                <a:ea typeface="Calibri"/>
                <a:cs typeface="Calibri"/>
                <a:sym typeface="Calibri"/>
              </a:rPr>
              <a:t>TIPOS DE OBRAS RODOVIÁRIAS</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0" y="6481472"/>
            <a:ext cx="9144000" cy="402332"/>
          </a:xfrm>
        </p:spPr>
        <p:txBody>
          <a:bodyPr/>
          <a:lstStyle/>
          <a:p>
            <a:pPr algn="ctr"/>
            <a:fld id="{11580C95-E7AE-4143-AE2D-E14D98663070}" type="slidenum">
              <a:rPr lang="pt-BR" smtClean="0"/>
              <a:pPr algn="ctr"/>
              <a:t>19</a:t>
            </a:fld>
            <a:endParaRPr lang="pt-BR" dirty="0"/>
          </a:p>
        </p:txBody>
      </p:sp>
      <p:pic>
        <p:nvPicPr>
          <p:cNvPr id="2" name="Imagem 1">
            <a:extLst>
              <a:ext uri="{FF2B5EF4-FFF2-40B4-BE49-F238E27FC236}">
                <a16:creationId xmlns:a16="http://schemas.microsoft.com/office/drawing/2014/main" xmlns="" id="{1F64198D-6DF3-4ED7-A26D-8B30F44CF8E4}"/>
              </a:ext>
            </a:extLst>
          </p:cNvPr>
          <p:cNvPicPr>
            <a:picLocks noChangeAspect="1"/>
          </p:cNvPicPr>
          <p:nvPr/>
        </p:nvPicPr>
        <p:blipFill>
          <a:blip r:embed="rId3" cstate="print"/>
          <a:stretch>
            <a:fillRect/>
          </a:stretch>
        </p:blipFill>
        <p:spPr>
          <a:xfrm>
            <a:off x="107504" y="1125899"/>
            <a:ext cx="4656180" cy="5327437"/>
          </a:xfrm>
          <a:prstGeom prst="rect">
            <a:avLst/>
          </a:prstGeom>
        </p:spPr>
      </p:pic>
      <p:pic>
        <p:nvPicPr>
          <p:cNvPr id="7" name="Imagem 6">
            <a:extLst>
              <a:ext uri="{FF2B5EF4-FFF2-40B4-BE49-F238E27FC236}">
                <a16:creationId xmlns:a16="http://schemas.microsoft.com/office/drawing/2014/main" xmlns="" id="{613F8269-EA00-44F7-9A3F-EE2D3AAC09B4}"/>
              </a:ext>
            </a:extLst>
          </p:cNvPr>
          <p:cNvPicPr>
            <a:picLocks noChangeAspect="1"/>
          </p:cNvPicPr>
          <p:nvPr/>
        </p:nvPicPr>
        <p:blipFill>
          <a:blip r:embed="rId4" cstate="print"/>
          <a:stretch>
            <a:fillRect/>
          </a:stretch>
        </p:blipFill>
        <p:spPr>
          <a:xfrm>
            <a:off x="4790125" y="1423221"/>
            <a:ext cx="4318379" cy="4598067"/>
          </a:xfrm>
          <a:prstGeom prst="rect">
            <a:avLst/>
          </a:prstGeom>
        </p:spPr>
      </p:pic>
    </p:spTree>
    <p:extLst>
      <p:ext uri="{BB962C8B-B14F-4D97-AF65-F5344CB8AC3E}">
        <p14:creationId xmlns:p14="http://schemas.microsoft.com/office/powerpoint/2010/main" xmlns="" val="3789811983"/>
      </p:ext>
    </p:extLst>
  </p:cSld>
  <p:clrMapOvr>
    <a:masterClrMapping/>
  </p:clrMapOvr>
  <p:transition spd="slow">
    <p:cut/>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600" b="1" dirty="0">
                <a:solidFill>
                  <a:schemeClr val="bg1"/>
                </a:solidFill>
                <a:effectLst>
                  <a:outerShdw blurRad="38100" dist="38100" dir="2700000" algn="tl">
                    <a:srgbClr val="000000">
                      <a:alpha val="43137"/>
                    </a:srgbClr>
                  </a:outerShdw>
                </a:effectLst>
                <a:ea typeface="Calibri"/>
                <a:cs typeface="Calibri"/>
                <a:sym typeface="Calibri"/>
              </a:rPr>
              <a:t>TIPOS DE OBRAS RODOVIÁRIAS</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20</a:t>
            </a:fld>
            <a:endParaRPr lang="pt-BR" dirty="0"/>
          </a:p>
        </p:txBody>
      </p:sp>
      <p:pic>
        <p:nvPicPr>
          <p:cNvPr id="3" name="Imagem 2">
            <a:extLst>
              <a:ext uri="{FF2B5EF4-FFF2-40B4-BE49-F238E27FC236}">
                <a16:creationId xmlns:a16="http://schemas.microsoft.com/office/drawing/2014/main" xmlns="" id="{14F2523A-70E8-4CC2-8C01-7784CF2078A2}"/>
              </a:ext>
            </a:extLst>
          </p:cNvPr>
          <p:cNvPicPr>
            <a:picLocks noChangeAspect="1"/>
          </p:cNvPicPr>
          <p:nvPr/>
        </p:nvPicPr>
        <p:blipFill>
          <a:blip r:embed="rId3" cstate="print"/>
          <a:stretch>
            <a:fillRect/>
          </a:stretch>
        </p:blipFill>
        <p:spPr>
          <a:xfrm>
            <a:off x="107504" y="1340768"/>
            <a:ext cx="4576209" cy="4896544"/>
          </a:xfrm>
          <a:prstGeom prst="rect">
            <a:avLst/>
          </a:prstGeom>
        </p:spPr>
      </p:pic>
      <p:pic>
        <p:nvPicPr>
          <p:cNvPr id="5" name="Imagem 4">
            <a:extLst>
              <a:ext uri="{FF2B5EF4-FFF2-40B4-BE49-F238E27FC236}">
                <a16:creationId xmlns:a16="http://schemas.microsoft.com/office/drawing/2014/main" xmlns="" id="{000ABC73-5FF3-4017-A33F-C0915B322777}"/>
              </a:ext>
            </a:extLst>
          </p:cNvPr>
          <p:cNvPicPr>
            <a:picLocks noChangeAspect="1"/>
          </p:cNvPicPr>
          <p:nvPr/>
        </p:nvPicPr>
        <p:blipFill>
          <a:blip r:embed="rId4" cstate="print"/>
          <a:stretch>
            <a:fillRect/>
          </a:stretch>
        </p:blipFill>
        <p:spPr>
          <a:xfrm>
            <a:off x="4783767" y="2348880"/>
            <a:ext cx="4290780" cy="2736304"/>
          </a:xfrm>
          <a:prstGeom prst="rect">
            <a:avLst/>
          </a:prstGeom>
        </p:spPr>
      </p:pic>
    </p:spTree>
    <p:extLst>
      <p:ext uri="{BB962C8B-B14F-4D97-AF65-F5344CB8AC3E}">
        <p14:creationId xmlns:p14="http://schemas.microsoft.com/office/powerpoint/2010/main" xmlns="" val="2046938822"/>
      </p:ext>
    </p:extLst>
  </p:cSld>
  <p:clrMapOvr>
    <a:masterClrMapping/>
  </p:clrMapOvr>
  <p:transition spd="slow">
    <p:cu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179512" y="2492896"/>
            <a:ext cx="8319298" cy="5352720"/>
          </a:xfrm>
          <a:prstGeom prst="rect">
            <a:avLst/>
          </a:prstGeom>
          <a:noFill/>
          <a:ln>
            <a:noFill/>
          </a:ln>
        </p:spPr>
        <p:txBody>
          <a:bodyPr lIns="91425" tIns="45700" rIns="91425" bIns="45700" anchor="t" anchorCtr="0">
            <a:noAutofit/>
          </a:bodyPr>
          <a:lstStyle/>
          <a:p>
            <a:pPr algn="just"/>
            <a:r>
              <a:rPr lang="pt-BR" sz="2800" b="1" dirty="0"/>
              <a:t>PORTARIA INTERMINISTERIAL Nº 1, de 4 de novembro de 2020</a:t>
            </a:r>
            <a:r>
              <a:rPr lang="pt-BR" sz="2800" dirty="0"/>
              <a:t>, do Ministério de Meio Ambiente e Ministério da Infraestrutura: Dispõe sobre a regularização ambiental federal de Rodovias Federais pavimentadas.</a:t>
            </a:r>
          </a:p>
          <a:p>
            <a:pPr lvl="1" algn="just"/>
            <a:r>
              <a:rPr lang="pt-BR" sz="2400" dirty="0"/>
              <a:t>Define os tipos de obras rodoviárias</a:t>
            </a:r>
          </a:p>
          <a:p>
            <a:pPr lvl="1" algn="just"/>
            <a:r>
              <a:rPr lang="pt-BR" sz="2400" dirty="0"/>
              <a:t>Enfase em manutenção e melhoramento</a:t>
            </a:r>
          </a:p>
          <a:p>
            <a:pPr lvl="1" algn="just"/>
            <a:r>
              <a:rPr lang="pt-BR" sz="2400" dirty="0"/>
              <a:t>Ações urgentes ou emergenciais</a:t>
            </a:r>
          </a:p>
          <a:p>
            <a:pPr marL="0" lvl="0" indent="0">
              <a:buNone/>
            </a:pPr>
            <a:endParaRPr lang="pt-BR" sz="2800" b="0" i="0" u="none" strike="noStrike" cap="none" baseline="0" dirty="0">
              <a:solidFill>
                <a:srgbClr val="FF0000"/>
              </a:solidFill>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21</a:t>
            </a:fld>
            <a:endParaRPr lang="pt-BR" dirty="0"/>
          </a:p>
        </p:txBody>
      </p:sp>
      <p:sp>
        <p:nvSpPr>
          <p:cNvPr id="6" name="Retângulo 5">
            <a:extLst>
              <a:ext uri="{FF2B5EF4-FFF2-40B4-BE49-F238E27FC236}">
                <a16:creationId xmlns:a16="http://schemas.microsoft.com/office/drawing/2014/main" xmlns="" id="{328C97FE-81F6-4CE9-AD4F-4572EFDE2BFD}"/>
              </a:ext>
            </a:extLst>
          </p:cNvPr>
          <p:cNvSpPr/>
          <p:nvPr/>
        </p:nvSpPr>
        <p:spPr>
          <a:xfrm>
            <a:off x="0" y="324305"/>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pic>
        <p:nvPicPr>
          <p:cNvPr id="10" name="object 6">
            <a:extLst>
              <a:ext uri="{FF2B5EF4-FFF2-40B4-BE49-F238E27FC236}">
                <a16:creationId xmlns:a16="http://schemas.microsoft.com/office/drawing/2014/main" xmlns="" id="{E6E75BD4-B7B6-4EF7-944B-7F6CFAE9A73C}"/>
              </a:ext>
            </a:extLst>
          </p:cNvPr>
          <p:cNvPicPr/>
          <p:nvPr/>
        </p:nvPicPr>
        <p:blipFill>
          <a:blip r:embed="rId3" cstate="print"/>
          <a:stretch>
            <a:fillRect/>
          </a:stretch>
        </p:blipFill>
        <p:spPr>
          <a:xfrm>
            <a:off x="3347864" y="1190580"/>
            <a:ext cx="1584176" cy="1265954"/>
          </a:xfrm>
          <a:prstGeom prst="rect">
            <a:avLst/>
          </a:prstGeom>
        </p:spPr>
      </p:pic>
    </p:spTree>
    <p:extLst>
      <p:ext uri="{BB962C8B-B14F-4D97-AF65-F5344CB8AC3E}">
        <p14:creationId xmlns:p14="http://schemas.microsoft.com/office/powerpoint/2010/main" xmlns="" val="1771143577"/>
      </p:ext>
    </p:extLst>
  </p:cSld>
  <p:clrMapOvr>
    <a:masterClrMapping/>
  </p:clrMapOvr>
  <p:transition spd="slow">
    <p:cut/>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lvl="0" algn="just"/>
            <a:r>
              <a:rPr lang="pt-BR" sz="1500" b="1" dirty="0"/>
              <a:t>LEI COMPLEMENTAR 140, DE 8 DE DEZEMBRO DE 2011</a:t>
            </a:r>
            <a:r>
              <a:rPr lang="pt-BR" sz="1500" dirty="0"/>
              <a:t>: : Fixa normas para a cooperação entre a União, os Estados, o Distrito Federal e os Municípios nas ações administrativas decorrentes do exercício da competência comum relativas à proteção das paisagens naturais notáveis, à proteção do meio ambiente, ao combate à poluição em qualquer de suas formas e à preservação das florestas, da fauna e da flora; e altera a Lei n</a:t>
            </a:r>
            <a:r>
              <a:rPr lang="pt-BR" sz="1500" u="sng" baseline="30000" dirty="0"/>
              <a:t>o</a:t>
            </a:r>
            <a:r>
              <a:rPr lang="pt-BR" sz="1500" dirty="0"/>
              <a:t> 6.938, de 31 de agosto de 1981.</a:t>
            </a:r>
          </a:p>
          <a:p>
            <a:pPr marL="0" indent="0" algn="just">
              <a:buNone/>
            </a:pPr>
            <a:endParaRPr lang="pt-BR" sz="1600" dirty="0"/>
          </a:p>
          <a:p>
            <a:pPr marL="0" indent="0" algn="just">
              <a:buNone/>
            </a:pPr>
            <a:r>
              <a:rPr lang="pt-BR" sz="1600" dirty="0"/>
              <a:t>Art. 10</a:t>
            </a:r>
            <a:r>
              <a:rPr lang="pt-BR" sz="1600" u="sng" baseline="30000" dirty="0"/>
              <a:t>o</a:t>
            </a:r>
            <a:r>
              <a:rPr lang="pt-BR" sz="1600" dirty="0"/>
              <a:t>  A construção, instalação, ampliação e funcionamento de estabelecimentos e atividades utilizadores de recursos ambientais, efetiva ou potencialmente poluidores ou capazes, sob qualquer forma, de causar degradação ambiental dependerão de prévio licenciamento ambiental. </a:t>
            </a:r>
          </a:p>
          <a:p>
            <a:pPr marL="0" lvl="0" indent="0" algn="just">
              <a:buNone/>
            </a:pPr>
            <a:endParaRPr lang="pt-BR" sz="1500" dirty="0"/>
          </a:p>
          <a:p>
            <a:pPr marL="0" indent="0" algn="just">
              <a:buNone/>
            </a:pPr>
            <a:r>
              <a:rPr lang="pt-BR" sz="1500" dirty="0"/>
              <a:t>	Art. 7</a:t>
            </a:r>
            <a:r>
              <a:rPr lang="pt-BR" sz="1500" u="sng" baseline="30000" dirty="0"/>
              <a:t>o</a:t>
            </a:r>
            <a:r>
              <a:rPr lang="pt-BR" sz="1500" dirty="0"/>
              <a:t>  São ações administrativas da </a:t>
            </a:r>
            <a:r>
              <a:rPr lang="pt-BR" sz="1500" b="1" dirty="0"/>
              <a:t>União</a:t>
            </a:r>
            <a:r>
              <a:rPr lang="pt-BR" sz="1500" dirty="0"/>
              <a:t>: </a:t>
            </a:r>
          </a:p>
          <a:p>
            <a:pPr marL="0" indent="0" algn="just">
              <a:buNone/>
            </a:pPr>
            <a:r>
              <a:rPr lang="pt-BR" sz="1500" dirty="0"/>
              <a:t>	XIV - promover o licenciamento ambiental de empreendimentos e atividades: </a:t>
            </a:r>
          </a:p>
          <a:p>
            <a:pPr marL="0" indent="0" algn="just">
              <a:buNone/>
            </a:pPr>
            <a:r>
              <a:rPr lang="pt-BR" sz="1500" dirty="0"/>
              <a:t>	a) localizados ou desenvolvidos conjuntamente no Brasil e em país limítrofe; </a:t>
            </a:r>
          </a:p>
          <a:p>
            <a:pPr marL="0" indent="0" algn="just">
              <a:buNone/>
            </a:pPr>
            <a:r>
              <a:rPr lang="pt-BR" sz="1500" dirty="0"/>
              <a:t>	b) localizados ou desenvolvidos no mar territorial, na plataforma continental ou na zona econômica exclusiva; </a:t>
            </a:r>
          </a:p>
          <a:p>
            <a:pPr marL="0" indent="0" algn="just">
              <a:buNone/>
            </a:pPr>
            <a:r>
              <a:rPr lang="pt-BR" sz="1500" dirty="0"/>
              <a:t>	c) localizados ou </a:t>
            </a:r>
            <a:r>
              <a:rPr lang="pt-BR" sz="1500" u="sng" dirty="0"/>
              <a:t>desenvolvidos em terras indígenas</a:t>
            </a:r>
            <a:r>
              <a:rPr lang="pt-BR" sz="1500" dirty="0"/>
              <a:t>; </a:t>
            </a:r>
          </a:p>
          <a:p>
            <a:pPr marL="0" indent="0" algn="just">
              <a:buNone/>
            </a:pPr>
            <a:r>
              <a:rPr lang="pt-BR" sz="1500" dirty="0"/>
              <a:t>	d) localizados ou desenvolvidos </a:t>
            </a:r>
            <a:r>
              <a:rPr lang="pt-BR" sz="1500" u="sng" dirty="0"/>
              <a:t>em unidades de conservação instituídas pela União</a:t>
            </a:r>
            <a:r>
              <a:rPr lang="pt-BR" sz="1500" dirty="0"/>
              <a:t>, exceto em Áreas de Proteção Ambiental (APAs); </a:t>
            </a:r>
          </a:p>
          <a:p>
            <a:pPr marL="0" indent="0" algn="just">
              <a:buNone/>
            </a:pPr>
            <a:r>
              <a:rPr lang="pt-BR" sz="1500" dirty="0"/>
              <a:t>	e) localizados ou desenvolvidos em 2 (dois) ou mais Estados; </a:t>
            </a:r>
          </a:p>
          <a:p>
            <a:pPr marL="0" lvl="0" indent="0">
              <a:buNone/>
            </a:pPr>
            <a:endParaRPr lang="pt-BR" sz="2800" b="0" i="0" u="none" strike="noStrike" cap="none" baseline="0" dirty="0">
              <a:solidFill>
                <a:srgbClr val="FF0000"/>
              </a:solidFill>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22</a:t>
            </a:fld>
            <a:endParaRPr lang="pt-BR" dirty="0"/>
          </a:p>
        </p:txBody>
      </p:sp>
      <p:sp>
        <p:nvSpPr>
          <p:cNvPr id="7" name="Retângulo 6">
            <a:extLst>
              <a:ext uri="{FF2B5EF4-FFF2-40B4-BE49-F238E27FC236}">
                <a16:creationId xmlns:a16="http://schemas.microsoft.com/office/drawing/2014/main" xmlns="" id="{B9B60C46-B0F3-4DC9-9DBB-BE317F4C38CE}"/>
              </a:ext>
            </a:extLst>
          </p:cNvPr>
          <p:cNvSpPr/>
          <p:nvPr/>
        </p:nvSpPr>
        <p:spPr>
          <a:xfrm>
            <a:off x="0" y="324305"/>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760642631"/>
      </p:ext>
    </p:extLst>
  </p:cSld>
  <p:clrMapOvr>
    <a:masterClrMapping/>
  </p:clrMapOvr>
  <p:transition spd="slow">
    <p:cut/>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just">
              <a:buNone/>
            </a:pPr>
            <a:r>
              <a:rPr lang="pt-BR" sz="1500" dirty="0"/>
              <a:t>	Art. 9</a:t>
            </a:r>
            <a:r>
              <a:rPr lang="pt-BR" sz="1500" u="sng" baseline="30000" dirty="0"/>
              <a:t>o</a:t>
            </a:r>
            <a:r>
              <a:rPr lang="pt-BR" sz="1500" dirty="0"/>
              <a:t>  São ações administrativas dos </a:t>
            </a:r>
            <a:r>
              <a:rPr lang="pt-BR" sz="1500" b="1" dirty="0" smtClean="0"/>
              <a:t>Municípios</a:t>
            </a:r>
            <a:r>
              <a:rPr lang="pt-BR" sz="1500" dirty="0" smtClean="0"/>
              <a:t>:</a:t>
            </a:r>
            <a:r>
              <a:rPr lang="pt-BR" sz="1500" dirty="0"/>
              <a:t> </a:t>
            </a:r>
          </a:p>
          <a:p>
            <a:pPr marL="0" indent="0" algn="just">
              <a:buNone/>
            </a:pPr>
            <a:r>
              <a:rPr lang="pt-BR" sz="1500" dirty="0"/>
              <a:t>	 XIV - observadas as atribuições dos demais entes federativos previstas nesta Lei Complementar, promover o licenciamento ambiental das atividades ou empreendimentos: </a:t>
            </a:r>
          </a:p>
          <a:p>
            <a:pPr marL="0" indent="0" algn="just">
              <a:buNone/>
            </a:pPr>
            <a:r>
              <a:rPr lang="pt-BR" sz="1500" dirty="0"/>
              <a:t>	a) que causem ou possam causar impacto ambiental de </a:t>
            </a:r>
            <a:r>
              <a:rPr lang="pt-BR" sz="1500" u="sng" dirty="0"/>
              <a:t>âmbito local</a:t>
            </a:r>
            <a:r>
              <a:rPr lang="pt-BR" sz="1500" dirty="0"/>
              <a:t>, conforme tipologia definida pelos respectivos Conselhos Estaduais de Meio Ambiente, considerados os critérios de porte, potencial poluidor e natureza da atividade; ou </a:t>
            </a:r>
          </a:p>
          <a:p>
            <a:pPr marL="0" indent="0" algn="just">
              <a:buNone/>
            </a:pPr>
            <a:r>
              <a:rPr lang="pt-BR" sz="1500" dirty="0"/>
              <a:t>	b) localizados em unidades de conservação instituídas pelo Município, exceto em Áreas de Proteção Ambiental (</a:t>
            </a:r>
            <a:r>
              <a:rPr lang="pt-BR" sz="1500" dirty="0" err="1"/>
              <a:t>APAs</a:t>
            </a:r>
            <a:r>
              <a:rPr lang="pt-BR" sz="1500" dirty="0"/>
              <a:t>);</a:t>
            </a:r>
          </a:p>
          <a:p>
            <a:pPr marL="0" indent="0" algn="just">
              <a:buNone/>
            </a:pPr>
            <a:endParaRPr lang="pt-BR" sz="1500" dirty="0"/>
          </a:p>
          <a:p>
            <a:pPr marL="0" indent="0" algn="just">
              <a:buNone/>
            </a:pPr>
            <a:r>
              <a:rPr lang="pt-BR" sz="1500" dirty="0"/>
              <a:t>	Art. 8</a:t>
            </a:r>
            <a:r>
              <a:rPr lang="pt-BR" sz="1500" u="sng" baseline="30000" dirty="0"/>
              <a:t>o</a:t>
            </a:r>
            <a:r>
              <a:rPr lang="pt-BR" sz="1500" dirty="0"/>
              <a:t>  São ações administrativas dos </a:t>
            </a:r>
            <a:r>
              <a:rPr lang="pt-BR" sz="1500" b="1" dirty="0"/>
              <a:t>Estados</a:t>
            </a:r>
            <a:r>
              <a:rPr lang="pt-BR" sz="1500" dirty="0"/>
              <a:t>: </a:t>
            </a:r>
            <a:endParaRPr lang="pt-BR" sz="1500" dirty="0">
              <a:solidFill>
                <a:srgbClr val="FF0000"/>
              </a:solidFill>
              <a:ea typeface="Calibri"/>
              <a:cs typeface="Calibri"/>
              <a:sym typeface="Calibri"/>
            </a:endParaRPr>
          </a:p>
          <a:p>
            <a:pPr algn="just"/>
            <a:r>
              <a:rPr lang="pt-BR" sz="1500" dirty="0"/>
              <a:t>XIV - promover o licenciamento ambiental de atividades ou empreendimentos utilizadores de recursos ambientais, efetiva ou potencialmente poluidores ou capazes, sob qualquer forma, de causar degradação ambiental, ressalvado o disposto nos </a:t>
            </a:r>
            <a:r>
              <a:rPr lang="pt-BR" sz="1500" dirty="0" err="1"/>
              <a:t>arts</a:t>
            </a:r>
            <a:r>
              <a:rPr lang="pt-BR" sz="1500" dirty="0"/>
              <a:t>. 7</a:t>
            </a:r>
            <a:r>
              <a:rPr lang="pt-BR" sz="1500" u="sng" baseline="30000" dirty="0"/>
              <a:t>o</a:t>
            </a:r>
            <a:r>
              <a:rPr lang="pt-BR" sz="1500" dirty="0"/>
              <a:t> e 9</a:t>
            </a:r>
            <a:r>
              <a:rPr lang="pt-BR" sz="1500" u="sng" baseline="30000" dirty="0"/>
              <a:t>o</a:t>
            </a:r>
            <a:r>
              <a:rPr lang="pt-BR" sz="1500" dirty="0"/>
              <a:t>; </a:t>
            </a:r>
          </a:p>
          <a:p>
            <a:pPr algn="just"/>
            <a:r>
              <a:rPr lang="pt-BR" sz="1500" dirty="0"/>
              <a:t>XV - promover o licenciamento ambiental de atividades ou empreendimentos localizados ou desenvolvidos </a:t>
            </a:r>
            <a:r>
              <a:rPr lang="pt-BR" sz="1500" u="sng" dirty="0"/>
              <a:t>em unidades de conservação instituídas pelo Estado</a:t>
            </a:r>
            <a:r>
              <a:rPr lang="pt-BR" sz="1500" dirty="0"/>
              <a:t>, exceto em Áreas de Proteção Ambiental (</a:t>
            </a:r>
            <a:r>
              <a:rPr lang="pt-BR" sz="1500" dirty="0" err="1"/>
              <a:t>APAs</a:t>
            </a:r>
            <a:r>
              <a:rPr lang="pt-BR" sz="1500" dirty="0"/>
              <a:t>); </a:t>
            </a:r>
          </a:p>
          <a:p>
            <a:pPr algn="just"/>
            <a:r>
              <a:rPr lang="pt-BR" sz="1500" dirty="0"/>
              <a:t>Cujo os impactos ambientais diretos </a:t>
            </a:r>
            <a:r>
              <a:rPr lang="pt-BR" sz="1500" u="sng" dirty="0"/>
              <a:t>ultrapassem os limites territoriais de um ou mais Municípios </a:t>
            </a:r>
            <a:r>
              <a:rPr lang="pt-BR" sz="1500" dirty="0"/>
              <a:t>(redação dada pela CONAMA 237/1997</a:t>
            </a:r>
            <a:endParaRPr lang="pt-BR" sz="1500" b="0" i="0" u="none" strike="noStrike" cap="none" baseline="0" dirty="0">
              <a:solidFill>
                <a:srgbClr val="FF0000"/>
              </a:solidFill>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23</a:t>
            </a:fld>
            <a:endParaRPr lang="pt-BR" dirty="0"/>
          </a:p>
        </p:txBody>
      </p:sp>
      <p:sp>
        <p:nvSpPr>
          <p:cNvPr id="8" name="Retângulo 7">
            <a:extLst>
              <a:ext uri="{FF2B5EF4-FFF2-40B4-BE49-F238E27FC236}">
                <a16:creationId xmlns:a16="http://schemas.microsoft.com/office/drawing/2014/main" xmlns="" id="{A07FE3B5-0F44-4D43-A637-3B391ED7BA5B}"/>
              </a:ext>
            </a:extLst>
          </p:cNvPr>
          <p:cNvSpPr/>
          <p:nvPr/>
        </p:nvSpPr>
        <p:spPr>
          <a:xfrm>
            <a:off x="0" y="324305"/>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4130471263"/>
      </p:ext>
    </p:extLst>
  </p:cSld>
  <p:clrMapOvr>
    <a:masterClrMapping/>
  </p:clrMapOvr>
  <p:transition spd="slow">
    <p:cut/>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271787" y="1052736"/>
            <a:ext cx="8319298" cy="5688632"/>
          </a:xfrm>
          <a:prstGeom prst="rect">
            <a:avLst/>
          </a:prstGeom>
          <a:noFill/>
          <a:ln>
            <a:noFill/>
          </a:ln>
        </p:spPr>
        <p:txBody>
          <a:bodyPr lIns="91425" tIns="45700" rIns="91425" bIns="45700" anchor="t" anchorCtr="0">
            <a:noAutofit/>
          </a:bodyPr>
          <a:lstStyle/>
          <a:p>
            <a:pPr algn="just"/>
            <a:r>
              <a:rPr lang="pt-BR" sz="2000" b="1" dirty="0"/>
              <a:t>RESOLUÇÃO CONAMA nº 237, de 19 de dezembro de 1997</a:t>
            </a:r>
            <a:r>
              <a:rPr lang="pt-BR" sz="2000" dirty="0"/>
              <a:t>: Dispõe sobre os procedimentos e critérios utilizados para o licenciamento ambiental dos órgãos competentes do Sistema Nacional de Meio Ambiente – SISNAMA.</a:t>
            </a:r>
            <a:endParaRPr lang="pt-BR" sz="2000" dirty="0">
              <a:solidFill>
                <a:srgbClr val="FF0000"/>
              </a:solidFill>
              <a:cs typeface="Calibri"/>
              <a:sym typeface="Calibri"/>
            </a:endParaRPr>
          </a:p>
          <a:p>
            <a:pPr algn="just"/>
            <a:r>
              <a:rPr lang="pt-BR" sz="2000" u="sng" dirty="0">
                <a:cs typeface="Calibri"/>
                <a:sym typeface="Calibri"/>
              </a:rPr>
              <a:t>Competências</a:t>
            </a:r>
            <a:r>
              <a:rPr lang="pt-BR" sz="2000" dirty="0">
                <a:cs typeface="Calibri"/>
                <a:sym typeface="Calibri"/>
              </a:rPr>
              <a:t>: Art. 4º (União), 5º(Estados e DF)  e 6º (Municípios) </a:t>
            </a:r>
          </a:p>
          <a:p>
            <a:pPr algn="just"/>
            <a:r>
              <a:rPr lang="pt-BR" sz="2000" dirty="0"/>
              <a:t>Art. 7º Os empreendimentos e atividades serão </a:t>
            </a:r>
            <a:r>
              <a:rPr lang="pt-BR" sz="2000" u="sng" dirty="0"/>
              <a:t>licenciados em um único nível de competência</a:t>
            </a:r>
            <a:r>
              <a:rPr lang="pt-BR" sz="2000" dirty="0"/>
              <a:t>, conforme estabelecido nos artigos 4º, 5º e 6º. </a:t>
            </a:r>
          </a:p>
          <a:p>
            <a:pPr algn="just"/>
            <a:r>
              <a:rPr lang="pt-BR" sz="2000" dirty="0">
                <a:cs typeface="Calibri"/>
                <a:sym typeface="Calibri"/>
              </a:rPr>
              <a:t>Tipos de licença no licenciamento ordinário: LP, LI e LO </a:t>
            </a:r>
          </a:p>
          <a:p>
            <a:pPr algn="just"/>
            <a:r>
              <a:rPr lang="pt-BR" sz="2000" dirty="0"/>
              <a:t>Art. 12. O órgão ambiental competente definirá, se necessário, </a:t>
            </a:r>
            <a:r>
              <a:rPr lang="pt-BR" sz="2000" u="sng" dirty="0"/>
              <a:t>procedimentos específicos para as licenças ambientais</a:t>
            </a:r>
            <a:r>
              <a:rPr lang="pt-BR" sz="2000" dirty="0"/>
              <a:t>, observadas a natureza, características e peculiaridades da atividade ou empreendimento e, ainda, a compatibilização do processo de licenciamento com as etapas de planejamento, implantação e operação. </a:t>
            </a:r>
          </a:p>
          <a:p>
            <a:pPr marL="914400" lvl="2" indent="0" algn="just">
              <a:buNone/>
            </a:pPr>
            <a:r>
              <a:rPr lang="pt-BR" sz="2000" dirty="0"/>
              <a:t>§ 1º Poderão ser estabelecidos </a:t>
            </a:r>
            <a:r>
              <a:rPr lang="pt-BR" sz="2000" u="sng" dirty="0"/>
              <a:t>procedimentos simplificados </a:t>
            </a:r>
            <a:r>
              <a:rPr lang="pt-BR" sz="2000" dirty="0"/>
              <a:t>para as atividades e empreendimentos de pequeno potencial de impacto ambiental, que deverão ser aprovados pelos respectivos Conselhos de Meio Ambiente.</a:t>
            </a:r>
            <a:endParaRPr lang="pt-BR" sz="2000" dirty="0">
              <a:solidFill>
                <a:srgbClr val="FF0000"/>
              </a:solidFill>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24</a:t>
            </a:fld>
            <a:endParaRPr lang="pt-BR" dirty="0"/>
          </a:p>
        </p:txBody>
      </p:sp>
      <p:sp>
        <p:nvSpPr>
          <p:cNvPr id="7" name="Retângulo 6">
            <a:extLst>
              <a:ext uri="{FF2B5EF4-FFF2-40B4-BE49-F238E27FC236}">
                <a16:creationId xmlns:a16="http://schemas.microsoft.com/office/drawing/2014/main" xmlns="" id="{76E7143D-E42B-4EE3-8721-96BB3C96CF0F}"/>
              </a:ext>
            </a:extLst>
          </p:cNvPr>
          <p:cNvSpPr/>
          <p:nvPr/>
        </p:nvSpPr>
        <p:spPr>
          <a:xfrm>
            <a:off x="0" y="324305"/>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4039595059"/>
      </p:ext>
    </p:extLst>
  </p:cSld>
  <p:clrMapOvr>
    <a:masterClrMapping/>
  </p:clrMapOvr>
  <p:transition spd="slow">
    <p:cu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271787" y="1052736"/>
            <a:ext cx="8319298" cy="5688632"/>
          </a:xfrm>
          <a:prstGeom prst="rect">
            <a:avLst/>
          </a:prstGeom>
          <a:noFill/>
          <a:ln>
            <a:noFill/>
          </a:ln>
        </p:spPr>
        <p:txBody>
          <a:bodyPr lIns="91425" tIns="45700" rIns="91425" bIns="45700" anchor="t" anchorCtr="0">
            <a:noAutofit/>
          </a:bodyPr>
          <a:lstStyle/>
          <a:p>
            <a:pPr algn="just"/>
            <a:r>
              <a:rPr lang="pt-BR" sz="2800" u="sng" dirty="0">
                <a:cs typeface="Calibri"/>
                <a:sym typeface="Calibri"/>
              </a:rPr>
              <a:t>Prazo de análise </a:t>
            </a:r>
            <a:r>
              <a:rPr lang="pt-BR" sz="2800" dirty="0">
                <a:cs typeface="Calibri"/>
                <a:sym typeface="Calibri"/>
              </a:rPr>
              <a:t>(Art. 14 e Art. 15): </a:t>
            </a:r>
            <a:r>
              <a:rPr lang="pt-BR" sz="2800" dirty="0"/>
              <a:t>análise diferenciados para cada modalidade de licença (LP, LI e LO), em função das peculiaridades da atividade ou empreendimento: </a:t>
            </a:r>
          </a:p>
          <a:p>
            <a:pPr lvl="1" algn="just"/>
            <a:r>
              <a:rPr lang="pt-BR" sz="2400" dirty="0">
                <a:cs typeface="Arial" panose="020B0604020202020204" pitchFamily="34" charset="0"/>
              </a:rPr>
              <a:t>* </a:t>
            </a:r>
            <a:r>
              <a:rPr lang="pt-BR" sz="2400" dirty="0"/>
              <a:t>Máximo de </a:t>
            </a:r>
            <a:r>
              <a:rPr lang="pt-BR" sz="2400" u="sng" dirty="0"/>
              <a:t>6 (seis) meses e de 12 (doze) meses</a:t>
            </a:r>
            <a:r>
              <a:rPr lang="pt-BR" sz="2400" dirty="0"/>
              <a:t> quanto o estudo for EIA/RIMA. O empreendedor deverá atender à solicitação de esclarecimentos e </a:t>
            </a:r>
            <a:r>
              <a:rPr lang="pt-BR" sz="2400" u="sng" dirty="0"/>
              <a:t>complementações dentro do prazo de até de 4 (quatro) meses</a:t>
            </a:r>
            <a:r>
              <a:rPr lang="pt-BR" sz="2400" dirty="0"/>
              <a:t>.</a:t>
            </a:r>
            <a:endParaRPr lang="pt-BR" sz="2400" dirty="0">
              <a:cs typeface="Calibri"/>
              <a:sym typeface="Calibri"/>
            </a:endParaRPr>
          </a:p>
          <a:p>
            <a:pPr algn="just"/>
            <a:r>
              <a:rPr lang="pt-BR" sz="2400" dirty="0">
                <a:cs typeface="Calibri"/>
                <a:sym typeface="Calibri"/>
              </a:rPr>
              <a:t>Validade: LP (até 5 anos); LI (até 6 anos); LO (de 4 a 10 anos). </a:t>
            </a:r>
          </a:p>
          <a:p>
            <a:pPr algn="just"/>
            <a:r>
              <a:rPr lang="pt-BR" sz="2400" dirty="0"/>
              <a:t>Art. 19. O órgão ambiental competente, </a:t>
            </a:r>
            <a:r>
              <a:rPr lang="pt-BR" sz="2400" u="sng" dirty="0"/>
              <a:t>mediante decisão motivada</a:t>
            </a:r>
            <a:r>
              <a:rPr lang="pt-BR" sz="2400" dirty="0"/>
              <a:t>, poderá modificar as condicionantes e as medidas de controle e adequação, suspender ou cancelar uma licença expedida.</a:t>
            </a:r>
            <a:endParaRPr lang="pt-BR" sz="2400" dirty="0">
              <a:solidFill>
                <a:srgbClr val="FF0000"/>
              </a:solidFill>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25</a:t>
            </a:fld>
            <a:endParaRPr lang="pt-BR" dirty="0"/>
          </a:p>
        </p:txBody>
      </p:sp>
      <p:sp>
        <p:nvSpPr>
          <p:cNvPr id="7" name="Retângulo 6">
            <a:extLst>
              <a:ext uri="{FF2B5EF4-FFF2-40B4-BE49-F238E27FC236}">
                <a16:creationId xmlns:a16="http://schemas.microsoft.com/office/drawing/2014/main" xmlns="" id="{76E7143D-E42B-4EE3-8721-96BB3C96CF0F}"/>
              </a:ext>
            </a:extLst>
          </p:cNvPr>
          <p:cNvSpPr/>
          <p:nvPr/>
        </p:nvSpPr>
        <p:spPr>
          <a:xfrm>
            <a:off x="0" y="324305"/>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3945088323"/>
      </p:ext>
    </p:extLst>
  </p:cSld>
  <p:clrMapOvr>
    <a:masterClrMapping/>
  </p:clrMapOvr>
  <p:transition spd="slow">
    <p:cut/>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22565" y="2420888"/>
            <a:ext cx="8319298" cy="2016224"/>
          </a:xfrm>
          <a:prstGeom prst="rect">
            <a:avLst/>
          </a:prstGeom>
          <a:noFill/>
          <a:ln>
            <a:noFill/>
          </a:ln>
        </p:spPr>
        <p:txBody>
          <a:bodyPr lIns="91425" tIns="45700" rIns="91425" bIns="45700" anchor="t" anchorCtr="0">
            <a:noAutofit/>
          </a:bodyPr>
          <a:lstStyle/>
          <a:p>
            <a:pPr algn="just"/>
            <a:r>
              <a:rPr lang="pt-BR" sz="2800" b="1" dirty="0">
                <a:latin typeface="Colibri corpo"/>
              </a:rPr>
              <a:t>DECRETO Nº 4039-R, DE 07 DE DEZEMBRO DE 2016</a:t>
            </a:r>
            <a:r>
              <a:rPr lang="pt-BR" sz="2800" dirty="0">
                <a:latin typeface="Colibri corpo"/>
              </a:rPr>
              <a:t>: Dispõe sobre o Sistema de Licenciamento Ambiental e Controle das Atividades Poluidoras ou Degradadoras do Meio Ambiente - SILCAP.</a:t>
            </a:r>
            <a:endParaRPr lang="pt-BR" sz="2800" dirty="0">
              <a:solidFill>
                <a:srgbClr val="FF0000"/>
              </a:solidFill>
              <a:latin typeface="Colibri corpo"/>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26</a:t>
            </a:fld>
            <a:endParaRPr lang="pt-BR" dirty="0"/>
          </a:p>
        </p:txBody>
      </p:sp>
      <p:sp>
        <p:nvSpPr>
          <p:cNvPr id="7" name="Retângulo 6">
            <a:extLst>
              <a:ext uri="{FF2B5EF4-FFF2-40B4-BE49-F238E27FC236}">
                <a16:creationId xmlns:a16="http://schemas.microsoft.com/office/drawing/2014/main" xmlns="" id="{1DBD20EF-3740-465F-AA1F-C4D8B0556819}"/>
              </a:ext>
            </a:extLst>
          </p:cNvPr>
          <p:cNvSpPr/>
          <p:nvPr/>
        </p:nvSpPr>
        <p:spPr>
          <a:xfrm>
            <a:off x="0" y="324305"/>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2558821965"/>
      </p:ext>
    </p:extLst>
  </p:cSld>
  <p:clrMapOvr>
    <a:masterClrMapping/>
  </p:clrMapOvr>
  <p:transition spd="slow">
    <p:cut/>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286591" y="1052736"/>
            <a:ext cx="8319298" cy="5544616"/>
          </a:xfrm>
          <a:prstGeom prst="rect">
            <a:avLst/>
          </a:prstGeom>
          <a:noFill/>
          <a:ln>
            <a:noFill/>
          </a:ln>
        </p:spPr>
        <p:txBody>
          <a:bodyPr lIns="91425" tIns="45700" rIns="91425" bIns="45700" anchor="t" anchorCtr="0">
            <a:noAutofit/>
          </a:bodyPr>
          <a:lstStyle/>
          <a:p>
            <a:pPr algn="just"/>
            <a:r>
              <a:rPr lang="pt-BR" sz="2000" b="1" dirty="0">
                <a:latin typeface="+mj-lt"/>
              </a:rPr>
              <a:t>INSTRUÇÃO NORMATIVA IEMA Nº 13-N, DE 30 DE DEZEMBRO DE 2021</a:t>
            </a:r>
            <a:r>
              <a:rPr lang="pt-BR" sz="2000" dirty="0">
                <a:latin typeface="+mj-lt"/>
              </a:rPr>
              <a:t>: Estabelece procedimentos administrativos e critérios técnicos para o licenciamento ambiental de estradas, rodovias e obras afins; revoga a “Instrução Normativa Iema nº 5, de 9 de agosto de 2010.</a:t>
            </a:r>
          </a:p>
          <a:p>
            <a:pPr marL="0" indent="0" algn="just">
              <a:buNone/>
            </a:pPr>
            <a:r>
              <a:rPr lang="pt-BR" sz="2000" dirty="0">
                <a:latin typeface="+mj-lt"/>
              </a:rPr>
              <a:t>	- </a:t>
            </a:r>
            <a:r>
              <a:rPr lang="pt-BR" sz="2000" b="1" dirty="0">
                <a:latin typeface="+mj-lt"/>
              </a:rPr>
              <a:t>Objetivo</a:t>
            </a:r>
            <a:r>
              <a:rPr lang="pt-BR" sz="2000" dirty="0">
                <a:latin typeface="+mj-lt"/>
              </a:rPr>
              <a:t>: </a:t>
            </a:r>
            <a:r>
              <a:rPr lang="pt-BR" sz="2000" u="sng" dirty="0">
                <a:latin typeface="+mj-lt"/>
              </a:rPr>
              <a:t>sistematizar o trâmite administrativo </a:t>
            </a:r>
            <a:r>
              <a:rPr lang="pt-BR" sz="2000" dirty="0">
                <a:latin typeface="+mj-lt"/>
              </a:rPr>
              <a:t>dos processos de desta natureza, visando ao controle preventivo da degradação ambiental potencial e efetiva dessas atividades e dar </a:t>
            </a:r>
            <a:r>
              <a:rPr lang="pt-BR" sz="2000" u="sng" dirty="0">
                <a:latin typeface="+mj-lt"/>
              </a:rPr>
              <a:t>maior agilidade </a:t>
            </a:r>
            <a:r>
              <a:rPr lang="pt-BR" sz="2000" dirty="0">
                <a:latin typeface="+mj-lt"/>
              </a:rPr>
              <a:t>os procedimentos de licenciamento de obras rodoviárias e afins;</a:t>
            </a:r>
          </a:p>
          <a:p>
            <a:pPr marL="0" indent="0" algn="just">
              <a:buNone/>
            </a:pPr>
            <a:r>
              <a:rPr lang="pt-BR" sz="2000" b="0" i="0" u="none" strike="noStrike" cap="none" baseline="0" dirty="0">
                <a:latin typeface="+mj-lt"/>
                <a:ea typeface="Calibri"/>
                <a:cs typeface="Calibri"/>
                <a:sym typeface="Calibri"/>
              </a:rPr>
              <a:t>	- </a:t>
            </a:r>
            <a:r>
              <a:rPr lang="pt-BR" sz="2000" b="1" i="0" strike="noStrike" cap="none" baseline="0" dirty="0">
                <a:latin typeface="+mj-lt"/>
                <a:ea typeface="Calibri"/>
                <a:cs typeface="Calibri"/>
                <a:sym typeface="Calibri"/>
              </a:rPr>
              <a:t>Atribuições</a:t>
            </a:r>
            <a:r>
              <a:rPr lang="pt-BR" sz="2000" b="1" i="0" strike="noStrike" cap="none" dirty="0">
                <a:latin typeface="+mj-lt"/>
                <a:ea typeface="Calibri"/>
                <a:cs typeface="Calibri"/>
                <a:sym typeface="Calibri"/>
              </a:rPr>
              <a:t> </a:t>
            </a:r>
            <a:r>
              <a:rPr lang="pt-BR" sz="2000" b="1" dirty="0">
                <a:latin typeface="+mj-lt"/>
                <a:ea typeface="Calibri"/>
                <a:cs typeface="Calibri"/>
                <a:sym typeface="Calibri"/>
              </a:rPr>
              <a:t>l</a:t>
            </a:r>
            <a:r>
              <a:rPr lang="pt-BR" sz="2000" b="1" i="0" strike="noStrike" cap="none" dirty="0">
                <a:latin typeface="+mj-lt"/>
                <a:ea typeface="Calibri"/>
                <a:cs typeface="Calibri"/>
                <a:sym typeface="Calibri"/>
              </a:rPr>
              <a:t>egais</a:t>
            </a:r>
            <a:r>
              <a:rPr lang="pt-BR" sz="2000" b="0" i="0" u="none" strike="noStrike" cap="none" dirty="0">
                <a:latin typeface="+mj-lt"/>
                <a:ea typeface="Calibri"/>
                <a:cs typeface="Calibri"/>
                <a:sym typeface="Calibri"/>
              </a:rPr>
              <a:t>: </a:t>
            </a:r>
            <a:r>
              <a:rPr lang="pt-BR" sz="2000" dirty="0">
                <a:latin typeface="+mj-lt"/>
              </a:rPr>
              <a:t>Lei Complementar nº 248/2002 (cria o IEMA), Decreto Estadual nº 4.109-R/2017 (SILCAP); Lei Complementar Federal nº 140/2011 (competências dos estados); CONAMA nº237/1997 (definição de estudos em função do impacto).</a:t>
            </a:r>
          </a:p>
          <a:p>
            <a:pPr marL="0" indent="0" algn="just">
              <a:buNone/>
            </a:pPr>
            <a:r>
              <a:rPr lang="pt-BR" sz="2000" dirty="0">
                <a:latin typeface="+mj-lt"/>
              </a:rPr>
              <a:t>	- </a:t>
            </a:r>
            <a:r>
              <a:rPr lang="pt-BR" sz="2000" b="1" dirty="0">
                <a:latin typeface="+mj-lt"/>
              </a:rPr>
              <a:t>Principais definições</a:t>
            </a:r>
            <a:r>
              <a:rPr lang="pt-BR" sz="2000" dirty="0">
                <a:latin typeface="+mj-lt"/>
              </a:rPr>
              <a:t>: </a:t>
            </a:r>
          </a:p>
          <a:p>
            <a:pPr marL="0" indent="0" algn="just">
              <a:buNone/>
            </a:pPr>
            <a:r>
              <a:rPr lang="pt-BR" sz="2000" dirty="0">
                <a:latin typeface="+mj-lt"/>
              </a:rPr>
              <a:t>1. </a:t>
            </a:r>
            <a:r>
              <a:rPr lang="pt-BR" sz="2000" u="sng" dirty="0">
                <a:latin typeface="+mj-lt"/>
              </a:rPr>
              <a:t>Ações emergenciais</a:t>
            </a:r>
            <a:r>
              <a:rPr lang="pt-BR" sz="2000" dirty="0">
                <a:latin typeface="+mj-lt"/>
              </a:rPr>
              <a:t>: intervenções que se destinam a recompor, reconstruir ou restaurar trechos rodoviários e obras de arte danificados por evento extraordinário ou catastrófico, ocasionando a interrupção do tráfego ou colocando em flagrante risco seu desenvolvimento.</a:t>
            </a:r>
          </a:p>
          <a:p>
            <a:endParaRPr lang="pt-BR" sz="1100" dirty="0">
              <a:solidFill>
                <a:srgbClr val="FF0000"/>
              </a:solidFill>
              <a:latin typeface="+mj-lt"/>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27</a:t>
            </a:fld>
            <a:endParaRPr lang="pt-BR" dirty="0"/>
          </a:p>
        </p:txBody>
      </p:sp>
      <p:sp>
        <p:nvSpPr>
          <p:cNvPr id="7" name="Retângulo 6">
            <a:extLst>
              <a:ext uri="{FF2B5EF4-FFF2-40B4-BE49-F238E27FC236}">
                <a16:creationId xmlns:a16="http://schemas.microsoft.com/office/drawing/2014/main" xmlns="" id="{ACE4ACB5-31E8-41EA-8880-1CA6560D7EED}"/>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1679691973"/>
      </p:ext>
    </p:extLst>
  </p:cSld>
  <p:clrMapOvr>
    <a:masterClrMapping/>
  </p:clrMapOvr>
  <p:transition spd="slow">
    <p:cut/>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just">
              <a:buNone/>
            </a:pPr>
            <a:r>
              <a:rPr lang="pt-BR" sz="2000" dirty="0"/>
              <a:t>2. </a:t>
            </a:r>
            <a:r>
              <a:rPr lang="pt-BR" sz="2000" u="sng" dirty="0"/>
              <a:t>Ações urgentes</a:t>
            </a:r>
            <a:r>
              <a:rPr lang="pt-BR" sz="2000" dirty="0"/>
              <a:t>: intervenções requeridas quando há indícios de iminente ameaça de dano ou comprometimento que possa restringir a segurança do tráfego ou provocar danos ao meio ambiente e a terceiros.</a:t>
            </a:r>
          </a:p>
          <a:p>
            <a:pPr marL="0" indent="0" algn="just">
              <a:buNone/>
            </a:pPr>
            <a:r>
              <a:rPr lang="pt-BR" sz="2000" dirty="0"/>
              <a:t>3. </a:t>
            </a:r>
            <a:r>
              <a:rPr lang="pt-BR" sz="2000" u="sng" dirty="0"/>
              <a:t>Ampliação da capacidade de rodovia</a:t>
            </a:r>
            <a:r>
              <a:rPr lang="pt-BR" sz="2000" dirty="0"/>
              <a:t>: obras de duplicação rodoviária integral ou parcial, construção de multifaixas de rolamento e implantação ou substituição de obras de arte especiais que objetivam o aumento da capacidade do fluxo de tráfego de rodovia pavimentada existente e da segurança de tráfego de veículos e pedestres.</a:t>
            </a:r>
          </a:p>
          <a:p>
            <a:pPr marL="0" indent="0" algn="just">
              <a:buNone/>
            </a:pPr>
            <a:r>
              <a:rPr lang="pt-BR" sz="2000" dirty="0"/>
              <a:t>4. </a:t>
            </a:r>
            <a:r>
              <a:rPr lang="pt-BR" sz="2000" u="sng" dirty="0"/>
              <a:t>Árvore nativa isolada:</a:t>
            </a:r>
            <a:r>
              <a:rPr lang="pt-BR" sz="2000" dirty="0"/>
              <a:t> exemplares arbóreos de espécies nativas, desconectadas de fragmentos florestais, com diâmetro à altura do peito (DAP) igual ou superior a 15 cm localizados fora de fisionomias legalmente protegidas. </a:t>
            </a:r>
          </a:p>
          <a:p>
            <a:pPr marL="0" indent="0" algn="just">
              <a:buNone/>
            </a:pPr>
            <a:r>
              <a:rPr lang="pt-BR" sz="2000" dirty="0"/>
              <a:t>5. </a:t>
            </a:r>
            <a:r>
              <a:rPr lang="pt-BR" sz="2000" u="sng" dirty="0"/>
              <a:t>Aterro</a:t>
            </a:r>
            <a:r>
              <a:rPr lang="pt-BR" sz="2000" dirty="0"/>
              <a:t>: segmentos de rodovia cuja implantação requer depósito de materiais provenientes de cortes e/ou de empréstimos no interior dos limites das seções de projeto (</a:t>
            </a:r>
            <a:r>
              <a:rPr lang="pt-BR" sz="2000" i="1" dirty="0"/>
              <a:t>offsets</a:t>
            </a:r>
            <a:r>
              <a:rPr lang="pt-BR" sz="2000" dirty="0"/>
              <a:t>) que definem o corpo </a:t>
            </a:r>
            <a:r>
              <a:rPr lang="pt-BR" sz="2000" dirty="0" err="1"/>
              <a:t>estradal</a:t>
            </a:r>
            <a:r>
              <a:rPr lang="pt-BR" sz="2000" dirty="0"/>
              <a:t>, o qual corresponde à faixa terraplenada.</a:t>
            </a:r>
          </a:p>
          <a:p>
            <a:endParaRPr lang="pt-BR" sz="2000" dirty="0">
              <a:solidFill>
                <a:srgbClr val="FF0000"/>
              </a:solidFill>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28</a:t>
            </a:fld>
            <a:endParaRPr lang="pt-BR" dirty="0"/>
          </a:p>
        </p:txBody>
      </p:sp>
      <p:sp>
        <p:nvSpPr>
          <p:cNvPr id="7" name="Retângulo 6">
            <a:extLst>
              <a:ext uri="{FF2B5EF4-FFF2-40B4-BE49-F238E27FC236}">
                <a16:creationId xmlns:a16="http://schemas.microsoft.com/office/drawing/2014/main" xmlns="" id="{ACE4ACB5-31E8-41EA-8880-1CA6560D7EED}"/>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421283291"/>
      </p:ext>
    </p:extLst>
  </p:cSld>
  <p:clrMapOvr>
    <a:masterClrMapping/>
  </p:clrMapOvr>
  <p:transition spd="slow">
    <p:cut/>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96752"/>
            <a:ext cx="8319298" cy="5040560"/>
          </a:xfrm>
          <a:prstGeom prst="rect">
            <a:avLst/>
          </a:prstGeom>
          <a:noFill/>
          <a:ln>
            <a:noFill/>
          </a:ln>
        </p:spPr>
        <p:txBody>
          <a:bodyPr lIns="91425" tIns="45700" rIns="91425" bIns="45700" anchor="t" anchorCtr="0">
            <a:noAutofit/>
          </a:bodyPr>
          <a:lstStyle/>
          <a:p>
            <a:pPr marL="0" indent="0" algn="just">
              <a:buNone/>
            </a:pPr>
            <a:r>
              <a:rPr lang="pt-BR" sz="2000" dirty="0"/>
              <a:t>6. </a:t>
            </a:r>
            <a:r>
              <a:rPr lang="pt-BR" sz="2000" u="sng" dirty="0"/>
              <a:t>Área de bota-fora (BF)</a:t>
            </a:r>
            <a:r>
              <a:rPr lang="pt-BR" sz="2000" dirty="0"/>
              <a:t>: também conhecido por depósito de material excedente (DME), são as áreas destinadas para depósito de materiais inservíveis decorrentes de escavação dos cortes.</a:t>
            </a:r>
          </a:p>
          <a:p>
            <a:pPr marL="0" indent="0" algn="just">
              <a:buNone/>
            </a:pPr>
            <a:r>
              <a:rPr lang="pt-BR" sz="2000" dirty="0"/>
              <a:t>7. </a:t>
            </a:r>
            <a:r>
              <a:rPr lang="pt-BR" sz="2000" u="sng" dirty="0"/>
              <a:t>Área de empréstimo (AE)</a:t>
            </a:r>
            <a:r>
              <a:rPr lang="pt-BR" sz="2000" dirty="0"/>
              <a:t>: também conhecido por caixa de empréstimo (CE), são áreas indicadas no projeto, ou selecionadas, onde devem ser escavados materiais, em geral sem valor comercial , a utilizar na execução da plataforma da rodovia e nos segmentos em aterro.</a:t>
            </a:r>
          </a:p>
          <a:p>
            <a:pPr marL="0" indent="0" algn="just">
              <a:buNone/>
            </a:pPr>
            <a:r>
              <a:rPr lang="pt-BR" sz="2000" dirty="0"/>
              <a:t>8. </a:t>
            </a:r>
            <a:r>
              <a:rPr lang="pt-BR" sz="2000" u="sng" dirty="0"/>
              <a:t>Jazida</a:t>
            </a:r>
            <a:r>
              <a:rPr lang="pt-BR" sz="2000" dirty="0"/>
              <a:t>: depósito mineral natural, com valor econômico, capaz de fornecer material a ser utilizado nas obras e dotado de licenciamento ambiental próprio.</a:t>
            </a:r>
          </a:p>
          <a:p>
            <a:pPr marL="0" indent="0" algn="just">
              <a:buNone/>
            </a:pPr>
            <a:r>
              <a:rPr lang="pt-BR" sz="2000" dirty="0"/>
              <a:t>9. </a:t>
            </a:r>
            <a:r>
              <a:rPr lang="pt-BR" sz="2000" u="sng" dirty="0"/>
              <a:t>Faixa de domínio:</a:t>
            </a:r>
            <a:r>
              <a:rPr lang="pt-BR" sz="2000" dirty="0"/>
              <a:t> é a base física sobre a qual assenta uma rodovia, constituída pelas pistas de rolamento, canteiros, obras de arte, acostamentos.</a:t>
            </a:r>
          </a:p>
          <a:p>
            <a:pPr marL="0" indent="0" algn="just">
              <a:buNone/>
            </a:pPr>
            <a:r>
              <a:rPr lang="pt-BR" sz="2000" dirty="0"/>
              <a:t>10. Sinalização e faixa lateral de segurança, até o alinhamento das cercas.</a:t>
            </a:r>
          </a:p>
          <a:p>
            <a:pPr marL="0" indent="0" algn="just">
              <a:buNone/>
            </a:pPr>
            <a:r>
              <a:rPr lang="pt-BR" sz="2000" i="1" dirty="0"/>
              <a:t>11. </a:t>
            </a:r>
            <a:r>
              <a:rPr lang="pt-BR" sz="2000" i="1" u="sng" dirty="0"/>
              <a:t>Offset</a:t>
            </a:r>
            <a:r>
              <a:rPr lang="pt-BR" sz="2000" dirty="0"/>
              <a:t>: linha de estacas demarcadoras da área de execução dos serviços, limitadas pela crista de corte ou pé de aterro.</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29</a:t>
            </a:fld>
            <a:endParaRPr lang="pt-BR" dirty="0"/>
          </a:p>
        </p:txBody>
      </p:sp>
      <p:sp>
        <p:nvSpPr>
          <p:cNvPr id="7" name="Retângulo 6">
            <a:extLst>
              <a:ext uri="{FF2B5EF4-FFF2-40B4-BE49-F238E27FC236}">
                <a16:creationId xmlns:a16="http://schemas.microsoft.com/office/drawing/2014/main" xmlns="" id="{512C368E-99E5-4ADB-9BDE-9C398534A04D}"/>
              </a:ext>
            </a:extLst>
          </p:cNvPr>
          <p:cNvSpPr/>
          <p:nvPr/>
        </p:nvSpPr>
        <p:spPr>
          <a:xfrm>
            <a:off x="0" y="324305"/>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4218492509"/>
      </p:ext>
    </p:extLst>
  </p:cSld>
  <p:clrMapOvr>
    <a:masterClrMapping/>
  </p:clrMapOvr>
  <p:transition spd="slow">
    <p:cut/>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24744"/>
            <a:ext cx="8319298" cy="5352720"/>
          </a:xfrm>
          <a:prstGeom prst="rect">
            <a:avLst/>
          </a:prstGeom>
          <a:noFill/>
          <a:ln>
            <a:noFill/>
          </a:ln>
        </p:spPr>
        <p:txBody>
          <a:bodyPr lIns="91425" tIns="45700" rIns="91425" bIns="45700" anchor="t" anchorCtr="0">
            <a:noAutofit/>
          </a:bodyPr>
          <a:lstStyle/>
          <a:p>
            <a:pPr marL="0" indent="0" algn="just">
              <a:buNone/>
            </a:pPr>
            <a:r>
              <a:rPr lang="pt-BR" sz="2000" dirty="0"/>
              <a:t>12. </a:t>
            </a:r>
            <a:r>
              <a:rPr lang="pt-BR" sz="2000" u="sng" dirty="0"/>
              <a:t>Faixa de rolamento</a:t>
            </a:r>
            <a:r>
              <a:rPr lang="pt-BR" sz="2000" dirty="0"/>
              <a:t>: qualquer uma das áreas longitudinais em que a pista pode ser subdividida, sinalizada ou não por marcas viárias longitudinais, que tenham uma largura suficiente para permitir a circulação de veículos automotores.</a:t>
            </a:r>
            <a:endParaRPr lang="pt-BR" sz="2000" dirty="0">
              <a:solidFill>
                <a:srgbClr val="FF0000"/>
              </a:solidFill>
              <a:ea typeface="Calibri"/>
              <a:cs typeface="Calibri"/>
              <a:sym typeface="Calibri"/>
            </a:endParaRPr>
          </a:p>
          <a:p>
            <a:pPr marL="0" indent="0" algn="just">
              <a:buNone/>
            </a:pPr>
            <a:r>
              <a:rPr lang="pt-BR" sz="2000" dirty="0"/>
              <a:t>13. </a:t>
            </a:r>
            <a:r>
              <a:rPr lang="pt-BR" sz="2000" u="sng" dirty="0"/>
              <a:t>Implantação de estrada e rodovia</a:t>
            </a:r>
            <a:r>
              <a:rPr lang="pt-BR" sz="2000" dirty="0"/>
              <a:t>: construção de estrada ou rodovia, com abertura do leito estradal, incluindo pavimentação em caso de rodovia, em conformidade com as normas rodoviárias de projetos geométricos e que se enquadra em determinada classe indicada pelo órgão competente. </a:t>
            </a:r>
          </a:p>
          <a:p>
            <a:pPr marL="0" indent="0" algn="just">
              <a:buNone/>
            </a:pPr>
            <a:r>
              <a:rPr lang="pt-BR" sz="2000" dirty="0"/>
              <a:t>14. </a:t>
            </a:r>
            <a:r>
              <a:rPr lang="pt-BR" sz="2000" u="sng" dirty="0"/>
              <a:t>Implantação de obra de arte em estrada e rodovia</a:t>
            </a:r>
            <a:r>
              <a:rPr lang="pt-BR" sz="2000" dirty="0"/>
              <a:t>: serviços de implantação de obra de arte a serem executados em ponto localizado, que visem à segurança e à trafegabilidade em um segmento de estrada ou rodovia.</a:t>
            </a:r>
          </a:p>
          <a:p>
            <a:pPr marL="0" indent="0" algn="just">
              <a:buNone/>
            </a:pPr>
            <a:r>
              <a:rPr lang="pt-BR" sz="2000" dirty="0"/>
              <a:t>15. </a:t>
            </a:r>
            <a:r>
              <a:rPr lang="pt-BR" sz="2000" u="sng" dirty="0"/>
              <a:t>Pavimentação de estradas e rodovias</a:t>
            </a:r>
            <a:r>
              <a:rPr lang="pt-BR" sz="2000" dirty="0"/>
              <a:t>: obras para execução do pavimento de estrada preexistente ou de nova rodovia com objetivo de melhorar as condições de rolamento quanto ao conforto e segurança e a resistir aos esforços horizontais, tornando mais durável a superfície de rolamento. </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30</a:t>
            </a:fld>
            <a:endParaRPr lang="pt-BR" dirty="0"/>
          </a:p>
        </p:txBody>
      </p:sp>
      <p:sp>
        <p:nvSpPr>
          <p:cNvPr id="7" name="Retângulo 6">
            <a:extLst>
              <a:ext uri="{FF2B5EF4-FFF2-40B4-BE49-F238E27FC236}">
                <a16:creationId xmlns:a16="http://schemas.microsoft.com/office/drawing/2014/main" xmlns="" id="{18BD143A-1AE6-44CE-B3A2-3B024E8321F9}"/>
              </a:ext>
            </a:extLst>
          </p:cNvPr>
          <p:cNvSpPr/>
          <p:nvPr/>
        </p:nvSpPr>
        <p:spPr>
          <a:xfrm>
            <a:off x="0" y="324305"/>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1357143067"/>
      </p:ext>
    </p:extLst>
  </p:cSld>
  <p:clrMapOvr>
    <a:masterClrMapping/>
  </p:clrMapOvr>
  <p:transition spd="slow">
    <p:cut/>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24744"/>
            <a:ext cx="8319298" cy="5352720"/>
          </a:xfrm>
          <a:prstGeom prst="rect">
            <a:avLst/>
          </a:prstGeom>
          <a:noFill/>
          <a:ln>
            <a:noFill/>
          </a:ln>
        </p:spPr>
        <p:txBody>
          <a:bodyPr lIns="91425" tIns="45700" rIns="91425" bIns="45700" anchor="t" anchorCtr="0">
            <a:noAutofit/>
          </a:bodyPr>
          <a:lstStyle/>
          <a:p>
            <a:pPr marL="0" indent="0" algn="just">
              <a:buNone/>
            </a:pPr>
            <a:r>
              <a:rPr lang="pt-BR" sz="1800" dirty="0"/>
              <a:t>16. </a:t>
            </a:r>
            <a:r>
              <a:rPr lang="pt-BR" sz="1800" u="sng" dirty="0"/>
              <a:t>Manutenção de rodovia, estradas e afins</a:t>
            </a:r>
            <a:r>
              <a:rPr lang="pt-BR" sz="1800" dirty="0"/>
              <a:t>: </a:t>
            </a:r>
            <a:r>
              <a:rPr lang="pt-BR" sz="1800" u="sng" dirty="0"/>
              <a:t>processo sistemático e contínuo de correção </a:t>
            </a:r>
            <a:r>
              <a:rPr lang="pt-BR" sz="1800" dirty="0"/>
              <a:t>para oferecer permanentemente ao usuário tráfego econômico, confortável e seguro</a:t>
            </a:r>
            <a:r>
              <a:rPr lang="pt-BR" sz="1800" u="sng" dirty="0"/>
              <a:t>, compreendendo as ações de conservação, recuperação funcional e restauração da via</a:t>
            </a:r>
            <a:r>
              <a:rPr lang="pt-BR" sz="1800" dirty="0"/>
              <a:t>, com ou sem movimentação</a:t>
            </a:r>
          </a:p>
          <a:p>
            <a:pPr marL="0" indent="0" algn="just">
              <a:buNone/>
            </a:pPr>
            <a:r>
              <a:rPr lang="pt-BR" sz="1800" dirty="0"/>
              <a:t>de areia e argila, incluindo a utilização de área de empréstimo, realizadas nos limites da sua faixa de domínio. </a:t>
            </a:r>
          </a:p>
          <a:p>
            <a:pPr marL="0" indent="0" algn="just">
              <a:buNone/>
            </a:pPr>
            <a:r>
              <a:rPr lang="pt-BR" sz="1800" dirty="0"/>
              <a:t>17. </a:t>
            </a:r>
            <a:r>
              <a:rPr lang="pt-BR" sz="1800" u="sng" dirty="0"/>
              <a:t>Melhoramento</a:t>
            </a:r>
            <a:r>
              <a:rPr lang="pt-BR" sz="1800" dirty="0"/>
              <a:t>: conjunto de operações que modificam as características técnicas existentes ou acrescentam características novas à rodovia, </a:t>
            </a:r>
            <a:r>
              <a:rPr lang="pt-BR" sz="1800" u="sng" dirty="0"/>
              <a:t>nos limites da sua faixa de domínio</a:t>
            </a:r>
            <a:r>
              <a:rPr lang="pt-BR" sz="1800" dirty="0"/>
              <a:t>, visando a assegurar nível superior de segurança do tráfego desde que não se enquadre nas atividades de ampliação da capacidade.</a:t>
            </a:r>
          </a:p>
          <a:p>
            <a:pPr marL="0" indent="0" algn="just">
              <a:buNone/>
            </a:pPr>
            <a:r>
              <a:rPr lang="pt-BR" sz="1800" dirty="0"/>
              <a:t>18. </a:t>
            </a:r>
            <a:r>
              <a:rPr lang="pt-BR" sz="1800" u="sng" dirty="0"/>
              <a:t>Obras de arte especiais</a:t>
            </a:r>
            <a:r>
              <a:rPr lang="pt-BR" sz="1800" dirty="0"/>
              <a:t>: estruturas que possuem finalidade de transpor obstáculos, tais como pontes, viadutos, túneis ou passarelas que, pelas suas proporções e características peculiares, requerem um projeto específico.</a:t>
            </a:r>
          </a:p>
          <a:p>
            <a:pPr marL="0" indent="0" algn="just">
              <a:buNone/>
            </a:pPr>
            <a:r>
              <a:rPr lang="pt-BR" sz="1800" dirty="0"/>
              <a:t>19. </a:t>
            </a:r>
            <a:r>
              <a:rPr lang="pt-BR" sz="1800" u="sng" dirty="0"/>
              <a:t>Obras de arte corrente</a:t>
            </a:r>
            <a:r>
              <a:rPr lang="pt-BR" sz="1800" dirty="0"/>
              <a:t>: estruturas de pequeno porte, dimensionadas hidraulicamente, tais como bueiros, galerias, pontilhões e muros, para transposição de talvegues, que normalmente se repetem ao longo da estrada, obedecendo geralmente a projeto padronizado.</a:t>
            </a:r>
          </a:p>
          <a:p>
            <a:pPr marL="0" indent="0" algn="just">
              <a:buNone/>
            </a:pPr>
            <a:endParaRPr lang="pt-BR" sz="18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31</a:t>
            </a:fld>
            <a:endParaRPr lang="pt-BR" dirty="0"/>
          </a:p>
        </p:txBody>
      </p:sp>
      <p:sp>
        <p:nvSpPr>
          <p:cNvPr id="7" name="Retângulo 6">
            <a:extLst>
              <a:ext uri="{FF2B5EF4-FFF2-40B4-BE49-F238E27FC236}">
                <a16:creationId xmlns:a16="http://schemas.microsoft.com/office/drawing/2014/main" xmlns="" id="{18BD143A-1AE6-44CE-B3A2-3B024E8321F9}"/>
              </a:ext>
            </a:extLst>
          </p:cNvPr>
          <p:cNvSpPr/>
          <p:nvPr/>
        </p:nvSpPr>
        <p:spPr>
          <a:xfrm>
            <a:off x="0" y="324305"/>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1461040583"/>
      </p:ext>
    </p:extLst>
  </p:cSld>
  <p:clrMapOvr>
    <a:masterClrMapping/>
  </p:clrMapOvr>
  <p:transition spd="slow">
    <p:cu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just">
              <a:buNone/>
            </a:pPr>
            <a:r>
              <a:rPr lang="pt-BR" sz="2000" dirty="0"/>
              <a:t>20. </a:t>
            </a:r>
            <a:r>
              <a:rPr lang="pt-BR" sz="2000" u="sng" dirty="0"/>
              <a:t>Operação da rodovia</a:t>
            </a:r>
            <a:r>
              <a:rPr lang="pt-BR" sz="2000" dirty="0"/>
              <a:t>: contempla a execução dos programas de manutenção, sinalização e operação da infraestrutura logística rodoviária, bem como ações emergenciais e urgentes</a:t>
            </a:r>
          </a:p>
          <a:p>
            <a:pPr marL="0" indent="0" algn="just">
              <a:buNone/>
            </a:pPr>
            <a:r>
              <a:rPr lang="pt-BR" sz="2000" dirty="0"/>
              <a:t>21. </a:t>
            </a:r>
            <a:r>
              <a:rPr lang="pt-BR" sz="2000" u="sng" dirty="0"/>
              <a:t>Passivo ambiental</a:t>
            </a:r>
            <a:r>
              <a:rPr lang="pt-BR" sz="2000" dirty="0"/>
              <a:t>: é constituído por áreas anteriormente utilizadas, incluindo as unidades de apoio provisórias localizadas dentro ou fora da faixa de domínio, quer na construção primitiva da rodovia, quer pelos serviços de conservação e manutenção rodoviária executados durante a implantação ou operação da rodovia, e que não tiveram o tratamento ambiental devido, originando danos ou perdas ambientais aos patrimônios físico, biótico ou antrópico da região onde se insere a rodovia. </a:t>
            </a:r>
          </a:p>
          <a:p>
            <a:pPr marL="0" indent="0" algn="just">
              <a:buNone/>
            </a:pPr>
            <a:r>
              <a:rPr lang="pt-BR" sz="2000" dirty="0"/>
              <a:t>22. </a:t>
            </a:r>
            <a:r>
              <a:rPr lang="pt-BR" sz="2000" u="sng" dirty="0"/>
              <a:t>Unidades de apoio</a:t>
            </a:r>
            <a:r>
              <a:rPr lang="pt-BR" sz="2000" dirty="0"/>
              <a:t>: são os locais em que são desenvolvidas atividades de apoio à atividade principal, divididas em unidades de apoio definitivas e unidades de apoio provisórias. Podem ser definitivas (postos de polícia rodoviária, postos de serviço, balanças, abrigos para ônibus, praças de pedágio) ou provisórias (canteiros de obras, alojamentos, postos de abastecimento, oficinas mecânicas, caminhos de serviço e áreas de empréstimo e de bota-fora). </a:t>
            </a:r>
          </a:p>
          <a:p>
            <a:pPr marL="0" indent="0">
              <a:buNone/>
            </a:pPr>
            <a:endParaRPr lang="pt-BR" sz="2000" b="0" i="0" u="none" strike="noStrike" cap="none" baseline="0" dirty="0">
              <a:solidFill>
                <a:srgbClr val="FF0000"/>
              </a:solidFill>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32</a:t>
            </a:fld>
            <a:endParaRPr lang="pt-BR" dirty="0"/>
          </a:p>
        </p:txBody>
      </p:sp>
      <p:sp>
        <p:nvSpPr>
          <p:cNvPr id="7" name="Retângulo 6">
            <a:extLst>
              <a:ext uri="{FF2B5EF4-FFF2-40B4-BE49-F238E27FC236}">
                <a16:creationId xmlns:a16="http://schemas.microsoft.com/office/drawing/2014/main" xmlns="" id="{3622F51A-46A6-4A00-9E3D-40E2202C8F46}"/>
              </a:ext>
            </a:extLst>
          </p:cNvPr>
          <p:cNvSpPr/>
          <p:nvPr/>
        </p:nvSpPr>
        <p:spPr>
          <a:xfrm>
            <a:off x="0" y="324305"/>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1857168328"/>
      </p:ext>
    </p:extLst>
  </p:cSld>
  <p:clrMapOvr>
    <a:masterClrMapping/>
  </p:clrMapOvr>
  <p:transition spd="slow">
    <p:cu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286591" y="1037482"/>
            <a:ext cx="8319298" cy="5352720"/>
          </a:xfrm>
          <a:prstGeom prst="rect">
            <a:avLst/>
          </a:prstGeom>
          <a:noFill/>
          <a:ln>
            <a:noFill/>
          </a:ln>
        </p:spPr>
        <p:txBody>
          <a:bodyPr lIns="91425" tIns="45700" rIns="91425" bIns="45700" anchor="t" anchorCtr="0">
            <a:noAutofit/>
          </a:bodyPr>
          <a:lstStyle/>
          <a:p>
            <a:pPr marL="0" lvl="0" indent="0" algn="just">
              <a:buNone/>
            </a:pPr>
            <a:r>
              <a:rPr lang="pt-BR" sz="1600" b="0" i="0" u="none" strike="noStrike" cap="none" baseline="0" dirty="0">
                <a:ea typeface="Calibri"/>
                <a:cs typeface="Calibri"/>
                <a:sym typeface="Calibri"/>
              </a:rPr>
              <a:t>	</a:t>
            </a:r>
            <a:r>
              <a:rPr lang="pt-BR" sz="1800" b="1" i="0" u="none" strike="noStrike" cap="none" baseline="0" dirty="0">
                <a:ea typeface="Calibri"/>
                <a:cs typeface="Calibri"/>
                <a:sym typeface="Calibri"/>
              </a:rPr>
              <a:t>Serviços incluidos no conceito de Manutenção:</a:t>
            </a:r>
            <a:r>
              <a:rPr lang="pt-BR" sz="1800" b="0" i="0" u="none" strike="noStrike" cap="none" baseline="0" dirty="0">
                <a:ea typeface="Calibri"/>
                <a:cs typeface="Calibri"/>
                <a:sym typeface="Calibri"/>
              </a:rPr>
              <a:t> </a:t>
            </a:r>
            <a:endParaRPr lang="pt-BR" sz="1600" b="0" i="0" u="none" strike="noStrike" cap="none" baseline="0" dirty="0">
              <a:ea typeface="Calibri"/>
              <a:cs typeface="Calibri"/>
              <a:sym typeface="Calibri"/>
            </a:endParaRPr>
          </a:p>
          <a:p>
            <a:pPr marL="0" indent="0" algn="just">
              <a:buNone/>
            </a:pPr>
            <a:r>
              <a:rPr lang="pt-BR" sz="1600" dirty="0"/>
              <a:t>I - limpeza, capina, poda e roçada da faixa de domínio;</a:t>
            </a:r>
          </a:p>
          <a:p>
            <a:pPr marL="0" indent="0" algn="just">
              <a:buNone/>
            </a:pPr>
            <a:r>
              <a:rPr lang="pt-BR" sz="1600" dirty="0"/>
              <a:t>II - remoção de barreiras de corte;</a:t>
            </a:r>
          </a:p>
          <a:p>
            <a:pPr marL="0" indent="0" algn="just">
              <a:buNone/>
            </a:pPr>
            <a:r>
              <a:rPr lang="pt-BR" sz="1600" dirty="0"/>
              <a:t>III - recomposição de aterros;</a:t>
            </a:r>
          </a:p>
          <a:p>
            <a:pPr marL="0" indent="0" algn="just">
              <a:buNone/>
            </a:pPr>
            <a:r>
              <a:rPr lang="pt-BR" sz="1600" dirty="0"/>
              <a:t>IV - estabilização de taludes de cortes e aterros;</a:t>
            </a:r>
          </a:p>
          <a:p>
            <a:pPr marL="0" indent="0" algn="just">
              <a:buNone/>
            </a:pPr>
            <a:r>
              <a:rPr lang="pt-BR" sz="1600" dirty="0"/>
              <a:t>V - limpeza, reparos, recuperação e substituição de estruturas e muros de contenção;</a:t>
            </a:r>
          </a:p>
          <a:p>
            <a:pPr marL="0" indent="0" algn="just">
              <a:buNone/>
            </a:pPr>
            <a:r>
              <a:rPr lang="pt-BR" sz="1600" dirty="0"/>
              <a:t>VI - tapa-buracos;</a:t>
            </a:r>
          </a:p>
          <a:p>
            <a:pPr marL="0" indent="0" algn="just">
              <a:buNone/>
            </a:pPr>
            <a:r>
              <a:rPr lang="pt-BR" sz="1600" dirty="0"/>
              <a:t>VII - remendos superficiais e profundos;</a:t>
            </a:r>
          </a:p>
          <a:p>
            <a:pPr marL="0" indent="0" algn="just">
              <a:buNone/>
            </a:pPr>
            <a:r>
              <a:rPr lang="pt-BR" sz="1600" dirty="0"/>
              <a:t>VIII - reparos, recomposição e substituição de camadas granulares do pavimento incluindo o revestimento da pista e dos acostamentos;</a:t>
            </a:r>
          </a:p>
          <a:p>
            <a:pPr marL="0" indent="0" algn="just">
              <a:buNone/>
            </a:pPr>
            <a:r>
              <a:rPr lang="pt-BR" sz="1600" dirty="0"/>
              <a:t>IX - reparos, substituição e implantação de dispositivos de sinalização horizontal e vertical;</a:t>
            </a:r>
          </a:p>
          <a:p>
            <a:pPr marL="0" indent="0" algn="just">
              <a:buNone/>
            </a:pPr>
            <a:r>
              <a:rPr lang="pt-BR" sz="1600" dirty="0"/>
              <a:t>X - reparos, recuperação, substituição e implantação de dispositivos de segurança;</a:t>
            </a:r>
          </a:p>
          <a:p>
            <a:pPr marL="0" indent="0" algn="just">
              <a:buNone/>
            </a:pPr>
            <a:r>
              <a:rPr lang="pt-BR" sz="1600" dirty="0"/>
              <a:t>XI - limpeza, reparos, recuperação, substituição e implantação de dispositivos de drenagem, tais como bueiros, sarjetas, canaletas, meio-fio, descidas d’água, entradas d’água, bocas de 	lobo, bocas e caixas de bueiros, dissipadores de energia, caixas de passagem, poços de visita e drenos;</a:t>
            </a:r>
          </a:p>
          <a:p>
            <a:pPr marL="0" indent="0" algn="just">
              <a:buNone/>
            </a:pPr>
            <a:r>
              <a:rPr lang="pt-BR" sz="1600" dirty="0"/>
              <a:t>XII - limpeza, reparos, recuperação e reabilitação de obras de arte especiais, tais como pontes, viadutos, passarelas, túneis e cortinas de concreto;</a:t>
            </a:r>
          </a:p>
          <a:p>
            <a:pPr marL="0" indent="0" algn="just">
              <a:buNone/>
            </a:pPr>
            <a:r>
              <a:rPr lang="pt-BR" sz="1600" dirty="0"/>
              <a:t>XIII - limpeza, reparos, recuperação ou substituição de estruturas e muros de contenção;</a:t>
            </a:r>
          </a:p>
          <a:p>
            <a:pPr marL="0" indent="0" algn="just">
              <a:buNone/>
            </a:pPr>
            <a:r>
              <a:rPr lang="pt-BR" sz="1600" dirty="0"/>
              <a:t>IV -retificações do traçado de curvas restritas à faixa de domínio.</a:t>
            </a:r>
            <a:endParaRPr lang="pt-BR" sz="1600" b="0" i="0" u="none" strike="noStrike" cap="none" baseline="0" dirty="0">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33</a:t>
            </a:fld>
            <a:endParaRPr lang="pt-BR" dirty="0"/>
          </a:p>
        </p:txBody>
      </p:sp>
      <p:sp>
        <p:nvSpPr>
          <p:cNvPr id="7" name="Retângulo 6">
            <a:extLst>
              <a:ext uri="{FF2B5EF4-FFF2-40B4-BE49-F238E27FC236}">
                <a16:creationId xmlns:a16="http://schemas.microsoft.com/office/drawing/2014/main" xmlns="" id="{95A7F7A9-A887-47AC-A182-6716695A16B8}"/>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2244601254"/>
      </p:ext>
    </p:extLst>
  </p:cSld>
  <p:clrMapOvr>
    <a:masterClrMapping/>
  </p:clrMapOvr>
  <p:transition spd="slow">
    <p:cu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286591" y="1117352"/>
            <a:ext cx="8319298" cy="5352720"/>
          </a:xfrm>
          <a:prstGeom prst="rect">
            <a:avLst/>
          </a:prstGeom>
          <a:noFill/>
          <a:ln>
            <a:noFill/>
          </a:ln>
        </p:spPr>
        <p:txBody>
          <a:bodyPr lIns="91425" tIns="45700" rIns="91425" bIns="45700" anchor="t" anchorCtr="0">
            <a:noAutofit/>
          </a:bodyPr>
          <a:lstStyle/>
          <a:p>
            <a:pPr marL="0" lvl="0" indent="0" algn="just">
              <a:buNone/>
            </a:pPr>
            <a:r>
              <a:rPr lang="pt-BR" sz="2000" b="1" dirty="0">
                <a:ea typeface="Calibri"/>
                <a:cs typeface="Calibri"/>
                <a:sym typeface="Calibri"/>
              </a:rPr>
              <a:t>	Serviços incluídos no conceito de Melhoramento:</a:t>
            </a:r>
          </a:p>
          <a:p>
            <a:pPr marL="0" lvl="0" indent="0" algn="just">
              <a:buNone/>
            </a:pPr>
            <a:r>
              <a:rPr lang="pt-BR" sz="2000" dirty="0"/>
              <a:t>I - alargamento da plataforma da rodovia para implantação de acostamento, terceira 	faixa de rolamento, ciclovia, </a:t>
            </a:r>
            <a:r>
              <a:rPr lang="pt-BR" sz="2000" dirty="0" smtClean="0"/>
              <a:t>ciclo faixa </a:t>
            </a:r>
            <a:r>
              <a:rPr lang="pt-BR" sz="2000" dirty="0"/>
              <a:t>ou faixa multiuso (pedestre e ciclista), 	englobando a execução da estrutura do pavimento e, se necessário,  da  infraestrutura para esses serviços;</a:t>
            </a:r>
          </a:p>
          <a:p>
            <a:pPr marL="0" indent="0" algn="just">
              <a:buNone/>
            </a:pPr>
            <a:r>
              <a:rPr lang="pt-BR" sz="2000" dirty="0"/>
              <a:t>II - implantação de vias marginais em travessias urbanas;</a:t>
            </a:r>
          </a:p>
          <a:p>
            <a:pPr marL="0" indent="0" algn="just">
              <a:buNone/>
            </a:pPr>
            <a:r>
              <a:rPr lang="pt-BR" sz="2000" dirty="0"/>
              <a:t>III - implantação, substituição ou alargamento de obras de arte especiais;</a:t>
            </a:r>
          </a:p>
          <a:p>
            <a:pPr marL="0" indent="0" algn="just">
              <a:buNone/>
            </a:pPr>
            <a:r>
              <a:rPr lang="pt-BR" sz="2000" dirty="0"/>
              <a:t>IV - implantação de estruturas e muros de contenção;</a:t>
            </a:r>
          </a:p>
          <a:p>
            <a:pPr marL="0" indent="0" algn="just">
              <a:buNone/>
            </a:pPr>
            <a:r>
              <a:rPr lang="pt-BR" sz="2000" dirty="0"/>
              <a:t>V – implantação de unidades de apoio definitivas ou outras edificações necessárias à operação da via;</a:t>
            </a:r>
          </a:p>
          <a:p>
            <a:pPr marL="0" indent="0" algn="just">
              <a:buNone/>
            </a:pPr>
            <a:r>
              <a:rPr lang="pt-BR" sz="2000" dirty="0"/>
              <a:t>VI - implantação, modificação ou remanejamento de interseções e acessos;</a:t>
            </a:r>
          </a:p>
          <a:p>
            <a:pPr marL="0" indent="0" algn="just">
              <a:buNone/>
            </a:pPr>
            <a:r>
              <a:rPr lang="pt-BR" sz="2000" dirty="0"/>
              <a:t>VII - implantação de estruturas de fibra óptica a serem utilizadas para a operação rodoviária.</a:t>
            </a:r>
            <a:endParaRPr lang="pt-BR" sz="2000" b="0" i="0" u="none" strike="noStrike" cap="none" baseline="0" dirty="0">
              <a:solidFill>
                <a:srgbClr val="FF0000"/>
              </a:solidFill>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34</a:t>
            </a:fld>
            <a:endParaRPr lang="pt-BR" dirty="0"/>
          </a:p>
        </p:txBody>
      </p:sp>
      <p:sp>
        <p:nvSpPr>
          <p:cNvPr id="7" name="Retângulo 6">
            <a:extLst>
              <a:ext uri="{FF2B5EF4-FFF2-40B4-BE49-F238E27FC236}">
                <a16:creationId xmlns:a16="http://schemas.microsoft.com/office/drawing/2014/main" xmlns="" id="{668B1A7D-7B73-45B6-AC16-6A38BE697493}"/>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263288969"/>
      </p:ext>
    </p:extLst>
  </p:cSld>
  <p:clrMapOvr>
    <a:masterClrMapping/>
  </p:clrMapOvr>
  <p:transition spd="slow">
    <p:cu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lvl="0" indent="0">
              <a:buNone/>
            </a:pPr>
            <a:r>
              <a:rPr lang="pt-BR" sz="2000" b="0" i="0" u="none" strike="noStrike" cap="none" baseline="0" dirty="0">
                <a:ea typeface="Calibri"/>
                <a:cs typeface="Calibri"/>
                <a:sym typeface="Calibri"/>
              </a:rPr>
              <a:t>	</a:t>
            </a:r>
            <a:r>
              <a:rPr lang="pt-BR" sz="2000" b="1" i="0" u="none" strike="noStrike" cap="none" baseline="0" dirty="0">
                <a:ea typeface="Calibri"/>
                <a:cs typeface="Calibri"/>
                <a:sym typeface="Calibri"/>
              </a:rPr>
              <a:t>Estão</a:t>
            </a:r>
            <a:r>
              <a:rPr lang="pt-BR" sz="2000" b="1" i="0" u="none" strike="noStrike" cap="none" dirty="0">
                <a:ea typeface="Calibri"/>
                <a:cs typeface="Calibri"/>
                <a:sym typeface="Calibri"/>
              </a:rPr>
              <a:t> sujeitas à dispensa do licenciameto ambiental (Art. 3º):</a:t>
            </a:r>
            <a:endParaRPr lang="pt-BR" sz="2000" dirty="0">
              <a:ea typeface="Calibri"/>
              <a:cs typeface="Calibri"/>
              <a:sym typeface="Calibri"/>
            </a:endParaRPr>
          </a:p>
          <a:p>
            <a:pPr marL="342900" lvl="1" indent="-342900" algn="just">
              <a:buFont typeface="Wingdings" panose="05000000000000000000" pitchFamily="2" charset="2"/>
              <a:buChar char="ü"/>
            </a:pPr>
            <a:r>
              <a:rPr lang="pt-BR" sz="2000" dirty="0">
                <a:ea typeface="Calibri"/>
                <a:cs typeface="Calibri"/>
                <a:sym typeface="Calibri"/>
              </a:rPr>
              <a:t>Que não demandem supressão fragmento florestal nativo , exceto para árvores isoladas (exóticas ou nativas):</a:t>
            </a:r>
          </a:p>
          <a:p>
            <a:pPr marL="857250" lvl="2" indent="0">
              <a:buNone/>
            </a:pPr>
            <a:r>
              <a:rPr lang="pt-BR" sz="2000" dirty="0"/>
              <a:t>I – Manutenção;</a:t>
            </a:r>
          </a:p>
          <a:p>
            <a:pPr marL="857250" lvl="2" indent="0" algn="just">
              <a:buNone/>
            </a:pPr>
            <a:r>
              <a:rPr lang="pt-BR" sz="2000" dirty="0"/>
              <a:t>II - Melhoramento e pavimentação, desde que em vias urbanas consolidadas;</a:t>
            </a:r>
          </a:p>
          <a:p>
            <a:pPr marL="342900" lvl="1" indent="-342900" algn="just">
              <a:buFont typeface="Wingdings" panose="05000000000000000000" pitchFamily="2" charset="2"/>
              <a:buChar char="ü"/>
            </a:pPr>
            <a:r>
              <a:rPr lang="pt-BR" sz="2000" dirty="0"/>
              <a:t>As ações urgentes e ações emergenciais, independente da necessidade de supressão de vegetação;</a:t>
            </a:r>
          </a:p>
          <a:p>
            <a:pPr algn="just">
              <a:buFont typeface="Wingdings" panose="05000000000000000000" pitchFamily="2" charset="2"/>
              <a:buChar char="ü"/>
            </a:pPr>
            <a:r>
              <a:rPr lang="pt-BR" sz="2000" dirty="0"/>
              <a:t>As obras </a:t>
            </a:r>
            <a:r>
              <a:rPr lang="pt-BR" sz="2000" u="sng" dirty="0"/>
              <a:t>não</a:t>
            </a:r>
            <a:r>
              <a:rPr lang="pt-BR" sz="2000" dirty="0"/>
              <a:t> poderão extrapolar a faixa de domínio preexistente da estrada ou rodovia;</a:t>
            </a:r>
          </a:p>
          <a:p>
            <a:pPr algn="just">
              <a:buFont typeface="Wingdings" panose="05000000000000000000" pitchFamily="2" charset="2"/>
              <a:buChar char="ü"/>
            </a:pPr>
            <a:r>
              <a:rPr lang="pt-BR" sz="2000" dirty="0"/>
              <a:t>Os procedimentos administrativos deverão obedecer aos critérios vigentes na  IN Iema nº 09-N/ 2021.</a:t>
            </a:r>
          </a:p>
          <a:p>
            <a:pPr marL="0" indent="0">
              <a:buNone/>
            </a:pPr>
            <a:endParaRPr lang="pt-BR" sz="2000" dirty="0"/>
          </a:p>
          <a:p>
            <a:pPr marL="0" lvl="1" indent="0" algn="just">
              <a:buNone/>
            </a:pPr>
            <a:r>
              <a:rPr lang="pt-BR" sz="2000" dirty="0"/>
              <a:t>OBS: </a:t>
            </a:r>
            <a:r>
              <a:rPr lang="pt-BR" sz="2000" dirty="0">
                <a:ea typeface="Calibri"/>
                <a:cs typeface="Calibri"/>
                <a:sym typeface="Calibri"/>
              </a:rPr>
              <a:t>Unidades de apoio provisória devem ser licenciadas ou dispensadas em processos de licenciamento específicos.  </a:t>
            </a:r>
          </a:p>
          <a:p>
            <a:pPr marL="0" indent="0">
              <a:buNone/>
            </a:pPr>
            <a:endParaRPr lang="pt-BR" sz="1000" dirty="0">
              <a:solidFill>
                <a:srgbClr val="FF0000"/>
              </a:solidFill>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35</a:t>
            </a:fld>
            <a:endParaRPr lang="pt-BR" dirty="0"/>
          </a:p>
        </p:txBody>
      </p:sp>
      <p:sp>
        <p:nvSpPr>
          <p:cNvPr id="7" name="Retângulo 6">
            <a:extLst>
              <a:ext uri="{FF2B5EF4-FFF2-40B4-BE49-F238E27FC236}">
                <a16:creationId xmlns:a16="http://schemas.microsoft.com/office/drawing/2014/main" xmlns="" id="{05FF1107-49D3-4F1E-9216-3F8F576789CD}"/>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3735972680"/>
      </p:ext>
    </p:extLst>
  </p:cSld>
  <p:clrMapOvr>
    <a:masterClrMapping/>
  </p:clrMapOvr>
  <p:transition spd="slow">
    <p:cut/>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286591" y="1196752"/>
            <a:ext cx="8319298" cy="5352720"/>
          </a:xfrm>
          <a:prstGeom prst="rect">
            <a:avLst/>
          </a:prstGeom>
          <a:noFill/>
          <a:ln>
            <a:noFill/>
          </a:ln>
        </p:spPr>
        <p:txBody>
          <a:bodyPr lIns="91425" tIns="45700" rIns="91425" bIns="45700" anchor="t" anchorCtr="0">
            <a:noAutofit/>
          </a:bodyPr>
          <a:lstStyle/>
          <a:p>
            <a:pPr marL="0" indent="0" algn="just">
              <a:buNone/>
            </a:pPr>
            <a:r>
              <a:rPr lang="pt-BR" sz="2400" dirty="0">
                <a:ea typeface="Calibri"/>
                <a:cs typeface="Calibri"/>
                <a:sym typeface="Calibri"/>
              </a:rPr>
              <a:t>	</a:t>
            </a:r>
            <a:r>
              <a:rPr lang="pt-BR" sz="2400" b="1" dirty="0">
                <a:ea typeface="Calibri"/>
                <a:cs typeface="Calibri"/>
                <a:sym typeface="Calibri"/>
              </a:rPr>
              <a:t>Estão sujeitas ao licenciamento ambiental simplificado  (Art. 4º): </a:t>
            </a:r>
          </a:p>
          <a:p>
            <a:pPr marL="0" indent="0" algn="just">
              <a:buNone/>
            </a:pPr>
            <a:endParaRPr lang="pt-BR" sz="2400" b="1" dirty="0">
              <a:ea typeface="Calibri"/>
              <a:cs typeface="Calibri"/>
              <a:sym typeface="Calibri"/>
            </a:endParaRPr>
          </a:p>
          <a:p>
            <a:pPr marL="0" indent="0" algn="just">
              <a:buNone/>
            </a:pPr>
            <a:r>
              <a:rPr lang="pt-BR" sz="2400" dirty="0"/>
              <a:t>	- Manutenção, melhoramento e pavimentação que demandem supressão de vegetação nativa, </a:t>
            </a:r>
            <a:r>
              <a:rPr lang="pt-BR" sz="2400" u="sng" dirty="0"/>
              <a:t>restrita ao estágio inicial de regeneração;</a:t>
            </a:r>
          </a:p>
          <a:p>
            <a:pPr marL="457200" lvl="1" indent="0" algn="just">
              <a:buNone/>
            </a:pPr>
            <a:r>
              <a:rPr lang="pt-BR" sz="2400" dirty="0">
                <a:ea typeface="Calibri"/>
                <a:cs typeface="Calibri"/>
                <a:sym typeface="Calibri"/>
              </a:rPr>
              <a:t>	- Unidades de apoio provisórias vinculadas ao empreendimento ou licenciadas de modo isolado. </a:t>
            </a:r>
          </a:p>
          <a:p>
            <a:pPr marL="0" indent="0" algn="just">
              <a:buNone/>
            </a:pPr>
            <a:r>
              <a:rPr lang="pt-BR" sz="2400" dirty="0">
                <a:ea typeface="Calibri"/>
                <a:cs typeface="Calibri"/>
                <a:sym typeface="Calibri"/>
              </a:rPr>
              <a:t>	- </a:t>
            </a:r>
            <a:r>
              <a:rPr lang="pt-BR" sz="2400" dirty="0"/>
              <a:t> Os procedimentos administrativos deverão obedecer aos critérios vigentes na  IN Iema nº 012-N/ 2016.</a:t>
            </a:r>
          </a:p>
          <a:p>
            <a:pPr marL="0" indent="0" algn="just">
              <a:buNone/>
            </a:pPr>
            <a:r>
              <a:rPr lang="pt-BR" sz="2400" dirty="0">
                <a:ea typeface="Calibri"/>
                <a:cs typeface="Calibri"/>
                <a:sym typeface="Calibri"/>
              </a:rPr>
              <a:t>	- Tipo de licença: Licença Simplificada por Adesão e Compromisso – LAC.</a:t>
            </a:r>
          </a:p>
          <a:p>
            <a:pPr marL="0" indent="0" algn="just">
              <a:buNone/>
            </a:pPr>
            <a:endParaRPr lang="pt-BR" sz="2400" dirty="0">
              <a:ea typeface="Calibri"/>
              <a:cs typeface="Calibri"/>
              <a:sym typeface="Calibri"/>
            </a:endParaRPr>
          </a:p>
          <a:p>
            <a:pPr marL="0" indent="0" algn="just">
              <a:buNone/>
            </a:pPr>
            <a:endParaRPr lang="pt-BR" sz="2400" dirty="0">
              <a:ea typeface="Calibri"/>
              <a:cs typeface="Calibri"/>
              <a:sym typeface="Calibri"/>
            </a:endParaRPr>
          </a:p>
          <a:p>
            <a:pPr lvl="0" algn="just"/>
            <a:endParaRPr lang="pt-BR" sz="2400" b="0" i="0" u="none" strike="noStrike" cap="none" baseline="0" dirty="0">
              <a:solidFill>
                <a:srgbClr val="FF0000"/>
              </a:solidFill>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36</a:t>
            </a:fld>
            <a:endParaRPr lang="pt-BR" dirty="0"/>
          </a:p>
        </p:txBody>
      </p:sp>
      <p:sp>
        <p:nvSpPr>
          <p:cNvPr id="7" name="Retângulo 6">
            <a:extLst>
              <a:ext uri="{FF2B5EF4-FFF2-40B4-BE49-F238E27FC236}">
                <a16:creationId xmlns:a16="http://schemas.microsoft.com/office/drawing/2014/main" xmlns="" id="{33CE3946-D2A0-46CE-B266-2C5A2EF2FFF4}"/>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1005110507"/>
      </p:ext>
    </p:extLst>
  </p:cSld>
  <p:clrMapOvr>
    <a:masterClrMapping/>
  </p:clrMapOvr>
  <p:transition spd="slow">
    <p:cut/>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just">
              <a:buNone/>
            </a:pPr>
            <a:r>
              <a:rPr lang="pt-BR" sz="2000" dirty="0">
                <a:ea typeface="Calibri"/>
                <a:cs typeface="Calibri"/>
                <a:sym typeface="Calibri"/>
              </a:rPr>
              <a:t>	</a:t>
            </a:r>
            <a:r>
              <a:rPr lang="pt-BR" sz="2000" b="1" dirty="0">
                <a:ea typeface="Calibri"/>
                <a:cs typeface="Calibri"/>
                <a:sym typeface="Calibri"/>
              </a:rPr>
              <a:t>Estão sujeitas ao licenciamento ambiental ordinário  (Art. 5º):</a:t>
            </a:r>
            <a:r>
              <a:rPr lang="pt-BR" sz="2000" dirty="0">
                <a:ea typeface="Calibri"/>
                <a:cs typeface="Calibri"/>
                <a:sym typeface="Calibri"/>
              </a:rPr>
              <a:t> </a:t>
            </a:r>
          </a:p>
          <a:p>
            <a:pPr lvl="1" algn="just"/>
            <a:r>
              <a:rPr lang="pt-BR" sz="2000" dirty="0"/>
              <a:t>Atividades de implantação de estradas e rodovias e/ou ampliação da capacidade;</a:t>
            </a:r>
          </a:p>
          <a:p>
            <a:pPr lvl="1" algn="just"/>
            <a:r>
              <a:rPr lang="pt-BR" sz="2000" dirty="0"/>
              <a:t>Atividades de manutenção e melhoramento impliquem em supressão de vegetação nativa primária ou secundária em estágio avançado e médio de regeneração;</a:t>
            </a:r>
          </a:p>
          <a:p>
            <a:pPr lvl="1" algn="just"/>
            <a:r>
              <a:rPr lang="pt-BR" sz="2000" dirty="0">
                <a:ea typeface="Calibri"/>
                <a:cs typeface="Calibri"/>
                <a:sym typeface="Calibri"/>
              </a:rPr>
              <a:t>Unidades de apoio provisória vinculadas ao empreendimento ou licenciadas de modo isolado; </a:t>
            </a:r>
          </a:p>
          <a:p>
            <a:pPr marL="0" indent="0" algn="just">
              <a:buNone/>
            </a:pPr>
            <a:r>
              <a:rPr lang="pt-BR" sz="2000" u="sng" dirty="0">
                <a:ea typeface="Calibri"/>
                <a:cs typeface="Calibri"/>
                <a:sym typeface="Calibri"/>
              </a:rPr>
              <a:t>Principais tipos de licenças</a:t>
            </a:r>
            <a:r>
              <a:rPr lang="pt-BR" sz="2000" dirty="0">
                <a:ea typeface="Calibri"/>
                <a:cs typeface="Calibri"/>
                <a:sym typeface="Calibri"/>
              </a:rPr>
              <a:t>: LP (aprova a viabilidade); LI (</a:t>
            </a:r>
            <a:r>
              <a:rPr lang="pt-BR" sz="2000" dirty="0"/>
              <a:t>para implantação de estradas ou rodovias após o licenciamento prévio, incluindo ampliação da capacidade e alteração de traçado; e para pavimentação de estradas preexistentes sem a necessidade de aprovação de alternativa locacional); </a:t>
            </a:r>
            <a:r>
              <a:rPr lang="pt-BR" sz="2000" dirty="0">
                <a:ea typeface="Calibri"/>
                <a:cs typeface="Calibri"/>
                <a:sym typeface="Calibri"/>
              </a:rPr>
              <a:t>LO (</a:t>
            </a:r>
            <a:r>
              <a:rPr lang="pt-BR" sz="2000" dirty="0"/>
              <a:t>operação de rodovias pavimentadas);</a:t>
            </a:r>
            <a:r>
              <a:rPr lang="pt-BR" sz="2000" dirty="0">
                <a:cs typeface="Calibri"/>
                <a:sym typeface="Calibri"/>
              </a:rPr>
              <a:t> </a:t>
            </a:r>
            <a:r>
              <a:rPr lang="pt-BR" sz="2000" dirty="0">
                <a:ea typeface="Calibri"/>
                <a:cs typeface="Calibri"/>
                <a:sym typeface="Calibri"/>
              </a:rPr>
              <a:t>LAR: </a:t>
            </a:r>
            <a:r>
              <a:rPr lang="pt-BR" sz="2000" dirty="0"/>
              <a:t>para estradas, rodovias e obras de arte, sendo aplicável em todas as fases do empreendimento.	</a:t>
            </a:r>
            <a:endParaRPr lang="pt-BR" sz="2000" b="0" i="0" u="none" strike="noStrike" cap="none" baseline="0" dirty="0">
              <a:solidFill>
                <a:srgbClr val="FF0000"/>
              </a:solidFill>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37</a:t>
            </a:fld>
            <a:endParaRPr lang="pt-BR" dirty="0"/>
          </a:p>
        </p:txBody>
      </p:sp>
      <p:sp>
        <p:nvSpPr>
          <p:cNvPr id="7" name="Retângulo 6">
            <a:extLst>
              <a:ext uri="{FF2B5EF4-FFF2-40B4-BE49-F238E27FC236}">
                <a16:creationId xmlns:a16="http://schemas.microsoft.com/office/drawing/2014/main" xmlns="" id="{5914DFD1-E630-4867-B1BB-6E57FC7D721B}"/>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1026022912"/>
      </p:ext>
    </p:extLst>
  </p:cSld>
  <p:clrMapOvr>
    <a:masterClrMapping/>
  </p:clrMapOvr>
  <p:transition spd="slow">
    <p:cut/>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179512" y="1039802"/>
            <a:ext cx="8319298" cy="5352720"/>
          </a:xfrm>
          <a:prstGeom prst="rect">
            <a:avLst/>
          </a:prstGeom>
          <a:noFill/>
          <a:ln>
            <a:noFill/>
          </a:ln>
        </p:spPr>
        <p:txBody>
          <a:bodyPr lIns="91425" tIns="45700" rIns="91425" bIns="45700" anchor="t" anchorCtr="0">
            <a:noAutofit/>
          </a:bodyPr>
          <a:lstStyle/>
          <a:p>
            <a:pPr marL="0" indent="0" algn="just">
              <a:buNone/>
            </a:pPr>
            <a:r>
              <a:rPr lang="pt-BR" sz="1600" dirty="0">
                <a:latin typeface="Colibri corpo"/>
                <a:ea typeface="Calibri"/>
                <a:cs typeface="Calibri"/>
                <a:sym typeface="Calibri"/>
              </a:rPr>
              <a:t>	</a:t>
            </a:r>
            <a:r>
              <a:rPr lang="pt-BR" sz="2000" b="1" dirty="0">
                <a:latin typeface="Colibri corpo"/>
                <a:ea typeface="Calibri"/>
                <a:cs typeface="Calibri"/>
                <a:sym typeface="Calibri"/>
              </a:rPr>
              <a:t>Estão sujeitas ao licenciamento ambiental ordinário  (Art. 5º):</a:t>
            </a:r>
            <a:r>
              <a:rPr lang="pt-BR" sz="2000" dirty="0">
                <a:latin typeface="Colibri corpo"/>
                <a:ea typeface="Calibri"/>
                <a:cs typeface="Calibri"/>
                <a:sym typeface="Calibri"/>
              </a:rPr>
              <a:t> </a:t>
            </a:r>
          </a:p>
          <a:p>
            <a:pPr marL="0" indent="0" algn="just">
              <a:spcBef>
                <a:spcPts val="0"/>
              </a:spcBef>
              <a:buNone/>
            </a:pPr>
            <a:r>
              <a:rPr lang="pt-BR" sz="2000" dirty="0">
                <a:latin typeface="Colibri corpo"/>
                <a:ea typeface="Calibri"/>
                <a:cs typeface="Calibri"/>
                <a:sym typeface="Calibri"/>
              </a:rPr>
              <a:t>	- Procedimentos para a definição do estudo ambiental: </a:t>
            </a:r>
            <a:r>
              <a:rPr lang="pt-BR" sz="2000" dirty="0" err="1">
                <a:latin typeface="Colibri corpo"/>
                <a:ea typeface="Calibri"/>
                <a:cs typeface="Calibri"/>
                <a:sym typeface="Calibri"/>
              </a:rPr>
              <a:t>interrelação</a:t>
            </a:r>
            <a:r>
              <a:rPr lang="pt-BR" sz="2000" dirty="0">
                <a:latin typeface="Colibri corpo"/>
                <a:ea typeface="Calibri"/>
                <a:cs typeface="Calibri"/>
                <a:sym typeface="Calibri"/>
              </a:rPr>
              <a:t> do IIA e as classes do empreendimento/atividade (porte e potencial poluidor). </a:t>
            </a:r>
          </a:p>
          <a:p>
            <a:pPr marL="0" indent="0" algn="just">
              <a:spcBef>
                <a:spcPts val="0"/>
              </a:spcBef>
              <a:buNone/>
            </a:pPr>
            <a:endParaRPr lang="pt-BR" sz="2000" dirty="0">
              <a:latin typeface="Colibri corpo"/>
              <a:ea typeface="Calibri"/>
              <a:cs typeface="Calibri"/>
              <a:sym typeface="Calibri"/>
            </a:endParaRPr>
          </a:p>
          <a:p>
            <a:pPr marL="0" indent="0" algn="just">
              <a:spcBef>
                <a:spcPts val="0"/>
              </a:spcBef>
              <a:buNone/>
            </a:pPr>
            <a:r>
              <a:rPr lang="pt-BR" sz="2000" dirty="0">
                <a:latin typeface="Colibri corpo"/>
                <a:ea typeface="Calibri"/>
                <a:cs typeface="Calibri"/>
                <a:sym typeface="Calibri"/>
              </a:rPr>
              <a:t>	- </a:t>
            </a:r>
            <a:r>
              <a:rPr lang="pt-BR" sz="2000" u="sng" dirty="0">
                <a:latin typeface="Colibri corpo"/>
                <a:ea typeface="Calibri"/>
                <a:cs typeface="Calibri"/>
                <a:sym typeface="Calibri"/>
              </a:rPr>
              <a:t>Critérios e controles ambientais comumente exigidas</a:t>
            </a:r>
            <a:r>
              <a:rPr lang="pt-BR" sz="2000" dirty="0">
                <a:latin typeface="Colibri corpo"/>
                <a:ea typeface="Calibri"/>
                <a:cs typeface="Calibri"/>
                <a:sym typeface="Calibri"/>
              </a:rPr>
              <a:t>: </a:t>
            </a:r>
          </a:p>
          <a:p>
            <a:pPr marL="57150" indent="0" algn="just">
              <a:spcBef>
                <a:spcPts val="0"/>
              </a:spcBef>
              <a:buNone/>
            </a:pPr>
            <a:r>
              <a:rPr lang="pt-BR" sz="2000" dirty="0">
                <a:latin typeface="Colibri corpo"/>
                <a:ea typeface="Calibri"/>
                <a:cs typeface="Calibri"/>
                <a:sym typeface="Calibri"/>
              </a:rPr>
              <a:t>1. Anuência dos municípios; </a:t>
            </a:r>
          </a:p>
          <a:p>
            <a:pPr marL="57150" indent="0" algn="just">
              <a:spcBef>
                <a:spcPts val="0"/>
              </a:spcBef>
              <a:buNone/>
            </a:pPr>
            <a:r>
              <a:rPr lang="pt-BR" sz="2000" dirty="0">
                <a:latin typeface="Colibri corpo"/>
                <a:ea typeface="Calibri"/>
                <a:cs typeface="Calibri"/>
                <a:sym typeface="Calibri"/>
              </a:rPr>
              <a:t>2. Possuir </a:t>
            </a:r>
            <a:r>
              <a:rPr lang="pt-BR" sz="2000" dirty="0">
                <a:latin typeface="Colibri corpo"/>
              </a:rPr>
              <a:t>Portaria ou Dispensa de Outorga de Direito de Uso de Recursos Hídricos</a:t>
            </a:r>
            <a:r>
              <a:rPr lang="pt-BR" sz="2000" dirty="0">
                <a:latin typeface="Colibri corpo"/>
                <a:cs typeface="Calibri"/>
                <a:sym typeface="Calibri"/>
              </a:rPr>
              <a:t>;</a:t>
            </a:r>
            <a:endParaRPr lang="pt-BR" sz="2000" dirty="0">
              <a:latin typeface="Colibri corpo"/>
              <a:ea typeface="Calibri"/>
              <a:cs typeface="Calibri"/>
              <a:sym typeface="Calibri"/>
            </a:endParaRPr>
          </a:p>
          <a:p>
            <a:pPr marL="57150" indent="0" algn="just">
              <a:spcBef>
                <a:spcPts val="0"/>
              </a:spcBef>
              <a:buNone/>
            </a:pPr>
            <a:r>
              <a:rPr lang="pt-BR" sz="2000" dirty="0">
                <a:latin typeface="Colibri corpo"/>
                <a:ea typeface="Calibri"/>
                <a:cs typeface="Calibri"/>
                <a:sym typeface="Calibri"/>
              </a:rPr>
              <a:t>3. Respeitas as APPs não necessárias a execução de obras públicas, estando estas sujeitas a compensação por intervenção (PRAD ou compensação pecuniária);</a:t>
            </a:r>
          </a:p>
          <a:p>
            <a:pPr marL="57150" indent="0" algn="just">
              <a:spcBef>
                <a:spcPts val="0"/>
              </a:spcBef>
              <a:buNone/>
            </a:pPr>
            <a:r>
              <a:rPr lang="pt-BR" sz="2000" dirty="0">
                <a:latin typeface="Colibri corpo"/>
                <a:ea typeface="Calibri"/>
                <a:cs typeface="Calibri"/>
                <a:sym typeface="Calibri"/>
              </a:rPr>
              <a:t>4. Anuência do gestor da UC quando o empreendimento afetar UC ou sua ZA, sob responsabilidade da autoridade licenciadora solicitar;</a:t>
            </a:r>
          </a:p>
          <a:p>
            <a:pPr marL="57150" indent="0" algn="just">
              <a:spcBef>
                <a:spcPts val="0"/>
              </a:spcBef>
              <a:buNone/>
            </a:pPr>
            <a:r>
              <a:rPr lang="pt-BR" sz="2000" dirty="0">
                <a:latin typeface="Colibri corpo"/>
              </a:rPr>
              <a:t>5. Obter previamente à execução das atividades de supressão, a Autorização de Exploração Florestal;</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38</a:t>
            </a:fld>
            <a:endParaRPr lang="pt-BR" dirty="0"/>
          </a:p>
        </p:txBody>
      </p:sp>
      <p:sp>
        <p:nvSpPr>
          <p:cNvPr id="7" name="Retângulo 6">
            <a:extLst>
              <a:ext uri="{FF2B5EF4-FFF2-40B4-BE49-F238E27FC236}">
                <a16:creationId xmlns:a16="http://schemas.microsoft.com/office/drawing/2014/main" xmlns="" id="{5914DFD1-E630-4867-B1BB-6E57FC7D721B}"/>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2786144882"/>
      </p:ext>
    </p:extLst>
  </p:cSld>
  <p:clrMapOvr>
    <a:masterClrMapping/>
  </p:clrMapOvr>
  <p:transition spd="slow">
    <p:cut/>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just">
              <a:spcBef>
                <a:spcPts val="0"/>
              </a:spcBef>
              <a:buNone/>
            </a:pPr>
            <a:r>
              <a:rPr lang="pt-BR" sz="2000" dirty="0">
                <a:ea typeface="Calibri"/>
                <a:cs typeface="Calibri"/>
                <a:sym typeface="Calibri"/>
              </a:rPr>
              <a:t>	- </a:t>
            </a:r>
            <a:r>
              <a:rPr lang="pt-BR" sz="2000" u="sng" dirty="0">
                <a:ea typeface="Calibri"/>
                <a:cs typeface="Calibri"/>
                <a:sym typeface="Calibri"/>
              </a:rPr>
              <a:t>Critérios e controles ambientais comumente exigidas</a:t>
            </a:r>
            <a:r>
              <a:rPr lang="pt-BR" sz="2000" dirty="0">
                <a:ea typeface="Calibri"/>
                <a:cs typeface="Calibri"/>
                <a:sym typeface="Calibri"/>
              </a:rPr>
              <a:t>: </a:t>
            </a:r>
          </a:p>
          <a:p>
            <a:pPr marL="0" indent="0" algn="just">
              <a:spcBef>
                <a:spcPts val="0"/>
              </a:spcBef>
              <a:buNone/>
            </a:pPr>
            <a:r>
              <a:rPr lang="pt-BR" sz="2000" dirty="0">
                <a:ea typeface="Calibri"/>
                <a:cs typeface="Calibri"/>
                <a:sym typeface="Calibri"/>
              </a:rPr>
              <a:t>6. Obter previamente a Autorização de Manejo de Fauna – resgate para a etapa de supressão, conforme IN 5/2021; </a:t>
            </a:r>
            <a:r>
              <a:rPr lang="pt-BR" sz="2000" dirty="0">
                <a:solidFill>
                  <a:srgbClr val="FF0000"/>
                </a:solidFill>
                <a:ea typeface="Calibri"/>
                <a:cs typeface="Arial" panose="020B0604020202020204" pitchFamily="34" charset="0"/>
                <a:sym typeface="Calibri"/>
              </a:rPr>
              <a:t>*</a:t>
            </a:r>
            <a:endParaRPr lang="pt-BR" sz="2000" dirty="0">
              <a:solidFill>
                <a:srgbClr val="FF0000"/>
              </a:solidFill>
              <a:ea typeface="Calibri"/>
              <a:cs typeface="Calibri"/>
              <a:sym typeface="Calibri"/>
            </a:endParaRPr>
          </a:p>
          <a:p>
            <a:pPr marL="0" indent="0" algn="just">
              <a:spcBef>
                <a:spcPts val="0"/>
              </a:spcBef>
              <a:buNone/>
            </a:pPr>
            <a:r>
              <a:rPr lang="pt-BR" sz="2000" dirty="0">
                <a:ea typeface="Calibri"/>
                <a:cs typeface="Calibri"/>
                <a:sym typeface="Calibri"/>
              </a:rPr>
              <a:t>7. </a:t>
            </a:r>
            <a:r>
              <a:rPr lang="pt-BR" sz="2000" dirty="0"/>
              <a:t>Novas intervenções correlatas fora da faixa de domínio deverão ser</a:t>
            </a:r>
          </a:p>
          <a:p>
            <a:pPr marL="0" indent="0" algn="just">
              <a:spcBef>
                <a:spcPts val="0"/>
              </a:spcBef>
              <a:buNone/>
            </a:pPr>
            <a:r>
              <a:rPr lang="pt-BR" sz="2000" dirty="0"/>
              <a:t>solicitadas no âmbito do processo de licenciamento ambiental, exceto </a:t>
            </a:r>
          </a:p>
          <a:p>
            <a:pPr marL="0" indent="0" algn="just">
              <a:spcBef>
                <a:spcPts val="0"/>
              </a:spcBef>
              <a:buNone/>
            </a:pPr>
            <a:r>
              <a:rPr lang="pt-BR" sz="2000" dirty="0"/>
              <a:t>quanto as atividades de ações urgentes e emergenciais, que por possuírem caráter excepcional são consideradas autorizadas mesmo fora da faixa de domínio; </a:t>
            </a:r>
            <a:r>
              <a:rPr lang="pt-BR" sz="2000" dirty="0">
                <a:solidFill>
                  <a:srgbClr val="FF0000"/>
                </a:solidFill>
                <a:ea typeface="Calibri"/>
                <a:cs typeface="Arial" panose="020B0604020202020204" pitchFamily="34" charset="0"/>
                <a:sym typeface="Calibri"/>
              </a:rPr>
              <a:t>*</a:t>
            </a:r>
            <a:endParaRPr lang="pt-BR" sz="2000" dirty="0">
              <a:sym typeface="Calibri"/>
            </a:endParaRPr>
          </a:p>
          <a:p>
            <a:pPr marL="0" indent="0" algn="just">
              <a:spcBef>
                <a:spcPts val="0"/>
              </a:spcBef>
              <a:buNone/>
            </a:pPr>
            <a:r>
              <a:rPr lang="pt-BR" sz="2000" dirty="0"/>
              <a:t>8. A instalação de unidades de apoio provisória devem ser realizadas fora das APPs, excepcionados os casos de instalações provisórias para implantação, melhoramento ou manutenção de obras de arte e 	outras situações devidamente justificadas pela falta de alternativa locacional;</a:t>
            </a:r>
            <a:r>
              <a:rPr lang="pt-BR" sz="2000" dirty="0">
                <a:solidFill>
                  <a:srgbClr val="FF0000"/>
                </a:solidFill>
                <a:ea typeface="Calibri"/>
                <a:cs typeface="Arial" panose="020B0604020202020204" pitchFamily="34" charset="0"/>
                <a:sym typeface="Calibri"/>
              </a:rPr>
              <a:t>*</a:t>
            </a:r>
          </a:p>
          <a:p>
            <a:pPr marL="0" indent="0" algn="just">
              <a:spcBef>
                <a:spcPts val="0"/>
              </a:spcBef>
              <a:buNone/>
            </a:pPr>
            <a:r>
              <a:rPr lang="pt-BR" sz="2000" dirty="0">
                <a:ea typeface="Calibri"/>
                <a:cs typeface="Calibri"/>
                <a:sym typeface="Calibri"/>
              </a:rPr>
              <a:t>9. Realizar o gerenciamento de todos os resíduos solidos gerados. </a:t>
            </a:r>
            <a:endParaRPr lang="pt-BR" sz="2000" b="0" i="0" u="none" strike="noStrike" cap="none" baseline="0" dirty="0">
              <a:solidFill>
                <a:srgbClr val="FF0000"/>
              </a:solidFill>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39</a:t>
            </a:fld>
            <a:endParaRPr lang="pt-BR" dirty="0"/>
          </a:p>
        </p:txBody>
      </p:sp>
      <p:sp>
        <p:nvSpPr>
          <p:cNvPr id="7" name="Retângulo 6">
            <a:extLst>
              <a:ext uri="{FF2B5EF4-FFF2-40B4-BE49-F238E27FC236}">
                <a16:creationId xmlns:a16="http://schemas.microsoft.com/office/drawing/2014/main" xmlns="" id="{5914DFD1-E630-4867-B1BB-6E57FC7D721B}"/>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319778139"/>
      </p:ext>
    </p:extLst>
  </p:cSld>
  <p:clrMapOvr>
    <a:masterClrMapping/>
  </p:clrMapOvr>
  <p:transition spd="slow">
    <p:cut/>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179512" y="1037482"/>
            <a:ext cx="8319298" cy="5352720"/>
          </a:xfrm>
          <a:prstGeom prst="rect">
            <a:avLst/>
          </a:prstGeom>
          <a:noFill/>
          <a:ln>
            <a:noFill/>
          </a:ln>
        </p:spPr>
        <p:txBody>
          <a:bodyPr lIns="91425" tIns="45700" rIns="91425" bIns="45700" anchor="t" anchorCtr="0">
            <a:noAutofit/>
          </a:bodyPr>
          <a:lstStyle/>
          <a:p>
            <a:pPr marL="0" indent="0" algn="just">
              <a:buNone/>
            </a:pPr>
            <a:r>
              <a:rPr lang="pt-BR" sz="1800" dirty="0">
                <a:ea typeface="Calibri"/>
                <a:cs typeface="Calibri"/>
                <a:sym typeface="Calibri"/>
              </a:rPr>
              <a:t>	- </a:t>
            </a:r>
            <a:r>
              <a:rPr lang="pt-BR" sz="1800" u="sng" dirty="0">
                <a:ea typeface="Calibri"/>
                <a:cs typeface="Calibri"/>
                <a:sym typeface="Calibri"/>
              </a:rPr>
              <a:t>Critérios e controles ambientais comumente exigidas: </a:t>
            </a:r>
          </a:p>
          <a:p>
            <a:pPr marL="0" indent="0" algn="just">
              <a:buNone/>
            </a:pPr>
            <a:r>
              <a:rPr lang="pt-BR" sz="1800" dirty="0"/>
              <a:t>10. Áreas para abastecimento de veículos dotadas de bomba de abastecimento, tanques aéreos para o armazenamento de combustível e outros líquidos inflamáveis, como 	asfalto diluído de petróleo CM30 e emulsão asfáltica, deverão ser dotadas de sistema de drenagem oleosa, conforme norma técnica ABNT NBR 14605:2020;</a:t>
            </a:r>
            <a:endParaRPr lang="pt-BR" sz="1800" dirty="0">
              <a:ea typeface="Calibri"/>
              <a:cs typeface="Calibri"/>
              <a:sym typeface="Calibri"/>
            </a:endParaRPr>
          </a:p>
          <a:p>
            <a:pPr marL="0" indent="0" algn="just">
              <a:spcBef>
                <a:spcPts val="0"/>
              </a:spcBef>
              <a:buNone/>
            </a:pPr>
            <a:r>
              <a:rPr lang="pt-BR" sz="1800" dirty="0">
                <a:ea typeface="Calibri"/>
                <a:cs typeface="Calibri"/>
                <a:sym typeface="Calibri"/>
              </a:rPr>
              <a:t>11. I</a:t>
            </a:r>
            <a:r>
              <a:rPr lang="pt-BR" sz="1800" dirty="0"/>
              <a:t>mplantar sinalização provisória e definitiva na fase de execução e operação do empreendimento;</a:t>
            </a:r>
          </a:p>
          <a:p>
            <a:pPr marL="0" indent="0" algn="just">
              <a:spcBef>
                <a:spcPts val="0"/>
              </a:spcBef>
              <a:buNone/>
            </a:pPr>
            <a:r>
              <a:rPr lang="pt-BR" sz="1800" dirty="0"/>
              <a:t>12. Em áreas proximas a núcleos pupulacionais deve ser feita comunicação prévia ao início das obras à comunidade na área direta da intervenção, conforme Plano de Comunicação Social;</a:t>
            </a:r>
          </a:p>
          <a:p>
            <a:pPr marL="0" indent="0" algn="just">
              <a:spcBef>
                <a:spcPts val="0"/>
              </a:spcBef>
              <a:buNone/>
            </a:pPr>
            <a:r>
              <a:rPr lang="pt-BR" sz="1800" dirty="0">
                <a:ea typeface="Calibri"/>
                <a:cs typeface="Calibri"/>
                <a:sym typeface="Calibri"/>
              </a:rPr>
              <a:t>13. Possuir manifestação do IPHAN, nos casos aplicávies conforme a IN 01/2015;</a:t>
            </a:r>
          </a:p>
          <a:p>
            <a:pPr marL="0" indent="0" algn="just">
              <a:spcBef>
                <a:spcPts val="0"/>
              </a:spcBef>
              <a:buNone/>
            </a:pPr>
            <a:r>
              <a:rPr lang="pt-BR" sz="1800" dirty="0">
                <a:ea typeface="Calibri"/>
                <a:cs typeface="Calibri"/>
                <a:sym typeface="Calibri"/>
              </a:rPr>
              <a:t>14. Implantar </a:t>
            </a:r>
            <a:r>
              <a:rPr lang="pt-BR" sz="1800" dirty="0"/>
              <a:t>medidas eficazes de controle ambiental quanto ao aporte de sedimentos para os cursos d’água transpostos e margeados pelo empreendimento; </a:t>
            </a:r>
          </a:p>
          <a:p>
            <a:pPr marL="0" indent="0" algn="just">
              <a:spcBef>
                <a:spcPts val="0"/>
              </a:spcBef>
              <a:buNone/>
            </a:pPr>
            <a:r>
              <a:rPr lang="pt-BR" sz="1800" dirty="0"/>
              <a:t>15. O material decorrente das operações de desmatamento, destocamento e limpeza, executados dentro dos limites da área de intervenção, deve ser retirado e estocado de forma que, após a intervenção, o solo orgânico seja espalhado na área, reintegrando-se à paisagem;</a:t>
            </a:r>
            <a:endParaRPr lang="pt-BR" sz="1800" dirty="0">
              <a:ea typeface="Calibri"/>
              <a:cs typeface="Calibri"/>
              <a:sym typeface="Calibri"/>
            </a:endParaRPr>
          </a:p>
          <a:p>
            <a:pPr marL="0" lvl="0" indent="0" algn="just">
              <a:buNone/>
            </a:pPr>
            <a:endParaRPr lang="pt-BR" sz="1800" b="0" i="0" u="none" strike="noStrike" cap="none" baseline="0" dirty="0">
              <a:solidFill>
                <a:srgbClr val="FF0000"/>
              </a:solidFill>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40</a:t>
            </a:fld>
            <a:endParaRPr lang="pt-BR" dirty="0"/>
          </a:p>
        </p:txBody>
      </p:sp>
      <p:sp>
        <p:nvSpPr>
          <p:cNvPr id="7" name="Retângulo 6">
            <a:extLst>
              <a:ext uri="{FF2B5EF4-FFF2-40B4-BE49-F238E27FC236}">
                <a16:creationId xmlns:a16="http://schemas.microsoft.com/office/drawing/2014/main" xmlns="" id="{5914DFD1-E630-4867-B1BB-6E57FC7D721B}"/>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3401782495"/>
      </p:ext>
    </p:extLst>
  </p:cSld>
  <p:clrMapOvr>
    <a:masterClrMapping/>
  </p:clrMapOvr>
  <p:transition spd="slow">
    <p:cut/>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buNone/>
            </a:pPr>
            <a:r>
              <a:rPr lang="pt-BR" sz="1600" dirty="0">
                <a:ea typeface="Calibri"/>
                <a:cs typeface="Calibri"/>
                <a:sym typeface="Calibri"/>
              </a:rPr>
              <a:t>	</a:t>
            </a:r>
            <a:r>
              <a:rPr lang="pt-BR" sz="1600" dirty="0">
                <a:latin typeface="Colibri corpo"/>
                <a:ea typeface="Calibri"/>
                <a:cs typeface="Calibri"/>
                <a:sym typeface="Calibri"/>
              </a:rPr>
              <a:t> -  </a:t>
            </a:r>
            <a:r>
              <a:rPr lang="pt-BR" sz="1600" u="sng" dirty="0">
                <a:ea typeface="Calibri"/>
                <a:cs typeface="Calibri"/>
                <a:sym typeface="Calibri"/>
              </a:rPr>
              <a:t>Cálculo do Ìndice de Impacto Ambiental – IIA: </a:t>
            </a:r>
          </a:p>
          <a:p>
            <a:pPr marL="0" indent="0">
              <a:buNone/>
            </a:pPr>
            <a:endParaRPr lang="pt-BR" sz="1600" u="sng" dirty="0">
              <a:ea typeface="Calibri"/>
              <a:cs typeface="Calibri"/>
              <a:sym typeface="Calibri"/>
            </a:endParaRPr>
          </a:p>
          <a:p>
            <a:pPr marL="0" indent="0" algn="just">
              <a:buNone/>
            </a:pPr>
            <a:r>
              <a:rPr lang="pt-BR" sz="1600" dirty="0"/>
              <a:t>	No capítulo III: Dos Procedimentos quanto à definição do Estudo Ambiental estabelece: </a:t>
            </a:r>
          </a:p>
          <a:p>
            <a:pPr algn="just"/>
            <a:endParaRPr lang="pt-BR" sz="1600" dirty="0"/>
          </a:p>
          <a:p>
            <a:pPr marL="0" indent="0" algn="just">
              <a:buNone/>
            </a:pPr>
            <a:r>
              <a:rPr lang="pt-BR" sz="1600" dirty="0"/>
              <a:t>	“Art.10° O estudo ambiental exigível ao licenciamento das atividades sujeitas ao 	</a:t>
            </a:r>
            <a:r>
              <a:rPr lang="pt-BR" sz="1600" u="sng" dirty="0"/>
              <a:t>procedimento ordinário </a:t>
            </a:r>
            <a:r>
              <a:rPr lang="pt-BR" sz="1600" dirty="0"/>
              <a:t>será indicado por meio da </a:t>
            </a:r>
            <a:r>
              <a:rPr lang="pt-BR" sz="1600" u="sng" dirty="0"/>
              <a:t>inter-relação entre o IIA e as classes </a:t>
            </a:r>
            <a:r>
              <a:rPr lang="pt-BR" sz="1600" dirty="0"/>
              <a:t>	</a:t>
            </a:r>
            <a:r>
              <a:rPr lang="pt-BR" sz="1600" u="sng" dirty="0"/>
              <a:t>do empreendimento/atividade</a:t>
            </a:r>
            <a:r>
              <a:rPr lang="pt-BR" sz="1600" dirty="0"/>
              <a:t>... </a:t>
            </a:r>
          </a:p>
          <a:p>
            <a:pPr marL="457200" lvl="1" indent="0" algn="just">
              <a:buNone/>
            </a:pPr>
            <a:r>
              <a:rPr lang="pt-BR" sz="1600" dirty="0"/>
              <a:t>	§ 1° A definição do IIA corresponderá à somatória dos pesos dos parâmetros relacionados no Anexo I, ... </a:t>
            </a:r>
          </a:p>
          <a:p>
            <a:pPr marL="457200" lvl="1" indent="0" algn="just">
              <a:buNone/>
            </a:pPr>
            <a:r>
              <a:rPr lang="pt-BR" sz="1600" dirty="0"/>
              <a:t>	§ 2° A Classe de enquadramento do empreendimento/atividade será definida pela matriz de enquadramento definida na IN IEMA nº 15-N/2020 (</a:t>
            </a:r>
            <a:r>
              <a:rPr lang="pt-BR" sz="1600" dirty="0">
                <a:solidFill>
                  <a:srgbClr val="FF0000"/>
                </a:solidFill>
              </a:rPr>
              <a:t>1</a:t>
            </a:r>
            <a:r>
              <a:rPr lang="pt-BR" sz="1600" dirty="0"/>
              <a:t>) . </a:t>
            </a:r>
          </a:p>
          <a:p>
            <a:pPr marL="457200" lvl="1" indent="0" algn="just">
              <a:buNone/>
            </a:pPr>
            <a:r>
              <a:rPr lang="pt-BR" sz="1600" dirty="0"/>
              <a:t>	§ 3° Para elaboração dos estudos ambientais deverão ser utilizados, obrigatoriamente, os termos de referência (TRs) disponíveis em https://iema. es.gov.br/, ...”.</a:t>
            </a:r>
          </a:p>
          <a:p>
            <a:pPr marL="0" indent="0" algn="just">
              <a:buNone/>
            </a:pPr>
            <a:endParaRPr lang="pt-BR" sz="1000" dirty="0"/>
          </a:p>
          <a:p>
            <a:pPr marL="0" indent="0" algn="just">
              <a:buNone/>
            </a:pPr>
            <a:r>
              <a:rPr lang="pt-BR" sz="1000" dirty="0"/>
              <a:t>(</a:t>
            </a:r>
            <a:r>
              <a:rPr lang="pt-BR" sz="1000" dirty="0">
                <a:solidFill>
                  <a:srgbClr val="FF0000"/>
                </a:solidFill>
              </a:rPr>
              <a:t>1</a:t>
            </a:r>
            <a:r>
              <a:rPr lang="pt-BR" sz="1000" dirty="0"/>
              <a:t>) alterada pela IN IEMA N°02-N de 31.03.2022.</a:t>
            </a:r>
            <a:endParaRPr lang="pt-BR" sz="1000" b="0" i="0" u="none" strike="noStrike" cap="none" baseline="0" dirty="0">
              <a:solidFill>
                <a:srgbClr val="FF0000"/>
              </a:solidFill>
              <a:latin typeface="Calibri"/>
              <a:ea typeface="Calibri"/>
              <a:cs typeface="Calibri"/>
              <a:sym typeface="Calibri"/>
            </a:endParaRPr>
          </a:p>
          <a:p>
            <a:pPr marL="0" indent="0" algn="ctr">
              <a:buNone/>
            </a:pPr>
            <a:r>
              <a:rPr lang="pt-BR" sz="1600" dirty="0">
                <a:solidFill>
                  <a:srgbClr val="00B050"/>
                </a:solidFill>
                <a:effectLst/>
              </a:rPr>
              <a:t>𝐼𝐼𝐴 = 𝑎 + 𝑏 + 𝑐 + 𝑑 + e</a:t>
            </a:r>
            <a:endParaRPr lang="pt-BR" sz="1000" dirty="0">
              <a:solidFill>
                <a:srgbClr val="00B050"/>
              </a:solidFill>
              <a:effectLst/>
            </a:endParaRPr>
          </a:p>
          <a:p>
            <a:pPr marL="0" indent="0" algn="ctr">
              <a:buNone/>
            </a:pPr>
            <a:r>
              <a:rPr lang="pt-BR" sz="1000" dirty="0"/>
              <a:t>Onde os Parâmetros são: </a:t>
            </a:r>
          </a:p>
          <a:p>
            <a:pPr marL="0" indent="0" algn="ctr">
              <a:buNone/>
            </a:pPr>
            <a:r>
              <a:rPr lang="pt-BR" sz="1000" dirty="0"/>
              <a:t>a = relacionado ao meio biótico: áreas legalmente protegidas</a:t>
            </a:r>
          </a:p>
          <a:p>
            <a:pPr marL="0" indent="0" algn="ctr">
              <a:buNone/>
            </a:pPr>
            <a:r>
              <a:rPr lang="pt-BR" sz="1000" dirty="0"/>
              <a:t>b = relacionado ao meio biótico: supressão de formações florestais da Mata Atlântica</a:t>
            </a:r>
          </a:p>
          <a:p>
            <a:pPr marL="0" indent="0" algn="ctr">
              <a:buNone/>
            </a:pPr>
            <a:r>
              <a:rPr lang="pt-BR" sz="1000" dirty="0"/>
              <a:t>c = relacionado ao meio biótico: fauna silvestre</a:t>
            </a:r>
          </a:p>
          <a:p>
            <a:pPr marL="0" indent="0" algn="ctr">
              <a:buNone/>
            </a:pPr>
            <a:r>
              <a:rPr lang="pt-BR" sz="1000" dirty="0"/>
              <a:t>d = relacionado ao meio socioeconômico</a:t>
            </a:r>
          </a:p>
          <a:p>
            <a:pPr marL="0" indent="0" algn="ctr">
              <a:buNone/>
            </a:pPr>
            <a:r>
              <a:rPr lang="pt-BR" sz="1000" dirty="0"/>
              <a:t>e = relacionado ao meio físico  </a:t>
            </a:r>
          </a:p>
          <a:p>
            <a:endParaRPr lang="pt-BR" sz="1000" b="0" i="0" u="none" strike="noStrike" cap="none" baseline="0" dirty="0">
              <a:solidFill>
                <a:srgbClr val="FF0000"/>
              </a:solidFill>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41</a:t>
            </a:fld>
            <a:endParaRPr lang="pt-BR" dirty="0"/>
          </a:p>
        </p:txBody>
      </p:sp>
      <p:sp>
        <p:nvSpPr>
          <p:cNvPr id="6" name="Retângulo 5">
            <a:extLst>
              <a:ext uri="{FF2B5EF4-FFF2-40B4-BE49-F238E27FC236}">
                <a16:creationId xmlns:a16="http://schemas.microsoft.com/office/drawing/2014/main" xmlns="" id="{5914DFD1-E630-4867-B1BB-6E57FC7D721B}"/>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3791729239"/>
      </p:ext>
    </p:extLst>
  </p:cSld>
  <p:clrMapOvr>
    <a:masterClrMapping/>
  </p:clrMapOvr>
  <p:transition spd="slow">
    <p:cut/>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buNone/>
            </a:pPr>
            <a:r>
              <a:rPr lang="pt-BR" sz="1600" dirty="0">
                <a:ea typeface="Calibri"/>
                <a:cs typeface="Calibri"/>
                <a:sym typeface="Calibri"/>
              </a:rPr>
              <a:t>	</a:t>
            </a:r>
            <a:r>
              <a:rPr lang="pt-BR" sz="2400" dirty="0">
                <a:ea typeface="Calibri"/>
                <a:cs typeface="Calibri"/>
                <a:sym typeface="Calibri"/>
              </a:rPr>
              <a:t> </a:t>
            </a:r>
            <a:r>
              <a:rPr lang="pt-BR" sz="2400" dirty="0"/>
              <a:t>Matriz de enquadramento:</a:t>
            </a:r>
          </a:p>
          <a:p>
            <a:pPr marL="0" indent="0">
              <a:buNone/>
            </a:pPr>
            <a:endParaRPr lang="pt-BR" sz="1600" dirty="0"/>
          </a:p>
          <a:p>
            <a:pPr marL="0" indent="0">
              <a:buNone/>
            </a:pPr>
            <a:endParaRPr lang="pt-BR" sz="1600" dirty="0"/>
          </a:p>
          <a:p>
            <a:pPr marL="0" indent="0" algn="ctr">
              <a:buNone/>
            </a:pPr>
            <a:r>
              <a:rPr lang="pt-BR" sz="3600" dirty="0">
                <a:solidFill>
                  <a:srgbClr val="00B050"/>
                </a:solidFill>
                <a:effectLst/>
              </a:rPr>
              <a:t>𝐼𝐼𝐴 = 𝑎 + 𝑏 + 𝑐 + 𝑑 + e</a:t>
            </a:r>
            <a:endParaRPr lang="pt-BR" sz="1800" dirty="0">
              <a:solidFill>
                <a:srgbClr val="00B050"/>
              </a:solidFill>
              <a:effectLst/>
            </a:endParaRPr>
          </a:p>
          <a:p>
            <a:pPr marL="0" indent="0" algn="ctr">
              <a:buNone/>
            </a:pPr>
            <a:r>
              <a:rPr lang="pt-BR" sz="1800" dirty="0"/>
              <a:t>Onde os Parâmetros são: </a:t>
            </a:r>
          </a:p>
          <a:p>
            <a:pPr marL="0" indent="0" algn="ctr">
              <a:buNone/>
            </a:pPr>
            <a:r>
              <a:rPr lang="pt-BR" sz="1800" dirty="0"/>
              <a:t>a = relacionado ao meio biótico: áreas legalmente protegidas</a:t>
            </a:r>
          </a:p>
          <a:p>
            <a:pPr marL="0" indent="0" algn="ctr">
              <a:buNone/>
            </a:pPr>
            <a:r>
              <a:rPr lang="pt-BR" sz="1800" dirty="0"/>
              <a:t>b = relacionado ao meio biótico: supressão de formações florestais da Mata Atlântica</a:t>
            </a:r>
          </a:p>
          <a:p>
            <a:pPr marL="0" indent="0" algn="ctr">
              <a:buNone/>
            </a:pPr>
            <a:r>
              <a:rPr lang="pt-BR" sz="1800" dirty="0"/>
              <a:t>c = relacionado ao meio biótico: fauna silvestre</a:t>
            </a:r>
          </a:p>
          <a:p>
            <a:pPr marL="0" indent="0" algn="ctr">
              <a:buNone/>
            </a:pPr>
            <a:r>
              <a:rPr lang="pt-BR" sz="1800" dirty="0"/>
              <a:t>d = relacionado ao meio socioeconômico</a:t>
            </a:r>
          </a:p>
          <a:p>
            <a:pPr marL="0" indent="0" algn="ctr">
              <a:buNone/>
            </a:pPr>
            <a:r>
              <a:rPr lang="pt-BR" sz="1800" dirty="0"/>
              <a:t>e = relacionado ao meio físico  </a:t>
            </a:r>
          </a:p>
          <a:p>
            <a:endParaRPr lang="pt-BR" sz="1000" b="0" i="0" u="none" strike="noStrike" cap="none" baseline="0" dirty="0">
              <a:solidFill>
                <a:srgbClr val="FF0000"/>
              </a:solidFill>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42</a:t>
            </a:fld>
            <a:endParaRPr lang="pt-BR" dirty="0"/>
          </a:p>
        </p:txBody>
      </p:sp>
      <p:sp>
        <p:nvSpPr>
          <p:cNvPr id="6" name="Retângulo 5">
            <a:extLst>
              <a:ext uri="{FF2B5EF4-FFF2-40B4-BE49-F238E27FC236}">
                <a16:creationId xmlns:a16="http://schemas.microsoft.com/office/drawing/2014/main" xmlns="" id="{5914DFD1-E630-4867-B1BB-6E57FC7D721B}"/>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3487040490"/>
      </p:ext>
    </p:extLst>
  </p:cSld>
  <p:clrMapOvr>
    <a:masterClrMapping/>
  </p:clrMapOvr>
  <p:transition spd="slow">
    <p:cut/>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buNone/>
            </a:pPr>
            <a:endParaRPr lang="pt-BR" sz="1000" b="0" i="0" u="none" strike="noStrike" cap="none" baseline="0" dirty="0">
              <a:solidFill>
                <a:srgbClr val="FF0000"/>
              </a:solidFill>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43</a:t>
            </a:fld>
            <a:endParaRPr lang="pt-BR" dirty="0"/>
          </a:p>
        </p:txBody>
      </p:sp>
      <p:pic>
        <p:nvPicPr>
          <p:cNvPr id="5" name="Espaço Reservado para Conteúdo 6"/>
          <p:cNvPicPr>
            <a:picLocks noGrp="1" noChangeAspect="1"/>
          </p:cNvPicPr>
          <p:nvPr>
            <p:ph idx="1"/>
          </p:nvPr>
        </p:nvPicPr>
        <p:blipFill>
          <a:blip r:embed="rId3" cstate="print"/>
          <a:stretch>
            <a:fillRect/>
          </a:stretch>
        </p:blipFill>
        <p:spPr>
          <a:xfrm>
            <a:off x="282979" y="1185878"/>
            <a:ext cx="4546995" cy="2530283"/>
          </a:xfrm>
          <a:prstGeom prst="rect">
            <a:avLst/>
          </a:prstGeom>
        </p:spPr>
      </p:pic>
      <p:pic>
        <p:nvPicPr>
          <p:cNvPr id="6" name="Imagem 5"/>
          <p:cNvPicPr>
            <a:picLocks noChangeAspect="1"/>
          </p:cNvPicPr>
          <p:nvPr/>
        </p:nvPicPr>
        <p:blipFill>
          <a:blip r:embed="rId4" cstate="print"/>
          <a:stretch>
            <a:fillRect/>
          </a:stretch>
        </p:blipFill>
        <p:spPr>
          <a:xfrm>
            <a:off x="4427984" y="1185878"/>
            <a:ext cx="4204351" cy="2998746"/>
          </a:xfrm>
          <a:prstGeom prst="rect">
            <a:avLst/>
          </a:prstGeom>
        </p:spPr>
      </p:pic>
      <p:sp>
        <p:nvSpPr>
          <p:cNvPr id="12" name="Retângulo 11">
            <a:extLst>
              <a:ext uri="{FF2B5EF4-FFF2-40B4-BE49-F238E27FC236}">
                <a16:creationId xmlns:a16="http://schemas.microsoft.com/office/drawing/2014/main" xmlns="" id="{5914DFD1-E630-4867-B1BB-6E57FC7D721B}"/>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pic>
        <p:nvPicPr>
          <p:cNvPr id="11" name="Imagem 10"/>
          <p:cNvPicPr>
            <a:picLocks noChangeAspect="1"/>
          </p:cNvPicPr>
          <p:nvPr/>
        </p:nvPicPr>
        <p:blipFill>
          <a:blip r:embed="rId5" cstate="print"/>
          <a:stretch>
            <a:fillRect/>
          </a:stretch>
        </p:blipFill>
        <p:spPr>
          <a:xfrm>
            <a:off x="313037" y="4184624"/>
            <a:ext cx="4486881" cy="2230908"/>
          </a:xfrm>
          <a:prstGeom prst="rect">
            <a:avLst/>
          </a:prstGeom>
        </p:spPr>
      </p:pic>
    </p:spTree>
    <p:extLst>
      <p:ext uri="{BB962C8B-B14F-4D97-AF65-F5344CB8AC3E}">
        <p14:creationId xmlns:p14="http://schemas.microsoft.com/office/powerpoint/2010/main" xmlns="" val="1828470427"/>
      </p:ext>
    </p:extLst>
  </p:cSld>
  <p:clrMapOvr>
    <a:masterClrMapping/>
  </p:clrMapOvr>
  <p:transition spd="slow">
    <p:cut/>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buNone/>
            </a:pPr>
            <a:endParaRPr lang="pt-BR" sz="1000" b="0" i="0" u="none" strike="noStrike" cap="none" baseline="0" dirty="0">
              <a:solidFill>
                <a:srgbClr val="FF0000"/>
              </a:solidFill>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44</a:t>
            </a:fld>
            <a:endParaRPr lang="pt-BR" dirty="0"/>
          </a:p>
        </p:txBody>
      </p:sp>
      <p:pic>
        <p:nvPicPr>
          <p:cNvPr id="7" name="Imagem 6"/>
          <p:cNvPicPr>
            <a:picLocks noChangeAspect="1"/>
          </p:cNvPicPr>
          <p:nvPr/>
        </p:nvPicPr>
        <p:blipFill>
          <a:blip r:embed="rId3" cstate="print"/>
          <a:stretch>
            <a:fillRect/>
          </a:stretch>
        </p:blipFill>
        <p:spPr>
          <a:xfrm>
            <a:off x="1187624" y="3068960"/>
            <a:ext cx="5256584" cy="3245779"/>
          </a:xfrm>
          <a:prstGeom prst="rect">
            <a:avLst/>
          </a:prstGeom>
        </p:spPr>
      </p:pic>
      <p:pic>
        <p:nvPicPr>
          <p:cNvPr id="9" name="Imagem 1"/>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3037" y="1190791"/>
            <a:ext cx="4330859" cy="1370832"/>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Imagem 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541704" y="1714635"/>
            <a:ext cx="4192823" cy="1329052"/>
          </a:xfrm>
          <a:prstGeom prst="rect">
            <a:avLst/>
          </a:prstGeom>
          <a:noFill/>
          <a:extLst>
            <a:ext uri="{909E8E84-426E-40DD-AFC4-6F175D3DCCD1}">
              <a14:hiddenFill xmlns:a14="http://schemas.microsoft.com/office/drawing/2010/main" xmlns="">
                <a:solidFill>
                  <a:srgbClr val="FFFFFF"/>
                </a:solidFill>
              </a14:hiddenFill>
            </a:ext>
          </a:extLst>
        </p:spPr>
      </p:pic>
      <p:sp>
        <p:nvSpPr>
          <p:cNvPr id="12" name="Retângulo 11">
            <a:extLst>
              <a:ext uri="{FF2B5EF4-FFF2-40B4-BE49-F238E27FC236}">
                <a16:creationId xmlns:a16="http://schemas.microsoft.com/office/drawing/2014/main" xmlns="" id="{5914DFD1-E630-4867-B1BB-6E57FC7D721B}"/>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2966602215"/>
      </p:ext>
    </p:extLst>
  </p:cSld>
  <p:clrMapOvr>
    <a:masterClrMapping/>
  </p:clrMapOvr>
  <p:transition spd="slow">
    <p:cut/>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algn="just"/>
            <a:r>
              <a:rPr lang="pt-BR" sz="1600" b="1" dirty="0"/>
              <a:t>RESOLUÇÃO CONSEMA Nº 001, DE 14 DE MARÇO DE 2022</a:t>
            </a:r>
            <a:r>
              <a:rPr lang="pt-BR" sz="1600" dirty="0"/>
              <a:t>: Define a tipologia das atividades e dos empreendimentos considerados de </a:t>
            </a:r>
            <a:r>
              <a:rPr lang="pt-BR" sz="1600" u="sng" dirty="0"/>
              <a:t>impacto ambiental de âmbito local</a:t>
            </a:r>
            <a:r>
              <a:rPr lang="pt-BR" sz="1600" dirty="0"/>
              <a:t>, normatiza aspectos do licenciamento ambiental dessas atividades no Estado e dá outras providências.</a:t>
            </a:r>
          </a:p>
          <a:p>
            <a:pPr algn="just"/>
            <a:endParaRPr lang="pt-BR" sz="1600" dirty="0"/>
          </a:p>
          <a:p>
            <a:pPr marL="0" indent="0" algn="just">
              <a:buNone/>
            </a:pPr>
            <a:r>
              <a:rPr lang="pt-BR" sz="1600" dirty="0"/>
              <a:t>1. Define as tipologias de atividades considerados os critérios de porte, potencial poluidor e natureza da atividade, cuja competência do licenciamento ambiental é do ente municipal.</a:t>
            </a:r>
          </a:p>
          <a:p>
            <a:pPr marL="0" indent="0" algn="just">
              <a:buNone/>
            </a:pPr>
            <a:endParaRPr lang="pt-BR" sz="1600" dirty="0"/>
          </a:p>
          <a:p>
            <a:pPr marL="0" indent="0" algn="just">
              <a:buNone/>
            </a:pPr>
            <a:r>
              <a:rPr lang="pt-BR" sz="1600" dirty="0"/>
              <a:t>2. Unidades de apoio temporárias (BF, AE, canteiros) a obras públicas cujo licenciamento é expedido pelo município ou outro ente federativo, podem ser licenciadas pelo município ou vinculadas ao processo da atividade finalística (§ 6º e 7º - Art. 1 º ). </a:t>
            </a:r>
          </a:p>
          <a:p>
            <a:pPr marL="0" indent="0" algn="just">
              <a:buNone/>
            </a:pPr>
            <a:endParaRPr lang="pt-BR" sz="1600" dirty="0"/>
          </a:p>
          <a:p>
            <a:pPr marL="0" indent="0" algn="just">
              <a:buNone/>
            </a:pPr>
            <a:r>
              <a:rPr lang="pt-BR" sz="1600" dirty="0"/>
              <a:t>3. Não são consideradas como de impacto ambiental de âmbito local (Art. 2º): </a:t>
            </a:r>
          </a:p>
          <a:p>
            <a:pPr marL="0" indent="0" algn="just">
              <a:buNone/>
            </a:pPr>
            <a:r>
              <a:rPr lang="pt-BR" sz="1600" dirty="0"/>
              <a:t>	I - os empreendimentos e as atividades enumerados no inciso XIV e parágrafo único do 	art. 7º da Lei Complementar nº 140/2011 (da União).</a:t>
            </a:r>
          </a:p>
          <a:p>
            <a:pPr marL="0" indent="0" algn="just">
              <a:buNone/>
            </a:pPr>
            <a:r>
              <a:rPr lang="pt-BR" sz="1600" dirty="0"/>
              <a:t>	II - os empreendimentos e as atividades delegados pela União aos Estados, por 	instrumento legal ou convênio.</a:t>
            </a:r>
          </a:p>
          <a:p>
            <a:pPr marL="0" indent="0" algn="just">
              <a:buNone/>
            </a:pPr>
            <a:r>
              <a:rPr lang="pt-BR" sz="1600" dirty="0"/>
              <a:t>	III - os empreendimentos e as atividades localizados ou desenvolvidos em UC instituídas 	pela União ou pelo Estado, exceto em APAs.</a:t>
            </a:r>
          </a:p>
          <a:p>
            <a:pPr marL="0" indent="0" algn="just">
              <a:buNone/>
            </a:pPr>
            <a:r>
              <a:rPr lang="pt-BR" sz="1600" dirty="0"/>
              <a:t>	IV - os empreendimentos e as atividades cujos impactos ambientais diretos 	ultrapassem os limites territoriais do Município. </a:t>
            </a:r>
            <a:endParaRPr lang="pt-BR" sz="1000" b="0" i="0" u="none" strike="noStrike" cap="none" baseline="0" dirty="0">
              <a:solidFill>
                <a:srgbClr val="FF0000"/>
              </a:solidFill>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45</a:t>
            </a:fld>
            <a:endParaRPr lang="pt-BR" dirty="0"/>
          </a:p>
        </p:txBody>
      </p:sp>
      <p:sp>
        <p:nvSpPr>
          <p:cNvPr id="6" name="Retângulo 5">
            <a:extLst>
              <a:ext uri="{FF2B5EF4-FFF2-40B4-BE49-F238E27FC236}">
                <a16:creationId xmlns:a16="http://schemas.microsoft.com/office/drawing/2014/main" xmlns="" id="{5914DFD1-E630-4867-B1BB-6E57FC7D721B}"/>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2291186343"/>
      </p:ext>
    </p:extLst>
  </p:cSld>
  <p:clrMapOvr>
    <a:masterClrMapping/>
  </p:clrMapOvr>
  <p:transition spd="slow">
    <p:cut/>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just">
              <a:buNone/>
            </a:pPr>
            <a:endParaRPr lang="pt-BR" sz="1600" dirty="0"/>
          </a:p>
          <a:p>
            <a:pPr marL="0" indent="0" algn="just">
              <a:buNone/>
            </a:pPr>
            <a:r>
              <a:rPr lang="pt-BR" sz="1600" dirty="0"/>
              <a:t>4. A equipe técnica mínima deverá ser multidisciplinar (físico, biótico e socioeconômico) - (Art. 4º)</a:t>
            </a:r>
          </a:p>
          <a:p>
            <a:pPr marL="0" indent="0" algn="just">
              <a:buNone/>
            </a:pPr>
            <a:r>
              <a:rPr lang="pt-BR" sz="1600" dirty="0"/>
              <a:t>- O município poderá solicitar a ação administrativa subsidiária do Estado no exercício de suas competências, por meio de </a:t>
            </a:r>
            <a:r>
              <a:rPr lang="pt-BR" sz="1600" u="sng" dirty="0"/>
              <a:t>apoio técnico</a:t>
            </a:r>
            <a:r>
              <a:rPr lang="pt-BR" sz="1600" dirty="0"/>
              <a:t>, científico, administrativo ou financeiro (Art. 6º).</a:t>
            </a:r>
          </a:p>
          <a:p>
            <a:pPr marL="0" indent="0" algn="just">
              <a:buNone/>
            </a:pPr>
            <a:endParaRPr lang="pt-BR" sz="1600" dirty="0"/>
          </a:p>
          <a:p>
            <a:pPr marL="0" indent="0" algn="just">
              <a:buNone/>
            </a:pPr>
            <a:r>
              <a:rPr lang="pt-BR" sz="1600" dirty="0"/>
              <a:t>5. Requerimentos de licenciamento e autorização ambiental, das atividades e empreendimentos que foram formalizados em data anterior à vigência desta Resolução, bem como as licenças e autorizações válidas, terão sua tramitação e prorrogação mantidas perante as autoridades licenciadoras originárias até o término da vigência da respectiva licença ou até a emissão de outro ato decisório (Art. 11).</a:t>
            </a:r>
          </a:p>
          <a:p>
            <a:pPr marL="0" indent="0" algn="just">
              <a:buNone/>
            </a:pPr>
            <a:endParaRPr lang="pt-BR" sz="1600" dirty="0"/>
          </a:p>
          <a:p>
            <a:pPr marL="0" indent="0" algn="just">
              <a:buNone/>
            </a:pPr>
            <a:r>
              <a:rPr lang="pt-BR" sz="1600" dirty="0"/>
              <a:t>6. A autoridade licenciadora originária, sempre que demandada, deverá remeter cópia da licença ambiental ao ente competente (§ 7º, Art. 11).</a:t>
            </a:r>
          </a:p>
          <a:p>
            <a:pPr marL="0" indent="0" algn="just">
              <a:buNone/>
            </a:pPr>
            <a:endParaRPr lang="pt-BR" sz="1600" dirty="0"/>
          </a:p>
          <a:p>
            <a:pPr marL="0" indent="0" algn="just">
              <a:buNone/>
            </a:pPr>
            <a:r>
              <a:rPr lang="pt-BR" sz="1600" dirty="0"/>
              <a:t>7. O município poderá solicitar e obter a delegação de competência para exercer o licenciamento ambiental de atividades ou tipologias, desde que tenham estrutura técnica, física e normativa (Art. 14).</a:t>
            </a:r>
          </a:p>
          <a:p>
            <a:pPr lvl="0" algn="just"/>
            <a:endParaRPr lang="pt-BR" sz="1000" b="0" i="0" u="none" strike="noStrike" cap="none" baseline="0" dirty="0">
              <a:solidFill>
                <a:srgbClr val="FF0000"/>
              </a:solidFill>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46</a:t>
            </a:fld>
            <a:endParaRPr lang="pt-BR" dirty="0"/>
          </a:p>
        </p:txBody>
      </p:sp>
      <p:sp>
        <p:nvSpPr>
          <p:cNvPr id="6" name="Retângulo 5">
            <a:extLst>
              <a:ext uri="{FF2B5EF4-FFF2-40B4-BE49-F238E27FC236}">
                <a16:creationId xmlns:a16="http://schemas.microsoft.com/office/drawing/2014/main" xmlns="" id="{5914DFD1-E630-4867-B1BB-6E57FC7D721B}"/>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2372100068"/>
      </p:ext>
    </p:extLst>
  </p:cSld>
  <p:clrMapOvr>
    <a:masterClrMapping/>
  </p:clrMapOvr>
  <p:transition spd="slow">
    <p:cut/>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buNone/>
            </a:pPr>
            <a:r>
              <a:rPr lang="pt-BR" sz="1600" dirty="0"/>
              <a:t>8. Lista de Atividades – Código 21 “Obras e estruturas diversas”</a:t>
            </a:r>
          </a:p>
          <a:p>
            <a:pPr marL="0" indent="0">
              <a:buNone/>
            </a:pPr>
            <a:endParaRPr lang="pt-BR" sz="1600" dirty="0"/>
          </a:p>
          <a:p>
            <a:pPr marL="0" indent="0">
              <a:buNone/>
            </a:pPr>
            <a:endParaRPr lang="pt-BR" sz="1600" dirty="0"/>
          </a:p>
          <a:p>
            <a:pPr lvl="0"/>
            <a:endParaRPr lang="pt-BR" sz="1000" b="0" i="0" u="none" strike="noStrike" cap="none" baseline="0" dirty="0">
              <a:solidFill>
                <a:srgbClr val="FF0000"/>
              </a:solidFill>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47</a:t>
            </a:fld>
            <a:endParaRPr lang="pt-BR" dirty="0"/>
          </a:p>
        </p:txBody>
      </p:sp>
      <p:pic>
        <p:nvPicPr>
          <p:cNvPr id="5" name="Imagem 4"/>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19672" y="1628799"/>
            <a:ext cx="5544616" cy="533401"/>
          </a:xfrm>
          <a:prstGeom prst="rect">
            <a:avLst/>
          </a:prstGeom>
          <a:noFill/>
          <a:ln>
            <a:noFill/>
          </a:ln>
        </p:spPr>
      </p:pic>
      <p:pic>
        <p:nvPicPr>
          <p:cNvPr id="6" name="Imagem 5"/>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619672" y="2132856"/>
            <a:ext cx="5544616" cy="3816424"/>
          </a:xfrm>
          <a:prstGeom prst="rect">
            <a:avLst/>
          </a:prstGeom>
          <a:noFill/>
          <a:ln>
            <a:noFill/>
          </a:ln>
        </p:spPr>
      </p:pic>
      <p:sp>
        <p:nvSpPr>
          <p:cNvPr id="8" name="Retângulo 7">
            <a:extLst>
              <a:ext uri="{FF2B5EF4-FFF2-40B4-BE49-F238E27FC236}">
                <a16:creationId xmlns:a16="http://schemas.microsoft.com/office/drawing/2014/main" xmlns="" id="{5914DFD1-E630-4867-B1BB-6E57FC7D721B}"/>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spTree>
    <p:extLst>
      <p:ext uri="{BB962C8B-B14F-4D97-AF65-F5344CB8AC3E}">
        <p14:creationId xmlns:p14="http://schemas.microsoft.com/office/powerpoint/2010/main" xmlns="" val="4012487670"/>
      </p:ext>
    </p:extLst>
  </p:cSld>
  <p:clrMapOvr>
    <a:masterClrMapping/>
  </p:clrMapOvr>
  <p:transition spd="slow">
    <p:cut/>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96752"/>
            <a:ext cx="8319298" cy="2736304"/>
          </a:xfrm>
          <a:prstGeom prst="rect">
            <a:avLst/>
          </a:prstGeom>
          <a:noFill/>
          <a:ln>
            <a:noFill/>
          </a:ln>
        </p:spPr>
        <p:txBody>
          <a:bodyPr lIns="91425" tIns="45700" rIns="91425" bIns="45700" anchor="t" anchorCtr="0">
            <a:noAutofit/>
          </a:bodyPr>
          <a:lstStyle/>
          <a:p>
            <a:r>
              <a:rPr lang="pt-BR" sz="1600" b="1" dirty="0"/>
              <a:t>INSTRUÇÃO NORMATIVA Nº 15-N, DE 23 DE SETEMBRO DE 2020</a:t>
            </a:r>
            <a:r>
              <a:rPr lang="pt-BR" sz="1600" dirty="0"/>
              <a:t>: Dispõe sobre o </a:t>
            </a:r>
            <a:r>
              <a:rPr lang="pt-BR" sz="1600" u="sng" dirty="0"/>
              <a:t>enquadramento</a:t>
            </a:r>
            <a:r>
              <a:rPr lang="pt-BR" sz="1600" dirty="0"/>
              <a:t> das atividades potencialmente poluidoras e/ ou degradadoras do meio ambiente com obrigatoriedade de licenciamento ambiental no IEMA e sua classificação quanto a potencial poluidor e porte e dá outras providências.</a:t>
            </a:r>
          </a:p>
          <a:p>
            <a:pPr marL="0" indent="0">
              <a:buNone/>
            </a:pPr>
            <a:r>
              <a:rPr lang="pt-BR" sz="1600" dirty="0"/>
              <a:t>- Critérios para enquadramento: </a:t>
            </a:r>
          </a:p>
          <a:p>
            <a:pPr marL="0" indent="0">
              <a:buNone/>
            </a:pPr>
            <a:r>
              <a:rPr lang="pt-BR" sz="1600" dirty="0"/>
              <a:t>	- Classificação quanto a potencial poluidor (baixo, médio ou alto); </a:t>
            </a:r>
          </a:p>
          <a:p>
            <a:pPr marL="0" indent="0">
              <a:buNone/>
            </a:pPr>
            <a:r>
              <a:rPr lang="pt-BR" sz="1600" dirty="0"/>
              <a:t>	- Porte (pequeno, médio ou grande), </a:t>
            </a:r>
          </a:p>
          <a:p>
            <a:pPr marL="0" indent="0">
              <a:buNone/>
            </a:pPr>
            <a:r>
              <a:rPr lang="pt-BR" sz="1600" dirty="0"/>
              <a:t>	- Tipo do empreendimento ou atividade (XXIV. 24 - Obras e Estruturas Diversas)  </a:t>
            </a:r>
          </a:p>
          <a:p>
            <a:pPr>
              <a:buFontTx/>
              <a:buChar char="-"/>
            </a:pPr>
            <a:r>
              <a:rPr lang="pt-BR" sz="1600" dirty="0"/>
              <a:t>A determinação das Classes I, II, III e IV será realizada a partir da relação obtida entre o porte e o PPD, conforme matriz de enquadramento: </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48</a:t>
            </a:fld>
            <a:endParaRPr lang="pt-BR" dirty="0"/>
          </a:p>
        </p:txBody>
      </p:sp>
      <p:sp>
        <p:nvSpPr>
          <p:cNvPr id="8" name="Retângulo 7">
            <a:extLst>
              <a:ext uri="{FF2B5EF4-FFF2-40B4-BE49-F238E27FC236}">
                <a16:creationId xmlns:a16="http://schemas.microsoft.com/office/drawing/2014/main" xmlns="" id="{5914DFD1-E630-4867-B1BB-6E57FC7D721B}"/>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LEGISLAÇÃO AMBIENTAL APLICÁVEL</a:t>
            </a:r>
            <a:endParaRPr lang="pt-BR" sz="3600" dirty="0"/>
          </a:p>
        </p:txBody>
      </p:sp>
      <p:pic>
        <p:nvPicPr>
          <p:cNvPr id="9" name="Imagem 8"/>
          <p:cNvPicPr/>
          <p:nvPr/>
        </p:nvPicPr>
        <p:blipFill>
          <a:blip r:embed="rId3" cstate="print"/>
          <a:stretch>
            <a:fillRect/>
          </a:stretch>
        </p:blipFill>
        <p:spPr>
          <a:xfrm>
            <a:off x="131351" y="4272190"/>
            <a:ext cx="4072255" cy="1455420"/>
          </a:xfrm>
          <a:prstGeom prst="rect">
            <a:avLst/>
          </a:prstGeom>
        </p:spPr>
      </p:pic>
      <p:pic>
        <p:nvPicPr>
          <p:cNvPr id="11" name="Imagem 10"/>
          <p:cNvPicPr/>
          <p:nvPr/>
        </p:nvPicPr>
        <p:blipFill>
          <a:blip r:embed="rId4" cstate="print"/>
          <a:stretch>
            <a:fillRect/>
          </a:stretch>
        </p:blipFill>
        <p:spPr>
          <a:xfrm>
            <a:off x="4280097" y="4701017"/>
            <a:ext cx="4787412" cy="1752320"/>
          </a:xfrm>
          <a:prstGeom prst="rect">
            <a:avLst/>
          </a:prstGeom>
        </p:spPr>
      </p:pic>
      <p:sp>
        <p:nvSpPr>
          <p:cNvPr id="3" name="CaixaDeTexto 2"/>
          <p:cNvSpPr txBox="1"/>
          <p:nvPr/>
        </p:nvSpPr>
        <p:spPr>
          <a:xfrm>
            <a:off x="289766" y="4070815"/>
            <a:ext cx="3952086" cy="246221"/>
          </a:xfrm>
          <a:prstGeom prst="rect">
            <a:avLst/>
          </a:prstGeom>
          <a:noFill/>
        </p:spPr>
        <p:txBody>
          <a:bodyPr wrap="square" rtlCol="0">
            <a:spAutoFit/>
          </a:bodyPr>
          <a:lstStyle/>
          <a:p>
            <a:r>
              <a:rPr lang="pt-BR" sz="1000" dirty="0"/>
              <a:t>Tabela 01: Enquadramento da Atividade (IN IEMA n°15-N/2020) </a:t>
            </a:r>
          </a:p>
        </p:txBody>
      </p:sp>
      <p:sp>
        <p:nvSpPr>
          <p:cNvPr id="12" name="CaixaDeTexto 11"/>
          <p:cNvSpPr txBox="1"/>
          <p:nvPr/>
        </p:nvSpPr>
        <p:spPr>
          <a:xfrm>
            <a:off x="4788024" y="4458728"/>
            <a:ext cx="3952086" cy="400110"/>
          </a:xfrm>
          <a:prstGeom prst="rect">
            <a:avLst/>
          </a:prstGeom>
          <a:noFill/>
        </p:spPr>
        <p:txBody>
          <a:bodyPr wrap="square" rtlCol="0">
            <a:spAutoFit/>
          </a:bodyPr>
          <a:lstStyle/>
          <a:p>
            <a:pPr lvl="0"/>
            <a:r>
              <a:rPr lang="pt-BR" sz="1000" dirty="0"/>
              <a:t>Tabela 02: Altera os enquadramentos da IN IEMA n°15-N/2020</a:t>
            </a:r>
          </a:p>
          <a:p>
            <a:pPr lvl="0" algn="ctr"/>
            <a:r>
              <a:rPr lang="pt-BR" sz="1000" dirty="0"/>
              <a:t>Instrução Normativa IN IEMA n°02-N/2022</a:t>
            </a:r>
            <a:endParaRPr lang="pt-BR" sz="1000" dirty="0">
              <a:solidFill>
                <a:srgbClr val="FF0000"/>
              </a:solidFill>
              <a:latin typeface="Calibri"/>
              <a:ea typeface="Calibri"/>
              <a:cs typeface="Calibri"/>
              <a:sym typeface="Calibri"/>
            </a:endParaRPr>
          </a:p>
        </p:txBody>
      </p:sp>
      <p:sp>
        <p:nvSpPr>
          <p:cNvPr id="6" name="CaixaDeTexto 5"/>
          <p:cNvSpPr txBox="1"/>
          <p:nvPr/>
        </p:nvSpPr>
        <p:spPr>
          <a:xfrm>
            <a:off x="179512" y="5805264"/>
            <a:ext cx="3888432" cy="1138773"/>
          </a:xfrm>
          <a:prstGeom prst="rect">
            <a:avLst/>
          </a:prstGeom>
          <a:noFill/>
        </p:spPr>
        <p:txBody>
          <a:bodyPr wrap="square" rtlCol="0">
            <a:spAutoFit/>
          </a:bodyPr>
          <a:lstStyle/>
          <a:p>
            <a:pPr algn="just"/>
            <a:endParaRPr lang="pt-BR" sz="1000" dirty="0"/>
          </a:p>
          <a:p>
            <a:pPr algn="just"/>
            <a:endParaRPr lang="pt-BR" sz="1000" dirty="0"/>
          </a:p>
          <a:p>
            <a:pPr algn="just"/>
            <a:r>
              <a:rPr lang="pt-BR" sz="1000" dirty="0"/>
              <a:t>OBS: Empreendimentos que possuem duas ou mais atividades contempladas em enquadramentos distintos, é considerado para o de maior classe. </a:t>
            </a:r>
          </a:p>
          <a:p>
            <a:endParaRPr lang="pt-BR" dirty="0"/>
          </a:p>
        </p:txBody>
      </p:sp>
    </p:spTree>
    <p:extLst>
      <p:ext uri="{BB962C8B-B14F-4D97-AF65-F5344CB8AC3E}">
        <p14:creationId xmlns:p14="http://schemas.microsoft.com/office/powerpoint/2010/main" xmlns="" val="2414519645"/>
      </p:ext>
    </p:extLst>
  </p:cSld>
  <p:clrMapOvr>
    <a:masterClrMapping/>
  </p:clrMapOvr>
  <p:transition spd="slow">
    <p:cut/>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49</a:t>
            </a:fld>
            <a:endParaRPr lang="pt-BR" dirty="0"/>
          </a:p>
        </p:txBody>
      </p:sp>
      <p:sp>
        <p:nvSpPr>
          <p:cNvPr id="6" name="Título 1"/>
          <p:cNvSpPr txBox="1">
            <a:spLocks/>
          </p:cNvSpPr>
          <p:nvPr/>
        </p:nvSpPr>
        <p:spPr bwMode="auto">
          <a:xfrm>
            <a:off x="179512" y="765646"/>
            <a:ext cx="8568952" cy="719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0"/>
              </a:spcBef>
              <a:buFontTx/>
              <a:buNone/>
              <a:defRPr/>
            </a:pPr>
            <a:r>
              <a:rPr lang="pt-BR" altLang="pt-BR" sz="24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p>
          <a:p>
            <a:pPr algn="just">
              <a:spcBef>
                <a:spcPct val="0"/>
              </a:spcBef>
              <a:buFontTx/>
              <a:buNone/>
              <a:defRPr/>
            </a:pPr>
            <a:r>
              <a:rPr lang="pt-BR" sz="2000" b="1" dirty="0">
                <a:latin typeface="Colibri corpo"/>
              </a:rPr>
              <a:t>Cálculo do IIA </a:t>
            </a:r>
            <a:r>
              <a:rPr lang="pt-BR" sz="2000" dirty="0">
                <a:latin typeface="Colibri corpo"/>
              </a:rPr>
              <a:t>da Recuperação Funcional com conserva por desempenho Extensão Total: 104,75 km</a:t>
            </a:r>
            <a:endParaRPr lang="pt-BR" altLang="pt-BR" dirty="0">
              <a:latin typeface="Colibri corpo"/>
            </a:endParaRPr>
          </a:p>
        </p:txBody>
      </p:sp>
      <p:sp>
        <p:nvSpPr>
          <p:cNvPr id="7" name="Retângulo 6"/>
          <p:cNvSpPr/>
          <p:nvPr/>
        </p:nvSpPr>
        <p:spPr>
          <a:xfrm>
            <a:off x="179512" y="1610797"/>
            <a:ext cx="8856984" cy="830997"/>
          </a:xfrm>
          <a:prstGeom prst="rect">
            <a:avLst/>
          </a:prstGeom>
        </p:spPr>
        <p:txBody>
          <a:bodyPr wrap="square">
            <a:spAutoFit/>
          </a:bodyPr>
          <a:lstStyle/>
          <a:p>
            <a:r>
              <a:rPr lang="pt-BR" sz="1200" dirty="0">
                <a:latin typeface="Colibri corpo"/>
              </a:rPr>
              <a:t>Rodovia ES-080 - Entr. ES-446 (Colatina) – Entr. ES-261 (Santa Teresa) – Extensão 52,00 Km; </a:t>
            </a:r>
          </a:p>
          <a:p>
            <a:r>
              <a:rPr lang="pt-BR" sz="1200" dirty="0">
                <a:latin typeface="Colibri corpo"/>
              </a:rPr>
              <a:t>Rodovia ES-261 – Entr ES-164 (Itarana) - Entr ES-080 (Santa Teresa) Extensão 39,00 Km; </a:t>
            </a:r>
          </a:p>
          <a:p>
            <a:r>
              <a:rPr lang="pt-BR" sz="1200" dirty="0">
                <a:latin typeface="Colibri corpo"/>
              </a:rPr>
              <a:t>Rodovia ES-164 – Entr ES-260 (Itaguaçu) - Entr ES-164 (Itarana) – 9,75 Km; </a:t>
            </a:r>
          </a:p>
          <a:p>
            <a:r>
              <a:rPr lang="pt-BR" sz="1200" dirty="0">
                <a:latin typeface="Colibri corpo"/>
              </a:rPr>
              <a:t>Rodovia ES-355 – Entr ES-261 (Caldeirão) – Santa Maria de Jetibá – 4,00 Km</a:t>
            </a:r>
          </a:p>
        </p:txBody>
      </p:sp>
      <p:sp>
        <p:nvSpPr>
          <p:cNvPr id="8" name="Retângulo 7"/>
          <p:cNvSpPr/>
          <p:nvPr/>
        </p:nvSpPr>
        <p:spPr>
          <a:xfrm>
            <a:off x="395536" y="2276872"/>
            <a:ext cx="8280920" cy="923330"/>
          </a:xfrm>
          <a:prstGeom prst="rect">
            <a:avLst/>
          </a:prstGeom>
        </p:spPr>
        <p:txBody>
          <a:bodyPr wrap="square">
            <a:spAutoFit/>
          </a:bodyPr>
          <a:lstStyle/>
          <a:p>
            <a:endParaRPr lang="pt-BR" dirty="0"/>
          </a:p>
          <a:p>
            <a:r>
              <a:rPr lang="pt-BR" dirty="0">
                <a:latin typeface="Colibri corpo"/>
              </a:rPr>
              <a:t>∙ Cálculo de IIA, com a observação dos 5 parâmetros, conforme IN IEMA nº13-N/2021:</a:t>
            </a:r>
          </a:p>
        </p:txBody>
      </p:sp>
      <p:graphicFrame>
        <p:nvGraphicFramePr>
          <p:cNvPr id="9" name="Tabela 8"/>
          <p:cNvGraphicFramePr>
            <a:graphicFrameLocks noGrp="1"/>
          </p:cNvGraphicFramePr>
          <p:nvPr>
            <p:extLst>
              <p:ext uri="{D42A27DB-BD31-4B8C-83A1-F6EECF244321}">
                <p14:modId xmlns:p14="http://schemas.microsoft.com/office/powerpoint/2010/main" xmlns="" val="3634438549"/>
              </p:ext>
            </p:extLst>
          </p:nvPr>
        </p:nvGraphicFramePr>
        <p:xfrm>
          <a:off x="1835696" y="2996952"/>
          <a:ext cx="5685537" cy="1369697"/>
        </p:xfrm>
        <a:graphic>
          <a:graphicData uri="http://schemas.openxmlformats.org/drawingml/2006/table">
            <a:tbl>
              <a:tblPr firstRow="1" firstCol="1" bandRow="1">
                <a:tableStyleId>{5C22544A-7EE6-4342-B048-85BDC9FD1C3A}</a:tableStyleId>
              </a:tblPr>
              <a:tblGrid>
                <a:gridCol w="639967">
                  <a:extLst>
                    <a:ext uri="{9D8B030D-6E8A-4147-A177-3AD203B41FA5}">
                      <a16:colId xmlns:a16="http://schemas.microsoft.com/office/drawing/2014/main" xmlns="" val="20000"/>
                    </a:ext>
                  </a:extLst>
                </a:gridCol>
                <a:gridCol w="995504">
                  <a:extLst>
                    <a:ext uri="{9D8B030D-6E8A-4147-A177-3AD203B41FA5}">
                      <a16:colId xmlns:a16="http://schemas.microsoft.com/office/drawing/2014/main" xmlns="" val="20001"/>
                    </a:ext>
                  </a:extLst>
                </a:gridCol>
                <a:gridCol w="853289">
                  <a:extLst>
                    <a:ext uri="{9D8B030D-6E8A-4147-A177-3AD203B41FA5}">
                      <a16:colId xmlns:a16="http://schemas.microsoft.com/office/drawing/2014/main" xmlns="" val="20002"/>
                    </a:ext>
                  </a:extLst>
                </a:gridCol>
                <a:gridCol w="924396">
                  <a:extLst>
                    <a:ext uri="{9D8B030D-6E8A-4147-A177-3AD203B41FA5}">
                      <a16:colId xmlns:a16="http://schemas.microsoft.com/office/drawing/2014/main" xmlns="" val="20003"/>
                    </a:ext>
                  </a:extLst>
                </a:gridCol>
                <a:gridCol w="995504">
                  <a:extLst>
                    <a:ext uri="{9D8B030D-6E8A-4147-A177-3AD203B41FA5}">
                      <a16:colId xmlns:a16="http://schemas.microsoft.com/office/drawing/2014/main" xmlns="" val="20004"/>
                    </a:ext>
                  </a:extLst>
                </a:gridCol>
                <a:gridCol w="924396">
                  <a:extLst>
                    <a:ext uri="{9D8B030D-6E8A-4147-A177-3AD203B41FA5}">
                      <a16:colId xmlns:a16="http://schemas.microsoft.com/office/drawing/2014/main" xmlns="" val="20005"/>
                    </a:ext>
                  </a:extLst>
                </a:gridCol>
                <a:gridCol w="352481">
                  <a:extLst>
                    <a:ext uri="{9D8B030D-6E8A-4147-A177-3AD203B41FA5}">
                      <a16:colId xmlns:a16="http://schemas.microsoft.com/office/drawing/2014/main" xmlns="" val="20006"/>
                    </a:ext>
                  </a:extLst>
                </a:gridCol>
              </a:tblGrid>
              <a:tr h="384042">
                <a:tc>
                  <a:txBody>
                    <a:bodyPr/>
                    <a:lstStyle/>
                    <a:p>
                      <a:pPr algn="ctr">
                        <a:lnSpc>
                          <a:spcPct val="107000"/>
                        </a:lnSpc>
                        <a:spcAft>
                          <a:spcPts val="0"/>
                        </a:spcAft>
                      </a:pP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dirty="0">
                          <a:effectLst/>
                        </a:rPr>
                        <a:t>A - Áreas protegidas</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dirty="0">
                          <a:effectLst/>
                        </a:rPr>
                        <a:t>B – Frag. Florestais</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a:effectLst/>
                        </a:rPr>
                        <a:t>C – Fauna ameaçada</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dirty="0">
                          <a:effectLst/>
                        </a:rPr>
                        <a:t>D – Sócio- econômico</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dirty="0">
                          <a:effectLst/>
                        </a:rPr>
                        <a:t>E – Relevo</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a:effectLst/>
                        </a:rPr>
                        <a:t>IIA</a:t>
                      </a:r>
                      <a:endParaRPr lang="pt-BR" sz="1100">
                        <a:effectLst/>
                      </a:endParaRPr>
                    </a:p>
                    <a:p>
                      <a:pPr algn="ctr">
                        <a:lnSpc>
                          <a:spcPct val="107000"/>
                        </a:lnSpc>
                        <a:spcAft>
                          <a:spcPts val="0"/>
                        </a:spcAft>
                      </a:pPr>
                      <a:r>
                        <a:rPr lang="pt-BR" sz="1400">
                          <a:effectLst/>
                        </a:rPr>
                        <a:t> </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0"/>
                  </a:ext>
                </a:extLst>
              </a:tr>
              <a:tr h="192021">
                <a:tc>
                  <a:txBody>
                    <a:bodyPr/>
                    <a:lstStyle/>
                    <a:p>
                      <a:pPr algn="ctr">
                        <a:lnSpc>
                          <a:spcPct val="107000"/>
                        </a:lnSpc>
                        <a:spcAft>
                          <a:spcPts val="0"/>
                        </a:spcAft>
                      </a:pPr>
                      <a:r>
                        <a:rPr lang="pt-BR" sz="1200">
                          <a:effectLst/>
                        </a:rPr>
                        <a:t>ES–080</a:t>
                      </a:r>
                      <a:endParaRPr lang="pt-BR"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a:effectLst/>
                        </a:rPr>
                        <a:t>1.3 _ +2</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a:effectLst/>
                        </a:rPr>
                        <a:t>1.7 _ +3</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a:effectLst/>
                        </a:rPr>
                        <a:t>1.11 _ +3</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pt-BR" sz="1400">
                          <a:effectLst/>
                        </a:rPr>
                        <a:t>1.19 _ +0</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a:effectLst/>
                        </a:rPr>
                        <a:t>1.21 _ +4</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a:effectLst/>
                          <a:highlight>
                            <a:srgbClr val="FFFF00"/>
                          </a:highlight>
                        </a:rPr>
                        <a:t>12</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1"/>
                  </a:ext>
                </a:extLst>
              </a:tr>
              <a:tr h="192021">
                <a:tc>
                  <a:txBody>
                    <a:bodyPr/>
                    <a:lstStyle/>
                    <a:p>
                      <a:pPr algn="ctr">
                        <a:lnSpc>
                          <a:spcPct val="107000"/>
                        </a:lnSpc>
                        <a:spcAft>
                          <a:spcPts val="0"/>
                        </a:spcAft>
                      </a:pPr>
                      <a:r>
                        <a:rPr lang="pt-BR" sz="1200" dirty="0">
                          <a:effectLst/>
                        </a:rPr>
                        <a:t>ES–261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a:effectLst/>
                        </a:rPr>
                        <a:t>1.3 _ +2</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a:effectLst/>
                        </a:rPr>
                        <a:t>1.6 _ +4</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a:effectLst/>
                        </a:rPr>
                        <a:t>1.11 _ +3</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pt-BR" sz="1400">
                          <a:effectLst/>
                        </a:rPr>
                        <a:t>1.19 _ +0</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dirty="0">
                          <a:effectLst/>
                        </a:rPr>
                        <a:t>1.20 _ +4</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a:effectLst/>
                          <a:highlight>
                            <a:srgbClr val="FFFF00"/>
                          </a:highlight>
                        </a:rPr>
                        <a:t>13</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2"/>
                  </a:ext>
                </a:extLst>
              </a:tr>
              <a:tr h="192021">
                <a:tc>
                  <a:txBody>
                    <a:bodyPr/>
                    <a:lstStyle/>
                    <a:p>
                      <a:pPr algn="ctr">
                        <a:lnSpc>
                          <a:spcPct val="107000"/>
                        </a:lnSpc>
                        <a:spcAft>
                          <a:spcPts val="0"/>
                        </a:spcAft>
                      </a:pPr>
                      <a:r>
                        <a:rPr lang="pt-BR" sz="1200" dirty="0">
                          <a:effectLst/>
                        </a:rPr>
                        <a:t>ES–164 </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a:effectLst/>
                        </a:rPr>
                        <a:t>1.3 _ +2</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a:effectLst/>
                        </a:rPr>
                        <a:t>1.7 _ +3</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a:effectLst/>
                        </a:rPr>
                        <a:t>1.11 _ +3</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pt-BR" sz="1400" dirty="0">
                          <a:effectLst/>
                        </a:rPr>
                        <a:t>1.19 _ +0</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a:effectLst/>
                        </a:rPr>
                        <a:t>1.20 _ +4</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a:effectLst/>
                          <a:highlight>
                            <a:srgbClr val="FFFF00"/>
                          </a:highlight>
                        </a:rPr>
                        <a:t>12</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3"/>
                  </a:ext>
                </a:extLst>
              </a:tr>
              <a:tr h="192021">
                <a:tc>
                  <a:txBody>
                    <a:bodyPr/>
                    <a:lstStyle/>
                    <a:p>
                      <a:pPr algn="ctr">
                        <a:lnSpc>
                          <a:spcPct val="107000"/>
                        </a:lnSpc>
                        <a:spcAft>
                          <a:spcPts val="0"/>
                        </a:spcAft>
                      </a:pPr>
                      <a:r>
                        <a:rPr lang="pt-BR" sz="1200" dirty="0">
                          <a:effectLst/>
                        </a:rPr>
                        <a:t>ES–355</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a:effectLst/>
                        </a:rPr>
                        <a:t>1.3 _ +2</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dirty="0">
                          <a:effectLst/>
                        </a:rPr>
                        <a:t>1.7 _ +3</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a:effectLst/>
                        </a:rPr>
                        <a:t>1.12 _ +2</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pt-BR" sz="1400" dirty="0">
                          <a:effectLst/>
                        </a:rPr>
                        <a:t>1.19 _ +0</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a:effectLst/>
                        </a:rPr>
                        <a:t>1.20 _ +4</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pt-BR" sz="1400" dirty="0">
                          <a:effectLst/>
                          <a:highlight>
                            <a:srgbClr val="FFFF00"/>
                          </a:highlight>
                        </a:rPr>
                        <a:t>11</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0004"/>
                  </a:ext>
                </a:extLst>
              </a:tr>
            </a:tbl>
          </a:graphicData>
        </a:graphic>
      </p:graphicFrame>
      <p:sp>
        <p:nvSpPr>
          <p:cNvPr id="10" name="Retângulo 9"/>
          <p:cNvSpPr/>
          <p:nvPr/>
        </p:nvSpPr>
        <p:spPr>
          <a:xfrm>
            <a:off x="179513" y="4437112"/>
            <a:ext cx="8280920" cy="2177840"/>
          </a:xfrm>
          <a:prstGeom prst="rect">
            <a:avLst/>
          </a:prstGeom>
        </p:spPr>
        <p:txBody>
          <a:bodyPr wrap="square">
            <a:spAutoFit/>
          </a:bodyPr>
          <a:lstStyle/>
          <a:p>
            <a:pPr>
              <a:lnSpc>
                <a:spcPct val="107000"/>
              </a:lnSpc>
              <a:spcAft>
                <a:spcPts val="800"/>
              </a:spcAft>
            </a:pPr>
            <a:r>
              <a:rPr lang="pt-BR" sz="1000" dirty="0">
                <a:latin typeface="Colibri corpo"/>
                <a:ea typeface="Calibri" panose="020F0502020204030204" pitchFamily="34" charset="0"/>
                <a:cs typeface="Times New Roman" panose="02020603050405020304" pitchFamily="18" charset="0"/>
              </a:rPr>
              <a:t>1.3 – O traçado existente ou projetado insere-se em área de preservação permanente (APP).</a:t>
            </a:r>
          </a:p>
          <a:p>
            <a:pPr>
              <a:lnSpc>
                <a:spcPct val="107000"/>
              </a:lnSpc>
              <a:spcAft>
                <a:spcPts val="800"/>
              </a:spcAft>
            </a:pPr>
            <a:r>
              <a:rPr lang="pt-BR" sz="1000" dirty="0">
                <a:latin typeface="Colibri corpo"/>
                <a:ea typeface="Calibri" panose="020F0502020204030204" pitchFamily="34" charset="0"/>
                <a:cs typeface="Times New Roman" panose="02020603050405020304" pitchFamily="18" charset="0"/>
              </a:rPr>
              <a:t>1.6 – O traçado existente ou projetado atravessa fragmento florestal de mata nativa.</a:t>
            </a:r>
          </a:p>
          <a:p>
            <a:pPr>
              <a:lnSpc>
                <a:spcPct val="107000"/>
              </a:lnSpc>
              <a:spcAft>
                <a:spcPts val="800"/>
              </a:spcAft>
            </a:pPr>
            <a:r>
              <a:rPr lang="pt-BR" sz="1000" dirty="0">
                <a:latin typeface="Colibri corpo"/>
                <a:ea typeface="Calibri" panose="020F0502020204030204" pitchFamily="34" charset="0"/>
                <a:cs typeface="Times New Roman" panose="02020603050405020304" pitchFamily="18" charset="0"/>
              </a:rPr>
              <a:t>1.7 – O traçado existente ou projetado localiza-se em distância de até 100 m de fragmento florestal de mata nativa.</a:t>
            </a:r>
          </a:p>
          <a:p>
            <a:pPr>
              <a:lnSpc>
                <a:spcPct val="107000"/>
              </a:lnSpc>
              <a:spcAft>
                <a:spcPts val="800"/>
              </a:spcAft>
            </a:pPr>
            <a:r>
              <a:rPr lang="pt-BR" sz="1000" dirty="0">
                <a:latin typeface="Colibri corpo"/>
                <a:ea typeface="Calibri" panose="020F0502020204030204" pitchFamily="34" charset="0"/>
                <a:cs typeface="Times New Roman" panose="02020603050405020304" pitchFamily="18" charset="0"/>
              </a:rPr>
              <a:t>1.11 – Há registros da ocorrência de espécies de fauna ameaçadas de extinção em distância de até 1000 m do traçado, com base nas listas oficiais, artigos científicos e estudos de levantamento de espécies de fauna existentes.</a:t>
            </a:r>
          </a:p>
          <a:p>
            <a:pPr>
              <a:lnSpc>
                <a:spcPct val="107000"/>
              </a:lnSpc>
              <a:spcAft>
                <a:spcPts val="800"/>
              </a:spcAft>
            </a:pPr>
            <a:r>
              <a:rPr lang="pt-BR" sz="1000" dirty="0">
                <a:latin typeface="Colibri corpo"/>
                <a:ea typeface="Calibri" panose="020F0502020204030204" pitchFamily="34" charset="0"/>
                <a:cs typeface="Times New Roman" panose="02020603050405020304" pitchFamily="18" charset="0"/>
              </a:rPr>
              <a:t>1.12 – O novo traçado ou rodovia existente localiza-se predominantemente em área rural e com ausência de registro de espécies ameaçadas de extinção.</a:t>
            </a:r>
          </a:p>
          <a:p>
            <a:pPr>
              <a:lnSpc>
                <a:spcPct val="107000"/>
              </a:lnSpc>
              <a:spcAft>
                <a:spcPts val="800"/>
              </a:spcAft>
            </a:pPr>
            <a:r>
              <a:rPr lang="pt-BR" sz="1000" dirty="0">
                <a:latin typeface="Colibri corpo"/>
                <a:ea typeface="Calibri" panose="020F0502020204030204" pitchFamily="34" charset="0"/>
                <a:cs typeface="Times New Roman" panose="02020603050405020304" pitchFamily="18" charset="0"/>
              </a:rPr>
              <a:t>1.20 – Toda a extenção do traçado da estrada ou rodovia atravessa região classificada como relevo ondulado ou plano.</a:t>
            </a:r>
          </a:p>
          <a:p>
            <a:pPr>
              <a:lnSpc>
                <a:spcPct val="107000"/>
              </a:lnSpc>
              <a:spcAft>
                <a:spcPts val="800"/>
              </a:spcAft>
            </a:pPr>
            <a:r>
              <a:rPr lang="pt-BR" sz="1000" dirty="0">
                <a:latin typeface="Colibri corpo"/>
                <a:ea typeface="Calibri" panose="020F0502020204030204" pitchFamily="34" charset="0"/>
                <a:cs typeface="Times New Roman" panose="02020603050405020304" pitchFamily="18" charset="0"/>
              </a:rPr>
              <a:t>1.21 – Entre 75% e 100% da extensão do traçado da estrada ou rodovia atravessa região classificada como relevo ondulado ou montanhoso.</a:t>
            </a:r>
            <a:endParaRPr lang="pt-BR" sz="1000" dirty="0">
              <a:effectLst/>
              <a:latin typeface="Colibri corpo"/>
              <a:ea typeface="Calibri" panose="020F0502020204030204" pitchFamily="34" charset="0"/>
              <a:cs typeface="Times New Roman" panose="02020603050405020304" pitchFamily="18" charset="0"/>
            </a:endParaRPr>
          </a:p>
        </p:txBody>
      </p:sp>
      <p:sp>
        <p:nvSpPr>
          <p:cNvPr id="11" name="Retângulo 10">
            <a:extLst>
              <a:ext uri="{FF2B5EF4-FFF2-40B4-BE49-F238E27FC236}">
                <a16:creationId xmlns:a16="http://schemas.microsoft.com/office/drawing/2014/main" xmlns="" id="{5914DFD1-E630-4867-B1BB-6E57FC7D721B}"/>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ESTUDO DE CASO</a:t>
            </a:r>
            <a:endParaRPr lang="pt-BR" sz="3600" dirty="0"/>
          </a:p>
        </p:txBody>
      </p:sp>
    </p:spTree>
    <p:extLst>
      <p:ext uri="{BB962C8B-B14F-4D97-AF65-F5344CB8AC3E}">
        <p14:creationId xmlns:p14="http://schemas.microsoft.com/office/powerpoint/2010/main" xmlns="" val="1486088014"/>
      </p:ext>
    </p:extLst>
  </p:cSld>
  <p:clrMapOvr>
    <a:masterClrMapping/>
  </p:clrMapOvr>
  <p:transition spd="slow">
    <p:cut/>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buNone/>
            </a:pPr>
            <a:endParaRPr lang="pt-BR" sz="1000" b="0" i="0" u="none" strike="noStrike" cap="none" baseline="0" dirty="0">
              <a:solidFill>
                <a:srgbClr val="FF0000"/>
              </a:solidFill>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50</a:t>
            </a:fld>
            <a:endParaRPr lang="pt-BR" dirty="0"/>
          </a:p>
        </p:txBody>
      </p:sp>
      <p:pic>
        <p:nvPicPr>
          <p:cNvPr id="5" name="Espaço Reservado para Conteúdo 6"/>
          <p:cNvPicPr>
            <a:picLocks noGrp="1" noChangeAspect="1"/>
          </p:cNvPicPr>
          <p:nvPr>
            <p:ph idx="1"/>
          </p:nvPr>
        </p:nvPicPr>
        <p:blipFill>
          <a:blip r:embed="rId3" cstate="print"/>
          <a:stretch>
            <a:fillRect/>
          </a:stretch>
        </p:blipFill>
        <p:spPr>
          <a:xfrm>
            <a:off x="103143" y="1117999"/>
            <a:ext cx="3028698" cy="1685391"/>
          </a:xfrm>
          <a:prstGeom prst="rect">
            <a:avLst/>
          </a:prstGeom>
        </p:spPr>
      </p:pic>
      <p:pic>
        <p:nvPicPr>
          <p:cNvPr id="6" name="Imagem 5"/>
          <p:cNvPicPr>
            <a:picLocks noChangeAspect="1"/>
          </p:cNvPicPr>
          <p:nvPr/>
        </p:nvPicPr>
        <p:blipFill>
          <a:blip r:embed="rId4" cstate="print"/>
          <a:stretch>
            <a:fillRect/>
          </a:stretch>
        </p:blipFill>
        <p:spPr>
          <a:xfrm>
            <a:off x="121087" y="2765118"/>
            <a:ext cx="3010754" cy="2057321"/>
          </a:xfrm>
          <a:prstGeom prst="rect">
            <a:avLst/>
          </a:prstGeom>
        </p:spPr>
      </p:pic>
      <p:pic>
        <p:nvPicPr>
          <p:cNvPr id="7" name="Imagem 6"/>
          <p:cNvPicPr>
            <a:picLocks noChangeAspect="1"/>
          </p:cNvPicPr>
          <p:nvPr/>
        </p:nvPicPr>
        <p:blipFill>
          <a:blip r:embed="rId5" cstate="print"/>
          <a:stretch>
            <a:fillRect/>
          </a:stretch>
        </p:blipFill>
        <p:spPr>
          <a:xfrm>
            <a:off x="103144" y="4813913"/>
            <a:ext cx="3028698" cy="1794334"/>
          </a:xfrm>
          <a:prstGeom prst="rect">
            <a:avLst/>
          </a:prstGeom>
        </p:spPr>
      </p:pic>
      <p:pic>
        <p:nvPicPr>
          <p:cNvPr id="8" name="Imagem 7"/>
          <p:cNvPicPr>
            <a:picLocks noChangeAspect="1"/>
          </p:cNvPicPr>
          <p:nvPr/>
        </p:nvPicPr>
        <p:blipFill>
          <a:blip r:embed="rId6" cstate="print"/>
          <a:stretch>
            <a:fillRect/>
          </a:stretch>
        </p:blipFill>
        <p:spPr>
          <a:xfrm>
            <a:off x="4518247" y="1666277"/>
            <a:ext cx="3400426" cy="1690715"/>
          </a:xfrm>
          <a:prstGeom prst="rect">
            <a:avLst/>
          </a:prstGeom>
        </p:spPr>
      </p:pic>
      <p:pic>
        <p:nvPicPr>
          <p:cNvPr id="9" name="Imagem 1"/>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499460" y="3626358"/>
            <a:ext cx="3400425" cy="1076325"/>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Imagem 2"/>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4518247" y="4699161"/>
            <a:ext cx="3430588" cy="1087437"/>
          </a:xfrm>
          <a:prstGeom prst="rect">
            <a:avLst/>
          </a:prstGeom>
          <a:noFill/>
          <a:extLst>
            <a:ext uri="{909E8E84-426E-40DD-AFC4-6F175D3DCCD1}">
              <a14:hiddenFill xmlns:a14="http://schemas.microsoft.com/office/drawing/2010/main" xmlns="">
                <a:solidFill>
                  <a:srgbClr val="FFFFFF"/>
                </a:solidFill>
              </a14:hiddenFill>
            </a:ext>
          </a:extLst>
        </p:spPr>
      </p:pic>
      <p:sp>
        <p:nvSpPr>
          <p:cNvPr id="2" name="Elipse 1">
            <a:extLst>
              <a:ext uri="{FF2B5EF4-FFF2-40B4-BE49-F238E27FC236}">
                <a16:creationId xmlns:a16="http://schemas.microsoft.com/office/drawing/2014/main" xmlns="" id="{E4050E10-9719-4493-A874-DB679006D52E}"/>
              </a:ext>
            </a:extLst>
          </p:cNvPr>
          <p:cNvSpPr/>
          <p:nvPr/>
        </p:nvSpPr>
        <p:spPr>
          <a:xfrm>
            <a:off x="2483768" y="1988840"/>
            <a:ext cx="216024" cy="288032"/>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12" name="Elipse 11">
            <a:extLst>
              <a:ext uri="{FF2B5EF4-FFF2-40B4-BE49-F238E27FC236}">
                <a16:creationId xmlns:a16="http://schemas.microsoft.com/office/drawing/2014/main" xmlns="" id="{EF506139-1A95-4EE2-9FD2-6BC4F99D52EA}"/>
              </a:ext>
            </a:extLst>
          </p:cNvPr>
          <p:cNvSpPr/>
          <p:nvPr/>
        </p:nvSpPr>
        <p:spPr>
          <a:xfrm>
            <a:off x="7164288" y="1916832"/>
            <a:ext cx="216024" cy="288032"/>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13" name="Elipse 12">
            <a:extLst>
              <a:ext uri="{FF2B5EF4-FFF2-40B4-BE49-F238E27FC236}">
                <a16:creationId xmlns:a16="http://schemas.microsoft.com/office/drawing/2014/main" xmlns="" id="{75D4B32F-E4B2-4CB5-B6A3-AFF0F1458FAF}"/>
              </a:ext>
            </a:extLst>
          </p:cNvPr>
          <p:cNvSpPr/>
          <p:nvPr/>
        </p:nvSpPr>
        <p:spPr>
          <a:xfrm>
            <a:off x="7164288" y="2204864"/>
            <a:ext cx="216024" cy="288032"/>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14" name="Elipse 13">
            <a:extLst>
              <a:ext uri="{FF2B5EF4-FFF2-40B4-BE49-F238E27FC236}">
                <a16:creationId xmlns:a16="http://schemas.microsoft.com/office/drawing/2014/main" xmlns="" id="{60882C65-2D67-45A8-96BF-8E419F05E0A4}"/>
              </a:ext>
            </a:extLst>
          </p:cNvPr>
          <p:cNvSpPr/>
          <p:nvPr/>
        </p:nvSpPr>
        <p:spPr>
          <a:xfrm>
            <a:off x="2483768" y="3140968"/>
            <a:ext cx="216024" cy="288032"/>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15" name="Elipse 14">
            <a:extLst>
              <a:ext uri="{FF2B5EF4-FFF2-40B4-BE49-F238E27FC236}">
                <a16:creationId xmlns:a16="http://schemas.microsoft.com/office/drawing/2014/main" xmlns="" id="{ED1326BA-A386-4004-9ABA-17F24BF182FF}"/>
              </a:ext>
            </a:extLst>
          </p:cNvPr>
          <p:cNvSpPr/>
          <p:nvPr/>
        </p:nvSpPr>
        <p:spPr>
          <a:xfrm>
            <a:off x="2483768" y="3717032"/>
            <a:ext cx="216024" cy="288032"/>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16" name="Elipse 15">
            <a:extLst>
              <a:ext uri="{FF2B5EF4-FFF2-40B4-BE49-F238E27FC236}">
                <a16:creationId xmlns:a16="http://schemas.microsoft.com/office/drawing/2014/main" xmlns="" id="{F00F54A4-053F-4131-82D5-DD56E6D4BF09}"/>
              </a:ext>
            </a:extLst>
          </p:cNvPr>
          <p:cNvSpPr/>
          <p:nvPr/>
        </p:nvSpPr>
        <p:spPr>
          <a:xfrm>
            <a:off x="2411760" y="4941168"/>
            <a:ext cx="216024" cy="288032"/>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18" name="Elipse 17">
            <a:extLst>
              <a:ext uri="{FF2B5EF4-FFF2-40B4-BE49-F238E27FC236}">
                <a16:creationId xmlns:a16="http://schemas.microsoft.com/office/drawing/2014/main" xmlns="" id="{C8EEE1DA-B29B-46D8-8374-8934A58261A4}"/>
              </a:ext>
            </a:extLst>
          </p:cNvPr>
          <p:cNvSpPr/>
          <p:nvPr/>
        </p:nvSpPr>
        <p:spPr>
          <a:xfrm>
            <a:off x="2411760" y="5301208"/>
            <a:ext cx="216024" cy="288032"/>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19" name="Elipse 18">
            <a:extLst>
              <a:ext uri="{FF2B5EF4-FFF2-40B4-BE49-F238E27FC236}">
                <a16:creationId xmlns:a16="http://schemas.microsoft.com/office/drawing/2014/main" xmlns="" id="{6275DA97-AA89-44C0-B0C9-7AE2F8E936E8}"/>
              </a:ext>
            </a:extLst>
          </p:cNvPr>
          <p:cNvSpPr/>
          <p:nvPr/>
        </p:nvSpPr>
        <p:spPr>
          <a:xfrm>
            <a:off x="7164288" y="5373216"/>
            <a:ext cx="216024" cy="288032"/>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a:p>
        </p:txBody>
      </p:sp>
      <p:sp>
        <p:nvSpPr>
          <p:cNvPr id="20" name="Retângulo 19">
            <a:extLst>
              <a:ext uri="{FF2B5EF4-FFF2-40B4-BE49-F238E27FC236}">
                <a16:creationId xmlns:a16="http://schemas.microsoft.com/office/drawing/2014/main" xmlns="" id="{5914DFD1-E630-4867-B1BB-6E57FC7D721B}"/>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ESTUDO DE CASO</a:t>
            </a:r>
            <a:endParaRPr lang="pt-BR" sz="3600" dirty="0"/>
          </a:p>
        </p:txBody>
      </p:sp>
    </p:spTree>
    <p:extLst>
      <p:ext uri="{BB962C8B-B14F-4D97-AF65-F5344CB8AC3E}">
        <p14:creationId xmlns:p14="http://schemas.microsoft.com/office/powerpoint/2010/main" xmlns="" val="840395143"/>
      </p:ext>
    </p:extLst>
  </p:cSld>
  <p:clrMapOvr>
    <a:masterClrMapping/>
  </p:clrMapOvr>
  <p:transition spd="slow">
    <p:cut/>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51</a:t>
            </a:fld>
            <a:endParaRPr lang="pt-BR" dirty="0"/>
          </a:p>
        </p:txBody>
      </p:sp>
      <p:sp>
        <p:nvSpPr>
          <p:cNvPr id="5" name="Título 1"/>
          <p:cNvSpPr txBox="1">
            <a:spLocks/>
          </p:cNvSpPr>
          <p:nvPr/>
        </p:nvSpPr>
        <p:spPr bwMode="auto">
          <a:xfrm>
            <a:off x="107504" y="1124744"/>
            <a:ext cx="8280920" cy="719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spcBef>
                <a:spcPct val="0"/>
              </a:spcBef>
              <a:buFontTx/>
              <a:buNone/>
              <a:defRPr/>
            </a:pPr>
            <a:r>
              <a:rPr lang="pt-BR" sz="2000" b="1" dirty="0">
                <a:latin typeface="Colibri corpo"/>
              </a:rPr>
              <a:t>Cálculo do IIA </a:t>
            </a:r>
            <a:r>
              <a:rPr lang="pt-BR" sz="2000" dirty="0">
                <a:latin typeface="Colibri corpo"/>
              </a:rPr>
              <a:t>da Recuperação Funcional com conserva por desempenho SR1 Extensão Total: 104,75 km</a:t>
            </a:r>
            <a:endParaRPr lang="pt-BR" altLang="pt-BR" dirty="0">
              <a:latin typeface="Colibri corpo"/>
            </a:endParaRPr>
          </a:p>
        </p:txBody>
      </p:sp>
      <p:sp>
        <p:nvSpPr>
          <p:cNvPr id="2" name="Retângulo 1"/>
          <p:cNvSpPr/>
          <p:nvPr/>
        </p:nvSpPr>
        <p:spPr>
          <a:xfrm>
            <a:off x="119336" y="2246675"/>
            <a:ext cx="4249810" cy="246221"/>
          </a:xfrm>
          <a:prstGeom prst="rect">
            <a:avLst/>
          </a:prstGeom>
        </p:spPr>
        <p:txBody>
          <a:bodyPr wrap="square">
            <a:spAutoFit/>
          </a:bodyPr>
          <a:lstStyle/>
          <a:p>
            <a:pPr algn="just"/>
            <a:r>
              <a:rPr lang="pt-BR" sz="1000" dirty="0">
                <a:latin typeface="Colibri corpo"/>
              </a:rPr>
              <a:t>Tabela 01: Enquadramento de Atividades  (IN IEMA n°02-N/2022)</a:t>
            </a:r>
          </a:p>
        </p:txBody>
      </p:sp>
      <p:pic>
        <p:nvPicPr>
          <p:cNvPr id="8" name="Imagem 7"/>
          <p:cNvPicPr>
            <a:picLocks noChangeAspect="1"/>
          </p:cNvPicPr>
          <p:nvPr/>
        </p:nvPicPr>
        <p:blipFill>
          <a:blip r:embed="rId3" cstate="print"/>
          <a:stretch>
            <a:fillRect/>
          </a:stretch>
        </p:blipFill>
        <p:spPr>
          <a:xfrm>
            <a:off x="122852" y="2492896"/>
            <a:ext cx="4246294" cy="1902650"/>
          </a:xfrm>
          <a:prstGeom prst="rect">
            <a:avLst/>
          </a:prstGeom>
        </p:spPr>
      </p:pic>
      <p:sp>
        <p:nvSpPr>
          <p:cNvPr id="9" name="Elipse 8"/>
          <p:cNvSpPr/>
          <p:nvPr/>
        </p:nvSpPr>
        <p:spPr>
          <a:xfrm>
            <a:off x="3275856" y="3444221"/>
            <a:ext cx="445217" cy="216024"/>
          </a:xfrm>
          <a:prstGeom prst="ellipse">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Elipse 9"/>
          <p:cNvSpPr/>
          <p:nvPr/>
        </p:nvSpPr>
        <p:spPr>
          <a:xfrm>
            <a:off x="3822501" y="3404082"/>
            <a:ext cx="445217" cy="216024"/>
          </a:xfrm>
          <a:prstGeom prst="ellipse">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3" name="Retângulo 2"/>
          <p:cNvSpPr/>
          <p:nvPr/>
        </p:nvSpPr>
        <p:spPr>
          <a:xfrm>
            <a:off x="138970" y="4694947"/>
            <a:ext cx="4572000" cy="246221"/>
          </a:xfrm>
          <a:prstGeom prst="rect">
            <a:avLst/>
          </a:prstGeom>
        </p:spPr>
        <p:txBody>
          <a:bodyPr>
            <a:spAutoFit/>
          </a:bodyPr>
          <a:lstStyle/>
          <a:p>
            <a:r>
              <a:rPr lang="pt-BR" sz="1000" dirty="0">
                <a:solidFill>
                  <a:prstClr val="black"/>
                </a:solidFill>
              </a:rPr>
              <a:t>Tabela 03: Indicação do Estudo ambiental exigível (IN IEMA n°13-N/2021)</a:t>
            </a:r>
          </a:p>
        </p:txBody>
      </p:sp>
      <p:pic>
        <p:nvPicPr>
          <p:cNvPr id="12" name="Imagem 11"/>
          <p:cNvPicPr>
            <a:picLocks noChangeAspect="1"/>
          </p:cNvPicPr>
          <p:nvPr/>
        </p:nvPicPr>
        <p:blipFill>
          <a:blip r:embed="rId4" cstate="print"/>
          <a:stretch>
            <a:fillRect/>
          </a:stretch>
        </p:blipFill>
        <p:spPr>
          <a:xfrm>
            <a:off x="606223" y="4975535"/>
            <a:ext cx="3107060" cy="1621817"/>
          </a:xfrm>
          <a:prstGeom prst="rect">
            <a:avLst/>
          </a:prstGeom>
        </p:spPr>
      </p:pic>
      <p:sp>
        <p:nvSpPr>
          <p:cNvPr id="7" name="Retângulo 6"/>
          <p:cNvSpPr/>
          <p:nvPr/>
        </p:nvSpPr>
        <p:spPr>
          <a:xfrm>
            <a:off x="5076056" y="4117117"/>
            <a:ext cx="3878560" cy="246221"/>
          </a:xfrm>
          <a:prstGeom prst="rect">
            <a:avLst/>
          </a:prstGeom>
        </p:spPr>
        <p:txBody>
          <a:bodyPr wrap="square">
            <a:spAutoFit/>
          </a:bodyPr>
          <a:lstStyle/>
          <a:p>
            <a:r>
              <a:rPr lang="pt-BR" sz="1000" dirty="0">
                <a:solidFill>
                  <a:prstClr val="black"/>
                </a:solidFill>
              </a:rPr>
              <a:t>Tabela 02: Enquadramento da Atividade (IN IEMA n°15-N/2020) </a:t>
            </a:r>
          </a:p>
        </p:txBody>
      </p:sp>
      <p:pic>
        <p:nvPicPr>
          <p:cNvPr id="15" name="Imagem 14"/>
          <p:cNvPicPr>
            <a:picLocks noChangeAspect="1"/>
          </p:cNvPicPr>
          <p:nvPr/>
        </p:nvPicPr>
        <p:blipFill>
          <a:blip r:embed="rId5" cstate="print"/>
          <a:stretch>
            <a:fillRect/>
          </a:stretch>
        </p:blipFill>
        <p:spPr>
          <a:xfrm>
            <a:off x="4960538" y="4393087"/>
            <a:ext cx="4072864" cy="1455910"/>
          </a:xfrm>
          <a:prstGeom prst="rect">
            <a:avLst/>
          </a:prstGeom>
        </p:spPr>
      </p:pic>
      <p:sp>
        <p:nvSpPr>
          <p:cNvPr id="16" name="Elipse 15"/>
          <p:cNvSpPr/>
          <p:nvPr/>
        </p:nvSpPr>
        <p:spPr>
          <a:xfrm>
            <a:off x="5998991" y="5013176"/>
            <a:ext cx="445217" cy="187350"/>
          </a:xfrm>
          <a:prstGeom prst="ellipse">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7" name="Elipse 16"/>
          <p:cNvSpPr/>
          <p:nvPr/>
        </p:nvSpPr>
        <p:spPr>
          <a:xfrm>
            <a:off x="5436096" y="5373216"/>
            <a:ext cx="445217" cy="216024"/>
          </a:xfrm>
          <a:prstGeom prst="ellipse">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8" name="Retângulo 17"/>
          <p:cNvSpPr/>
          <p:nvPr/>
        </p:nvSpPr>
        <p:spPr>
          <a:xfrm>
            <a:off x="6012160" y="5428208"/>
            <a:ext cx="288032" cy="106040"/>
          </a:xfrm>
          <a:prstGeom prst="rect">
            <a:avLst/>
          </a:prstGeom>
          <a:solidFill>
            <a:schemeClr val="bg1">
              <a:alpha val="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9" name="Elipse 18"/>
          <p:cNvSpPr/>
          <p:nvPr/>
        </p:nvSpPr>
        <p:spPr>
          <a:xfrm>
            <a:off x="467544" y="5589240"/>
            <a:ext cx="445217" cy="216024"/>
          </a:xfrm>
          <a:prstGeom prst="ellipse">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0" name="Elipse 19"/>
          <p:cNvSpPr/>
          <p:nvPr/>
        </p:nvSpPr>
        <p:spPr>
          <a:xfrm>
            <a:off x="2627785" y="5301208"/>
            <a:ext cx="648072" cy="301322"/>
          </a:xfrm>
          <a:prstGeom prst="ellipse">
            <a:avLst/>
          </a:prstGeom>
          <a:solidFill>
            <a:schemeClr val="bg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1" name="Retângulo 20"/>
          <p:cNvSpPr/>
          <p:nvPr/>
        </p:nvSpPr>
        <p:spPr>
          <a:xfrm>
            <a:off x="2699792" y="5666291"/>
            <a:ext cx="648072" cy="354997"/>
          </a:xfrm>
          <a:prstGeom prst="rect">
            <a:avLst/>
          </a:prstGeom>
          <a:solidFill>
            <a:schemeClr val="bg1">
              <a:alpha val="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22" name="Retângulo 21">
            <a:extLst>
              <a:ext uri="{FF2B5EF4-FFF2-40B4-BE49-F238E27FC236}">
                <a16:creationId xmlns:a16="http://schemas.microsoft.com/office/drawing/2014/main" xmlns="" id="{5914DFD1-E630-4867-B1BB-6E57FC7D721B}"/>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ESTUDO DE CASO</a:t>
            </a:r>
            <a:endParaRPr lang="pt-BR" sz="3600" dirty="0"/>
          </a:p>
        </p:txBody>
      </p:sp>
    </p:spTree>
    <p:extLst>
      <p:ext uri="{BB962C8B-B14F-4D97-AF65-F5344CB8AC3E}">
        <p14:creationId xmlns:p14="http://schemas.microsoft.com/office/powerpoint/2010/main" xmlns="" val="4290233236"/>
      </p:ext>
    </p:extLst>
  </p:cSld>
  <p:clrMapOvr>
    <a:masterClrMapping/>
  </p:clrMapOvr>
  <p:transition spd="slow">
    <p:cut/>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52</a:t>
            </a:fld>
            <a:endParaRPr lang="pt-BR" dirty="0"/>
          </a:p>
        </p:txBody>
      </p:sp>
      <p:sp>
        <p:nvSpPr>
          <p:cNvPr id="5" name="Título 1"/>
          <p:cNvSpPr txBox="1">
            <a:spLocks/>
          </p:cNvSpPr>
          <p:nvPr/>
        </p:nvSpPr>
        <p:spPr bwMode="auto">
          <a:xfrm>
            <a:off x="107504" y="1124744"/>
            <a:ext cx="8280920" cy="719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a:spcBef>
                <a:spcPct val="0"/>
              </a:spcBef>
              <a:buFontTx/>
              <a:buNone/>
              <a:defRPr/>
            </a:pPr>
            <a:r>
              <a:rPr lang="pt-BR" sz="2000" b="1" dirty="0">
                <a:latin typeface="Colibri corpo"/>
              </a:rPr>
              <a:t>Cálculo do IIA </a:t>
            </a:r>
            <a:r>
              <a:rPr lang="pt-BR" sz="2000" dirty="0">
                <a:latin typeface="Colibri corpo"/>
              </a:rPr>
              <a:t>da Recuperação Funcional com conserva por desempenho SR1 Extensão Total: 104,75 km</a:t>
            </a:r>
            <a:endParaRPr lang="pt-BR" altLang="pt-BR" dirty="0">
              <a:latin typeface="Colibri corpo"/>
            </a:endParaRPr>
          </a:p>
        </p:txBody>
      </p:sp>
      <p:sp>
        <p:nvSpPr>
          <p:cNvPr id="6" name="Retângulo 5"/>
          <p:cNvSpPr/>
          <p:nvPr/>
        </p:nvSpPr>
        <p:spPr>
          <a:xfrm>
            <a:off x="107504" y="1754813"/>
            <a:ext cx="8856984" cy="830997"/>
          </a:xfrm>
          <a:prstGeom prst="rect">
            <a:avLst/>
          </a:prstGeom>
        </p:spPr>
        <p:txBody>
          <a:bodyPr wrap="square">
            <a:spAutoFit/>
          </a:bodyPr>
          <a:lstStyle/>
          <a:p>
            <a:r>
              <a:rPr lang="pt-BR" sz="1200" dirty="0">
                <a:latin typeface="Colibri corpo"/>
              </a:rPr>
              <a:t>Rodovia ES-080 - Entr. ES-446 (Colatina) – Entr. ES-261 (Santa Teresa) – Extensão 52,00 Km; </a:t>
            </a:r>
          </a:p>
          <a:p>
            <a:r>
              <a:rPr lang="pt-BR" sz="1200" dirty="0">
                <a:latin typeface="Colibri corpo"/>
              </a:rPr>
              <a:t>Rodovia ES-261 – Entr ES-164 (Itarana) - Entr ES-080 (Santa Teresa) Extensão 39,00 Km; </a:t>
            </a:r>
          </a:p>
          <a:p>
            <a:r>
              <a:rPr lang="pt-BR" sz="1200" dirty="0">
                <a:latin typeface="Colibri corpo"/>
              </a:rPr>
              <a:t>Rodovia ES-164 – Entr ES-260 (Itaguaçu) - Entr ES-164 (Itarana) – 9,75 Km; </a:t>
            </a:r>
          </a:p>
          <a:p>
            <a:r>
              <a:rPr lang="pt-BR" sz="1200" dirty="0">
                <a:latin typeface="Colibri corpo"/>
              </a:rPr>
              <a:t>Rodovia ES-355 – Entr ES-261 (Caldeirão) – Santa Maria de Jetibá – 4,00 Km</a:t>
            </a:r>
          </a:p>
        </p:txBody>
      </p:sp>
      <p:pic>
        <p:nvPicPr>
          <p:cNvPr id="7" name="Espaço Reservado para Conteúdo 3"/>
          <p:cNvPicPr>
            <a:picLocks noGrp="1" noChangeAspect="1"/>
          </p:cNvPicPr>
          <p:nvPr>
            <p:ph idx="1"/>
          </p:nvPr>
        </p:nvPicPr>
        <p:blipFill>
          <a:blip r:embed="rId3" cstate="print"/>
          <a:stretch>
            <a:fillRect/>
          </a:stretch>
        </p:blipFill>
        <p:spPr>
          <a:xfrm>
            <a:off x="1691680" y="2564904"/>
            <a:ext cx="5184576" cy="2627994"/>
          </a:xfrm>
          <a:prstGeom prst="rect">
            <a:avLst/>
          </a:prstGeom>
        </p:spPr>
      </p:pic>
      <p:sp>
        <p:nvSpPr>
          <p:cNvPr id="8" name="Elipse 7"/>
          <p:cNvSpPr/>
          <p:nvPr/>
        </p:nvSpPr>
        <p:spPr>
          <a:xfrm>
            <a:off x="5148064" y="3140968"/>
            <a:ext cx="914400" cy="288032"/>
          </a:xfrm>
          <a:prstGeom prst="ellipse">
            <a:avLst/>
          </a:prstGeom>
          <a:noFill/>
          <a:ln>
            <a:solidFill>
              <a:srgbClr val="FF0000">
                <a:alpha val="94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9" name="Elipse 8"/>
          <p:cNvSpPr/>
          <p:nvPr/>
        </p:nvSpPr>
        <p:spPr>
          <a:xfrm>
            <a:off x="1619672" y="3573016"/>
            <a:ext cx="432048" cy="313184"/>
          </a:xfrm>
          <a:prstGeom prst="ellipse">
            <a:avLst/>
          </a:prstGeom>
          <a:solidFill>
            <a:schemeClr val="accent1">
              <a:alpha val="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Elipse 9"/>
          <p:cNvSpPr/>
          <p:nvPr/>
        </p:nvSpPr>
        <p:spPr>
          <a:xfrm>
            <a:off x="5148064" y="3501008"/>
            <a:ext cx="1152128" cy="720081"/>
          </a:xfrm>
          <a:prstGeom prst="ellipse">
            <a:avLst/>
          </a:prstGeom>
          <a:solidFill>
            <a:schemeClr val="bg1">
              <a:alpha val="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1" name="Retângulo 10"/>
          <p:cNvSpPr/>
          <p:nvPr/>
        </p:nvSpPr>
        <p:spPr>
          <a:xfrm>
            <a:off x="251520" y="5327897"/>
            <a:ext cx="8568952" cy="685059"/>
          </a:xfrm>
          <a:prstGeom prst="rect">
            <a:avLst/>
          </a:prstGeom>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ctr">
              <a:lnSpc>
                <a:spcPct val="107000"/>
              </a:lnSpc>
              <a:spcAft>
                <a:spcPts val="800"/>
              </a:spcAft>
            </a:pPr>
            <a:r>
              <a:rPr lang="pt-BR" dirty="0">
                <a:latin typeface="Calibri" panose="020F0502020204030204" pitchFamily="34" charset="0"/>
                <a:ea typeface="Calibri" panose="020F0502020204030204" pitchFamily="34" charset="0"/>
                <a:cs typeface="Times New Roman" panose="02020603050405020304" pitchFamily="18" charset="0"/>
              </a:rPr>
              <a:t>Como não é prevista supressão vegetal em fragmentos florestais a indicação do estudo ambiental é “Dispensável”, conforme previsto no Art. 3º da IN 13/2021 </a:t>
            </a:r>
            <a:endParaRPr lang="pt-BR"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Retângulo 11">
            <a:extLst>
              <a:ext uri="{FF2B5EF4-FFF2-40B4-BE49-F238E27FC236}">
                <a16:creationId xmlns:a16="http://schemas.microsoft.com/office/drawing/2014/main" xmlns="" id="{5914DFD1-E630-4867-B1BB-6E57FC7D721B}"/>
              </a:ext>
            </a:extLst>
          </p:cNvPr>
          <p:cNvSpPr/>
          <p:nvPr/>
        </p:nvSpPr>
        <p:spPr>
          <a:xfrm>
            <a:off x="0" y="332656"/>
            <a:ext cx="8892480" cy="646331"/>
          </a:xfrm>
          <a:prstGeom prst="rect">
            <a:avLst/>
          </a:prstGeom>
        </p:spPr>
        <p:txBody>
          <a:bodyPr wrap="square">
            <a:spAutoFit/>
          </a:bodyPr>
          <a:lstStyle/>
          <a:p>
            <a:r>
              <a:rPr lang="pt-BR" sz="3600" b="1" dirty="0">
                <a:solidFill>
                  <a:schemeClr val="bg1"/>
                </a:solidFill>
                <a:effectLst>
                  <a:outerShdw blurRad="38100" dist="38100" dir="2700000" algn="tl">
                    <a:srgbClr val="000000">
                      <a:alpha val="43137"/>
                    </a:srgbClr>
                  </a:outerShdw>
                </a:effectLst>
                <a:ea typeface="Calibri"/>
                <a:cs typeface="Calibri"/>
                <a:sym typeface="Calibri"/>
              </a:rPr>
              <a:t>ESTUDO DE CASO</a:t>
            </a:r>
            <a:endParaRPr lang="pt-BR" sz="3600" dirty="0"/>
          </a:p>
        </p:txBody>
      </p:sp>
    </p:spTree>
    <p:extLst>
      <p:ext uri="{BB962C8B-B14F-4D97-AF65-F5344CB8AC3E}">
        <p14:creationId xmlns:p14="http://schemas.microsoft.com/office/powerpoint/2010/main" xmlns="" val="3150114349"/>
      </p:ext>
    </p:extLst>
  </p:cSld>
  <p:clrMapOvr>
    <a:masterClrMapping/>
  </p:clrMapOvr>
  <p:transition spd="slow">
    <p:cut/>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53</a:t>
            </a:fld>
            <a:endParaRPr lang="pt-BR" dirty="0"/>
          </a:p>
        </p:txBody>
      </p:sp>
      <p:sp>
        <p:nvSpPr>
          <p:cNvPr id="14" name="Shape 44"/>
          <p:cNvSpPr txBox="1">
            <a:spLocks noGrp="1"/>
          </p:cNvSpPr>
          <p:nvPr>
            <p:ph type="title"/>
          </p:nvPr>
        </p:nvSpPr>
        <p:spPr>
          <a:xfrm>
            <a:off x="179512" y="404664"/>
            <a:ext cx="8229600" cy="580926"/>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2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rPr>
              <a:t>TERMOS DE REFERÊN</a:t>
            </a:r>
            <a:r>
              <a:rPr lang="pt-BR" sz="2600" b="1" dirty="0">
                <a:solidFill>
                  <a:schemeClr val="bg1"/>
                </a:solidFill>
                <a:effectLst>
                  <a:outerShdw blurRad="38100" dist="38100" dir="2700000" algn="tl">
                    <a:srgbClr val="000000">
                      <a:alpha val="43137"/>
                    </a:srgbClr>
                  </a:outerShdw>
                </a:effectLst>
                <a:ea typeface="Calibri"/>
                <a:cs typeface="Calibri"/>
                <a:sym typeface="Calibri"/>
              </a:rPr>
              <a:t>CIA (TR) DE ESTUDOS AMBIENTAIS</a:t>
            </a:r>
            <a:endParaRPr lang="pt-BR" sz="2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13" name="Retângulo 12"/>
          <p:cNvSpPr/>
          <p:nvPr/>
        </p:nvSpPr>
        <p:spPr>
          <a:xfrm>
            <a:off x="179512" y="1196752"/>
            <a:ext cx="8964488" cy="9373592"/>
          </a:xfrm>
          <a:prstGeom prst="rect">
            <a:avLst/>
          </a:prstGeom>
        </p:spPr>
        <p:txBody>
          <a:bodyPr wrap="square">
            <a:spAutoFit/>
          </a:bodyPr>
          <a:lstStyle/>
          <a:p>
            <a:pPr algn="just">
              <a:lnSpc>
                <a:spcPct val="107000"/>
              </a:lnSpc>
              <a:spcAft>
                <a:spcPts val="800"/>
              </a:spcAft>
            </a:pPr>
            <a:endParaRPr lang="pt-BR" sz="1000" dirty="0"/>
          </a:p>
          <a:p>
            <a:pPr algn="just">
              <a:lnSpc>
                <a:spcPct val="107000"/>
              </a:lnSpc>
              <a:spcAft>
                <a:spcPts val="800"/>
              </a:spcAft>
            </a:pPr>
            <a:endParaRPr lang="pt-BR" sz="1000" dirty="0"/>
          </a:p>
          <a:p>
            <a:pPr algn="just">
              <a:lnSpc>
                <a:spcPct val="107000"/>
              </a:lnSpc>
              <a:spcAft>
                <a:spcPts val="800"/>
              </a:spcAft>
            </a:pPr>
            <a:r>
              <a:rPr lang="pt-BR" dirty="0">
                <a:latin typeface="Colibri corpo"/>
              </a:rPr>
              <a:t>Os Estudos Ambientais visam levantar dados e informações que permitam uma adequada inserção das variáveis ambientais nos projetos finais de engenharia, a elaboração de projetos, programas e planos para mitigar e compensar os impactos significativos das fases de execução e operação da rodovia, bem como a obtenção das Licenças Ambientais necessárias. </a:t>
            </a:r>
          </a:p>
          <a:p>
            <a:pPr algn="just">
              <a:lnSpc>
                <a:spcPct val="107000"/>
              </a:lnSpc>
              <a:spcAft>
                <a:spcPts val="800"/>
              </a:spcAft>
            </a:pPr>
            <a:endParaRPr lang="pt-BR" dirty="0">
              <a:latin typeface="Colibri corpo"/>
            </a:endParaRPr>
          </a:p>
          <a:p>
            <a:pPr algn="just">
              <a:lnSpc>
                <a:spcPct val="107000"/>
              </a:lnSpc>
              <a:spcAft>
                <a:spcPts val="800"/>
              </a:spcAft>
            </a:pPr>
            <a:r>
              <a:rPr lang="pt-BR" dirty="0">
                <a:latin typeface="Colibri corpo"/>
              </a:rPr>
              <a:t>Nos casos de projetos que demandem estudo ambiental do tipo EIA/RIMA, é parte integrante desse processo a realização de audiências públicas com a presença do empreendedor, poder público e comunidade local para discutir o projeto.</a:t>
            </a:r>
          </a:p>
          <a:p>
            <a:pPr algn="just">
              <a:lnSpc>
                <a:spcPct val="107000"/>
              </a:lnSpc>
              <a:spcAft>
                <a:spcPts val="800"/>
              </a:spcAft>
            </a:pPr>
            <a:endParaRPr lang="pt-BR" dirty="0">
              <a:latin typeface="Colibri corpo"/>
            </a:endParaRPr>
          </a:p>
          <a:p>
            <a:pPr algn="just">
              <a:lnSpc>
                <a:spcPct val="107000"/>
              </a:lnSpc>
              <a:spcAft>
                <a:spcPts val="800"/>
              </a:spcAft>
            </a:pPr>
            <a:r>
              <a:rPr lang="pt-BR" dirty="0">
                <a:latin typeface="Colibri corpo"/>
              </a:rPr>
              <a:t>Estudos Ambientais comumente exigidos em empreendimentos rodoviários: PCA, RCA e EIA/RIMA.</a:t>
            </a:r>
          </a:p>
          <a:p>
            <a:pPr algn="just">
              <a:lnSpc>
                <a:spcPct val="107000"/>
              </a:lnSpc>
              <a:spcAft>
                <a:spcPts val="800"/>
              </a:spcAft>
            </a:pPr>
            <a:endParaRPr lang="pt-BR" u="sng" dirty="0">
              <a:solidFill>
                <a:srgbClr val="0563C1"/>
              </a:solidFill>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pt-BR" u="sng" dirty="0">
              <a:solidFill>
                <a:srgbClr val="0563C1"/>
              </a:solidFill>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pt-BR" sz="24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pt-BR" sz="2400" u="sng" dirty="0">
              <a:solidFill>
                <a:srgbClr val="0563C1"/>
              </a:solidFill>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pt-BR" sz="24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pt-BR" sz="2400" u="sng" dirty="0">
              <a:solidFill>
                <a:srgbClr val="0563C1"/>
              </a:solidFill>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pt-BR" sz="24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pt-BR" sz="2400" u="sng" dirty="0">
              <a:solidFill>
                <a:srgbClr val="0563C1"/>
              </a:solidFill>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pt-BR" sz="24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1050877098"/>
      </p:ext>
    </p:extLst>
  </p:cSld>
  <p:clrMapOvr>
    <a:masterClrMapping/>
  </p:clrMapOvr>
  <p:transition spd="slow">
    <p:cut/>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54</a:t>
            </a:fld>
            <a:endParaRPr lang="pt-BR" dirty="0"/>
          </a:p>
        </p:txBody>
      </p:sp>
      <p:sp>
        <p:nvSpPr>
          <p:cNvPr id="13" name="Retângulo 12"/>
          <p:cNvSpPr/>
          <p:nvPr/>
        </p:nvSpPr>
        <p:spPr>
          <a:xfrm>
            <a:off x="179512" y="1196752"/>
            <a:ext cx="8964488" cy="10060255"/>
          </a:xfrm>
          <a:prstGeom prst="rect">
            <a:avLst/>
          </a:prstGeom>
        </p:spPr>
        <p:txBody>
          <a:bodyPr wrap="square">
            <a:spAutoFit/>
          </a:bodyPr>
          <a:lstStyle/>
          <a:p>
            <a:pPr algn="ctr">
              <a:lnSpc>
                <a:spcPct val="107000"/>
              </a:lnSpc>
              <a:spcAft>
                <a:spcPts val="800"/>
              </a:spcAft>
            </a:pPr>
            <a:r>
              <a:rPr lang="pt-BR" sz="1000" dirty="0">
                <a:latin typeface="Colibri corpo"/>
                <a:ea typeface="Calibri" panose="020F0502020204030204" pitchFamily="34" charset="0"/>
                <a:cs typeface="Calibri" panose="020F0502020204030204" pitchFamily="34" charset="0"/>
              </a:rPr>
              <a:t>Disponibilizados no site </a:t>
            </a:r>
            <a:r>
              <a:rPr lang="pt-BR" sz="1000" u="sng" dirty="0">
                <a:solidFill>
                  <a:srgbClr val="0563C1"/>
                </a:solidFill>
                <a:latin typeface="Colibri corpo"/>
                <a:ea typeface="Calibri" panose="020F0502020204030204" pitchFamily="34" charset="0"/>
                <a:cs typeface="Calibri" panose="020F0502020204030204" pitchFamily="34" charset="0"/>
                <a:hlinkClick r:id="rId3"/>
              </a:rPr>
              <a:t>https://iema.es.gov.br/licenciamentoambiental/ordinario</a:t>
            </a:r>
            <a:endParaRPr lang="pt-BR" sz="1000" u="sng" dirty="0">
              <a:solidFill>
                <a:srgbClr val="0563C1"/>
              </a:solidFill>
              <a:latin typeface="Colibri corpo"/>
              <a:ea typeface="Calibri" panose="020F0502020204030204" pitchFamily="34" charset="0"/>
              <a:cs typeface="Calibri" panose="020F0502020204030204" pitchFamily="34" charset="0"/>
            </a:endParaRPr>
          </a:p>
          <a:p>
            <a:pPr algn="just">
              <a:lnSpc>
                <a:spcPct val="107000"/>
              </a:lnSpc>
              <a:spcAft>
                <a:spcPts val="800"/>
              </a:spcAft>
            </a:pPr>
            <a:r>
              <a:rPr lang="pt-BR" sz="1000" b="1" u="sng" dirty="0">
                <a:effectLst/>
                <a:latin typeface="Colibri corpo"/>
                <a:ea typeface="Calibri" panose="020F0502020204030204" pitchFamily="34" charset="0"/>
                <a:cs typeface="Calibri" panose="020F0502020204030204" pitchFamily="34" charset="0"/>
              </a:rPr>
              <a:t>I. PLANO DE CONTROLE AMBIENTAL  - PCA</a:t>
            </a:r>
          </a:p>
          <a:p>
            <a:r>
              <a:rPr lang="pt-BR" sz="1000" dirty="0">
                <a:latin typeface="Colibri corpo"/>
              </a:rPr>
              <a:t>1 -  IDENTIFICAÇÃO DO EMPREENDIMENTO</a:t>
            </a:r>
          </a:p>
          <a:p>
            <a:r>
              <a:rPr lang="pt-BR" sz="1000" dirty="0">
                <a:latin typeface="Colibri corpo"/>
              </a:rPr>
              <a:t>2 - EQUIPE TÉCNICA</a:t>
            </a:r>
          </a:p>
          <a:p>
            <a:r>
              <a:rPr lang="pt-BR" sz="1000" dirty="0">
                <a:latin typeface="Colibri corpo"/>
              </a:rPr>
              <a:t>3 - DESCRIÇÃO, OBJETIVOS E JUSTIFICATIVAS DO EMPREENDIMENTO</a:t>
            </a:r>
          </a:p>
          <a:p>
            <a:r>
              <a:rPr lang="pt-BR" sz="1000" dirty="0">
                <a:latin typeface="Colibri corpo"/>
              </a:rPr>
              <a:t>4 - CARACTERIZAÇÃO DO EMPREENDIMENTO (ADA, AID, AII)</a:t>
            </a:r>
          </a:p>
          <a:p>
            <a:r>
              <a:rPr lang="pt-BR" sz="1000" dirty="0">
                <a:latin typeface="Colibri corpo"/>
              </a:rPr>
              <a:t>	- Área Diretamente Afetada (ADA): corresponde às áreas efetivamente ocupadas pelas atividades que compõe o empreendimento, devendo ser consideradas as respectivas faixas de domínio. </a:t>
            </a:r>
          </a:p>
          <a:p>
            <a:r>
              <a:rPr lang="pt-BR" sz="1000" dirty="0">
                <a:latin typeface="Colibri corpo"/>
              </a:rPr>
              <a:t>	- Área de Influência Direta (AID): compreende a ADA acrescida do seu entorno imediato, cujo limite deverá ser estabelecido em conformidade com as especificidades do empreendimento, com as microbacias hidrográficas afetadas e considerando-se a área sujeita aos reflexos dos impactos diretos, decorrentes da implantação e operação do empreendimento. Via de regra, para os meios físico e biótico, considerar a área de uma faixa de 1.000m a partir do limite final da faixa de domínio; e para o meio socioeconômico, considerar os territórios dos municípios afetados pelo traçado e pelas obras;</a:t>
            </a:r>
          </a:p>
          <a:p>
            <a:r>
              <a:rPr lang="pt-BR" sz="1000" dirty="0">
                <a:latin typeface="Colibri corpo"/>
              </a:rPr>
              <a:t>	- Área de Influência Indireta (AII): deverá abranger a região sobre a qual os potenciais impactos indiretos das fases de instalação e de operação da rodovia incidirão, considerando os meios: físico, biótico e socioeconômico. Estes relacionados às possíveis alterações na dinâmica de uso e ocupação do solo, dos núcleos populacionais e de fluxo e transportes regional. Para o meio socioeconômico, a AII deverá abranger, no mínimo, todos os territórios dos municípios atravessados pelo projeto. Considerar, para dados secundários ao meio biótico, as Unidades de Conservação (UCs) existentes a cerca de 10km do empreendimento.</a:t>
            </a:r>
          </a:p>
          <a:p>
            <a:r>
              <a:rPr lang="pt-BR" sz="1000" dirty="0">
                <a:latin typeface="Colibri corpo"/>
              </a:rPr>
              <a:t>5 - DIAGNÓSTICO AMBIENTAL</a:t>
            </a:r>
          </a:p>
          <a:p>
            <a:r>
              <a:rPr lang="pt-BR" sz="1000" dirty="0">
                <a:latin typeface="Colibri corpo"/>
              </a:rPr>
              <a:t>	- Os dados necessários ao diagnóstico deverão ser obtidos através das seguintes fontes: </a:t>
            </a:r>
          </a:p>
          <a:p>
            <a:r>
              <a:rPr lang="pt-BR" sz="1000" dirty="0">
                <a:latin typeface="Colibri corpo"/>
              </a:rPr>
              <a:t>		• Revisão bibliográfica de trabalhos técnicos-científicos existentes pertinentes ao estudo em questão; </a:t>
            </a:r>
          </a:p>
          <a:p>
            <a:r>
              <a:rPr lang="pt-BR" sz="1000" dirty="0">
                <a:latin typeface="Colibri corpo"/>
              </a:rPr>
              <a:t>		• Análise de documentos cartográficos e aerofotogramétricos que recobrem a região; e </a:t>
            </a:r>
          </a:p>
          <a:p>
            <a:r>
              <a:rPr lang="pt-BR" sz="1000" dirty="0">
                <a:latin typeface="Colibri corpo"/>
              </a:rPr>
              <a:t>		• Levantamentos de campo</a:t>
            </a:r>
          </a:p>
          <a:p>
            <a:r>
              <a:rPr lang="pt-BR" sz="1000" dirty="0">
                <a:latin typeface="Colibri corpo"/>
              </a:rPr>
              <a:t>	- O diagnóstico ambiental deverá caracterizar as seguintes variáveis ambientais: </a:t>
            </a:r>
          </a:p>
          <a:p>
            <a:r>
              <a:rPr lang="pt-BR" sz="1000" dirty="0">
                <a:latin typeface="Colibri corpo"/>
              </a:rPr>
              <a:t>	- Meio físico: Clima e meteorologia, Recursos hídricos, Geologia e Geomorfologia, Pedologia, Uso e Ocupação do Solo.</a:t>
            </a:r>
          </a:p>
          <a:p>
            <a:r>
              <a:rPr lang="pt-BR" sz="1000" dirty="0">
                <a:latin typeface="Colibri corpo"/>
              </a:rPr>
              <a:t>	- Meio biótico: flora (estudo florístico) e fauna (levantamento primário sem captura)</a:t>
            </a:r>
          </a:p>
          <a:p>
            <a:r>
              <a:rPr lang="pt-BR" sz="1000" dirty="0">
                <a:latin typeface="Colibri corpo"/>
              </a:rPr>
              <a:t>	- Meio socioeconômico: núcleos populacionais da AID; desapropriações (levantamento preliminar), grupos e atividades tradicionais; infraestrutura de serviços sociocomunitários; patrimônio histórico, arqueológico e cultural (parecer do IPHAN); mão-de-obra, bens e serviços; turismo, educação ambiental e comunicação social. </a:t>
            </a:r>
          </a:p>
          <a:p>
            <a:r>
              <a:rPr lang="pt-BR" sz="1000" dirty="0">
                <a:latin typeface="Colibri corpo"/>
              </a:rPr>
              <a:t>6 - OCORRÊNCIAS OU PASSIVOS AMBIENTAIS</a:t>
            </a:r>
          </a:p>
          <a:p>
            <a:r>
              <a:rPr lang="pt-BR" sz="1000" dirty="0">
                <a:latin typeface="Colibri corpo"/>
              </a:rPr>
              <a:t>7- IDENTIFICAÇÃO E AVALIAÇÃO DE IMPACTOS AMBIENTAIS</a:t>
            </a:r>
          </a:p>
          <a:p>
            <a:r>
              <a:rPr lang="pt-BR" sz="1000" dirty="0">
                <a:latin typeface="Colibri corpo"/>
              </a:rPr>
              <a:t>8 - PROPOSIÇÃO DE MEDIDAS MITIGADORAS E COMPENSATÓRIAS</a:t>
            </a:r>
          </a:p>
          <a:p>
            <a:r>
              <a:rPr lang="pt-BR" sz="1000" dirty="0">
                <a:latin typeface="Colibri corpo"/>
              </a:rPr>
              <a:t>9 - CONCLUSÃO</a:t>
            </a:r>
          </a:p>
          <a:p>
            <a:r>
              <a:rPr lang="pt-BR" sz="1000" dirty="0">
                <a:latin typeface="Colibri corpo"/>
              </a:rPr>
              <a:t>10 - REFERÊNCIAS BIBLIOGRÁFICAS</a:t>
            </a:r>
          </a:p>
          <a:p>
            <a:pPr algn="just">
              <a:lnSpc>
                <a:spcPct val="107000"/>
              </a:lnSpc>
              <a:spcAft>
                <a:spcPts val="800"/>
              </a:spcAft>
            </a:pPr>
            <a:endParaRPr lang="pt-BR" sz="1000" u="sng" dirty="0">
              <a:solidFill>
                <a:srgbClr val="0563C1"/>
              </a:solidFill>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pt-BR" sz="24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pt-BR" sz="2400" u="sng" dirty="0">
              <a:solidFill>
                <a:srgbClr val="0563C1"/>
              </a:solidFill>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pt-BR" sz="24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pt-BR" sz="2400" u="sng" dirty="0">
              <a:solidFill>
                <a:srgbClr val="0563C1"/>
              </a:solidFill>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pt-BR" sz="24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pt-BR" sz="2400" u="sng" dirty="0">
              <a:solidFill>
                <a:srgbClr val="0563C1"/>
              </a:solidFill>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pt-BR" sz="24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pt-BR"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Shape 44"/>
          <p:cNvSpPr txBox="1">
            <a:spLocks noGrp="1"/>
          </p:cNvSpPr>
          <p:nvPr>
            <p:ph type="title"/>
          </p:nvPr>
        </p:nvSpPr>
        <p:spPr>
          <a:xfrm>
            <a:off x="179512" y="404664"/>
            <a:ext cx="8229600" cy="580926"/>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2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rPr>
              <a:t>TERMOS DE REFERÊN</a:t>
            </a:r>
            <a:r>
              <a:rPr lang="pt-BR" sz="2600" b="1" dirty="0">
                <a:solidFill>
                  <a:schemeClr val="bg1"/>
                </a:solidFill>
                <a:effectLst>
                  <a:outerShdw blurRad="38100" dist="38100" dir="2700000" algn="tl">
                    <a:srgbClr val="000000">
                      <a:alpha val="43137"/>
                    </a:srgbClr>
                  </a:outerShdw>
                </a:effectLst>
                <a:ea typeface="Calibri"/>
                <a:cs typeface="Calibri"/>
                <a:sym typeface="Calibri"/>
              </a:rPr>
              <a:t>CIA (TR) DE ESTUDOS AMBIENTAIS</a:t>
            </a:r>
            <a:endParaRPr lang="pt-BR" sz="2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3410787499"/>
      </p:ext>
    </p:extLst>
  </p:cSld>
  <p:clrMapOvr>
    <a:masterClrMapping/>
  </p:clrMapOvr>
  <p:transition spd="slow">
    <p:cut/>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55</a:t>
            </a:fld>
            <a:endParaRPr lang="pt-BR" dirty="0"/>
          </a:p>
        </p:txBody>
      </p:sp>
      <p:sp>
        <p:nvSpPr>
          <p:cNvPr id="2" name="Retângulo 1"/>
          <p:cNvSpPr/>
          <p:nvPr/>
        </p:nvSpPr>
        <p:spPr>
          <a:xfrm>
            <a:off x="323528" y="1772816"/>
            <a:ext cx="8568952" cy="3557641"/>
          </a:xfrm>
          <a:prstGeom prst="rect">
            <a:avLst/>
          </a:prstGeom>
        </p:spPr>
        <p:txBody>
          <a:bodyPr wrap="square">
            <a:spAutoFit/>
          </a:bodyPr>
          <a:lstStyle/>
          <a:p>
            <a:pPr algn="just">
              <a:lnSpc>
                <a:spcPct val="107000"/>
              </a:lnSpc>
              <a:spcAft>
                <a:spcPts val="800"/>
              </a:spcAft>
            </a:pPr>
            <a:r>
              <a:rPr lang="pt-BR" u="sng" dirty="0">
                <a:latin typeface="Colibri corpo"/>
                <a:ea typeface="Calibri" panose="020F0502020204030204" pitchFamily="34" charset="0"/>
                <a:cs typeface="Calibri" panose="020F0502020204030204" pitchFamily="34" charset="0"/>
              </a:rPr>
              <a:t>II. RELATÓRIO DE CONTROLE AMBIENTAL  - RCA</a:t>
            </a:r>
          </a:p>
          <a:p>
            <a:pPr algn="just"/>
            <a:r>
              <a:rPr lang="pt-BR" dirty="0">
                <a:latin typeface="Colibri corpo"/>
              </a:rPr>
              <a:t>Principais diferenças do escopo do escopo do PCA:  </a:t>
            </a:r>
          </a:p>
          <a:p>
            <a:pPr algn="just"/>
            <a:endParaRPr lang="pt-BR" dirty="0">
              <a:latin typeface="Colibri corpo"/>
            </a:endParaRPr>
          </a:p>
          <a:p>
            <a:pPr algn="just"/>
            <a:r>
              <a:rPr lang="pt-BR" dirty="0">
                <a:latin typeface="Colibri corpo"/>
              </a:rPr>
              <a:t>1. Legislação ambiental incidente sobre o empreendimento</a:t>
            </a:r>
          </a:p>
          <a:p>
            <a:pPr algn="just"/>
            <a:endParaRPr lang="pt-BR" dirty="0">
              <a:latin typeface="Colibri corpo"/>
            </a:endParaRPr>
          </a:p>
          <a:p>
            <a:pPr algn="just"/>
            <a:r>
              <a:rPr lang="pt-BR" dirty="0">
                <a:latin typeface="Colibri corpo"/>
              </a:rPr>
              <a:t>2. Prognóstico e avaliação dos impactos ambientais</a:t>
            </a:r>
          </a:p>
          <a:p>
            <a:pPr algn="just"/>
            <a:endParaRPr lang="pt-BR" dirty="0">
              <a:latin typeface="Colibri corpo"/>
            </a:endParaRPr>
          </a:p>
          <a:p>
            <a:pPr algn="just"/>
            <a:r>
              <a:rPr lang="pt-BR" dirty="0">
                <a:latin typeface="Colibri corpo"/>
              </a:rPr>
              <a:t>3. Metodologias mais robustas:  AIA, Manejo de Fauna (com captura e sazonalidade) </a:t>
            </a:r>
          </a:p>
          <a:p>
            <a:pPr algn="just"/>
            <a:endParaRPr lang="pt-BR" dirty="0">
              <a:latin typeface="Colibri corpo"/>
            </a:endParaRPr>
          </a:p>
          <a:p>
            <a:pPr algn="just"/>
            <a:r>
              <a:rPr lang="pt-BR" dirty="0">
                <a:latin typeface="Colibri corpo"/>
              </a:rPr>
              <a:t>4. Tempo médio para elaboração: 6 meses </a:t>
            </a:r>
            <a:endParaRPr lang="pt-BR" u="sng" dirty="0">
              <a:latin typeface="Calibri" panose="020F0502020204030204" pitchFamily="34" charset="0"/>
              <a:ea typeface="Calibri" panose="020F0502020204030204" pitchFamily="34" charset="0"/>
              <a:cs typeface="Calibri" panose="020F0502020204030204" pitchFamily="34" charset="0"/>
            </a:endParaRPr>
          </a:p>
          <a:p>
            <a:pPr algn="just">
              <a:lnSpc>
                <a:spcPct val="107000"/>
              </a:lnSpc>
              <a:spcAft>
                <a:spcPts val="800"/>
              </a:spcAft>
            </a:pPr>
            <a:endParaRPr lang="pt-BR" u="sng" dirty="0">
              <a:latin typeface="Calibri" panose="020F0502020204030204" pitchFamily="34" charset="0"/>
              <a:ea typeface="Calibri" panose="020F0502020204030204" pitchFamily="34" charset="0"/>
              <a:cs typeface="Calibri" panose="020F0502020204030204" pitchFamily="34" charset="0"/>
            </a:endParaRPr>
          </a:p>
        </p:txBody>
      </p:sp>
      <p:sp>
        <p:nvSpPr>
          <p:cNvPr id="8" name="Shape 44"/>
          <p:cNvSpPr txBox="1">
            <a:spLocks noGrp="1"/>
          </p:cNvSpPr>
          <p:nvPr>
            <p:ph type="title"/>
          </p:nvPr>
        </p:nvSpPr>
        <p:spPr>
          <a:xfrm>
            <a:off x="179512" y="404664"/>
            <a:ext cx="8229600" cy="580926"/>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2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rPr>
              <a:t>TERMOS DE REFERÊN</a:t>
            </a:r>
            <a:r>
              <a:rPr lang="pt-BR" sz="2600" b="1" dirty="0">
                <a:solidFill>
                  <a:schemeClr val="bg1"/>
                </a:solidFill>
                <a:effectLst>
                  <a:outerShdw blurRad="38100" dist="38100" dir="2700000" algn="tl">
                    <a:srgbClr val="000000">
                      <a:alpha val="43137"/>
                    </a:srgbClr>
                  </a:outerShdw>
                </a:effectLst>
                <a:ea typeface="Calibri"/>
                <a:cs typeface="Calibri"/>
                <a:sym typeface="Calibri"/>
              </a:rPr>
              <a:t>CIA (TR) DE ESTUDOS AMBIENTAIS</a:t>
            </a:r>
            <a:endParaRPr lang="pt-BR" sz="2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4115996221"/>
      </p:ext>
    </p:extLst>
  </p:cSld>
  <p:clrMapOvr>
    <a:masterClrMapping/>
  </p:clrMapOvr>
  <p:transition spd="slow">
    <p:cut/>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56</a:t>
            </a:fld>
            <a:endParaRPr lang="pt-BR" dirty="0"/>
          </a:p>
        </p:txBody>
      </p:sp>
      <p:sp>
        <p:nvSpPr>
          <p:cNvPr id="3" name="CaixaDeTexto 2">
            <a:extLst>
              <a:ext uri="{FF2B5EF4-FFF2-40B4-BE49-F238E27FC236}">
                <a16:creationId xmlns:a16="http://schemas.microsoft.com/office/drawing/2014/main" xmlns="" id="{13518D1A-20DA-49F4-A04B-F55A44F425D0}"/>
              </a:ext>
            </a:extLst>
          </p:cNvPr>
          <p:cNvSpPr txBox="1"/>
          <p:nvPr/>
        </p:nvSpPr>
        <p:spPr>
          <a:xfrm>
            <a:off x="344487" y="1072810"/>
            <a:ext cx="8394178" cy="3446200"/>
          </a:xfrm>
          <a:prstGeom prst="rect">
            <a:avLst/>
          </a:prstGeom>
          <a:noFill/>
        </p:spPr>
        <p:txBody>
          <a:bodyPr wrap="square" rtlCol="0">
            <a:spAutoFit/>
          </a:bodyPr>
          <a:lstStyle/>
          <a:p>
            <a:pPr algn="just">
              <a:lnSpc>
                <a:spcPct val="107000"/>
              </a:lnSpc>
              <a:spcAft>
                <a:spcPts val="800"/>
              </a:spcAft>
            </a:pPr>
            <a:r>
              <a:rPr lang="pt-BR" u="sng" dirty="0">
                <a:latin typeface="Colibri corpo"/>
                <a:ea typeface="Calibri" panose="020F0502020204030204" pitchFamily="34" charset="0"/>
                <a:cs typeface="Calibri" panose="020F0502020204030204" pitchFamily="34" charset="0"/>
              </a:rPr>
              <a:t>III. ESTUDO E RELATÓRIO DE IMPACTO AMBIETAL – EIA/RIMA</a:t>
            </a:r>
          </a:p>
          <a:p>
            <a:pPr algn="just">
              <a:lnSpc>
                <a:spcPct val="107000"/>
              </a:lnSpc>
              <a:spcAft>
                <a:spcPts val="800"/>
              </a:spcAft>
            </a:pPr>
            <a:endParaRPr lang="pt-BR" sz="500" dirty="0">
              <a:latin typeface="Colibri corpo"/>
            </a:endParaRPr>
          </a:p>
          <a:p>
            <a:r>
              <a:rPr lang="pt-BR" dirty="0">
                <a:latin typeface="Colibri corpo"/>
              </a:rPr>
              <a:t>Principais diferenças do escopo do escopo do RCA:</a:t>
            </a:r>
          </a:p>
          <a:p>
            <a:endParaRPr lang="pt-BR" dirty="0">
              <a:latin typeface="Colibri corpo"/>
            </a:endParaRPr>
          </a:p>
          <a:p>
            <a:pPr marL="342900" indent="-342900">
              <a:buAutoNum type="arabicPeriod"/>
            </a:pPr>
            <a:r>
              <a:rPr lang="pt-BR" u="sng" dirty="0">
                <a:latin typeface="Colibri corpo"/>
              </a:rPr>
              <a:t>Consulta Pública </a:t>
            </a:r>
            <a:r>
              <a:rPr lang="pt-BR" dirty="0">
                <a:latin typeface="Colibri corpo"/>
              </a:rPr>
              <a:t>– CONAMA 09/1987  </a:t>
            </a:r>
          </a:p>
          <a:p>
            <a:r>
              <a:rPr lang="pt-BR" dirty="0">
                <a:latin typeface="Colibri corpo"/>
              </a:rPr>
              <a:t>	- Tem por finalidade expor aos interessados o conteúdo do produto em análise e do seu referido RIMA (projeto, levantamento de aspectos e impactos ambientais e as medidas mitigadoras e compensatórias das fases de instalação e operação) dirimindo dúvidas e recolhendo dos presentes as críticas e sugestões a respeito. </a:t>
            </a:r>
          </a:p>
          <a:p>
            <a:r>
              <a:rPr lang="pt-BR" dirty="0">
                <a:latin typeface="Colibri corpo"/>
              </a:rPr>
              <a:t>	- Subsidiar o órgão ambiental licenciador na tomada de decisão</a:t>
            </a:r>
          </a:p>
          <a:p>
            <a:r>
              <a:rPr lang="pt-BR" dirty="0">
                <a:latin typeface="Colibri corpo"/>
              </a:rPr>
              <a:t>	- Presidida pelo órgão ambiental licenciador </a:t>
            </a:r>
          </a:p>
        </p:txBody>
      </p:sp>
      <p:pic>
        <p:nvPicPr>
          <p:cNvPr id="5" name="Imagem 4"/>
          <p:cNvPicPr/>
          <p:nvPr/>
        </p:nvPicPr>
        <p:blipFill>
          <a:blip r:embed="rId3" cstate="print"/>
          <a:stretch>
            <a:fillRect/>
          </a:stretch>
        </p:blipFill>
        <p:spPr>
          <a:xfrm>
            <a:off x="107504" y="4740001"/>
            <a:ext cx="2520280" cy="1785343"/>
          </a:xfrm>
          <a:prstGeom prst="rect">
            <a:avLst/>
          </a:prstGeom>
          <a:effectLst>
            <a:glow rad="63500">
              <a:schemeClr val="accent1">
                <a:satMod val="175000"/>
                <a:alpha val="40000"/>
              </a:schemeClr>
            </a:glow>
          </a:effectLst>
        </p:spPr>
      </p:pic>
      <p:pic>
        <p:nvPicPr>
          <p:cNvPr id="6" name="Imagem 5"/>
          <p:cNvPicPr/>
          <p:nvPr/>
        </p:nvPicPr>
        <p:blipFill>
          <a:blip r:embed="rId4" cstate="print"/>
          <a:stretch>
            <a:fillRect/>
          </a:stretch>
        </p:blipFill>
        <p:spPr>
          <a:xfrm>
            <a:off x="2708904" y="4723321"/>
            <a:ext cx="2511167" cy="1802023"/>
          </a:xfrm>
          <a:prstGeom prst="rect">
            <a:avLst/>
          </a:prstGeom>
        </p:spPr>
      </p:pic>
      <p:sp>
        <p:nvSpPr>
          <p:cNvPr id="2" name="CaixaDeTexto 1"/>
          <p:cNvSpPr txBox="1"/>
          <p:nvPr/>
        </p:nvSpPr>
        <p:spPr>
          <a:xfrm>
            <a:off x="5292080" y="5879013"/>
            <a:ext cx="3240360" cy="646331"/>
          </a:xfrm>
          <a:prstGeom prst="rect">
            <a:avLst/>
          </a:prstGeom>
          <a:noFill/>
        </p:spPr>
        <p:txBody>
          <a:bodyPr wrap="square" rtlCol="0">
            <a:spAutoFit/>
          </a:bodyPr>
          <a:lstStyle/>
          <a:p>
            <a:pPr algn="just"/>
            <a:r>
              <a:rPr lang="pt-BR" sz="1200" dirty="0"/>
              <a:t>Audiência Pública da ES-320, trecho Barra de São Francisco x São José de Mantenópolis  </a:t>
            </a:r>
          </a:p>
        </p:txBody>
      </p:sp>
      <p:sp>
        <p:nvSpPr>
          <p:cNvPr id="9" name="Shape 44"/>
          <p:cNvSpPr txBox="1">
            <a:spLocks noGrp="1"/>
          </p:cNvSpPr>
          <p:nvPr>
            <p:ph type="title"/>
          </p:nvPr>
        </p:nvSpPr>
        <p:spPr>
          <a:xfrm>
            <a:off x="179512" y="404664"/>
            <a:ext cx="8229600" cy="580926"/>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2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rPr>
              <a:t>TERMOS DE REFERÊN</a:t>
            </a:r>
            <a:r>
              <a:rPr lang="pt-BR" sz="2600" b="1" dirty="0">
                <a:solidFill>
                  <a:schemeClr val="bg1"/>
                </a:solidFill>
                <a:effectLst>
                  <a:outerShdw blurRad="38100" dist="38100" dir="2700000" algn="tl">
                    <a:srgbClr val="000000">
                      <a:alpha val="43137"/>
                    </a:srgbClr>
                  </a:outerShdw>
                </a:effectLst>
                <a:ea typeface="Calibri"/>
                <a:cs typeface="Calibri"/>
                <a:sym typeface="Calibri"/>
              </a:rPr>
              <a:t>CIA (TR) DE ESTUDOS AMBIENTAIS</a:t>
            </a:r>
            <a:endParaRPr lang="pt-BR" sz="2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1278885437"/>
      </p:ext>
    </p:extLst>
  </p:cSld>
  <p:clrMapOvr>
    <a:masterClrMapping/>
  </p:clrMapOvr>
  <p:transition spd="slow">
    <p:cut/>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57</a:t>
            </a:fld>
            <a:endParaRPr lang="pt-BR" dirty="0"/>
          </a:p>
        </p:txBody>
      </p:sp>
      <p:sp>
        <p:nvSpPr>
          <p:cNvPr id="3" name="CaixaDeTexto 2">
            <a:extLst>
              <a:ext uri="{FF2B5EF4-FFF2-40B4-BE49-F238E27FC236}">
                <a16:creationId xmlns:a16="http://schemas.microsoft.com/office/drawing/2014/main" xmlns="" id="{13518D1A-20DA-49F4-A04B-F55A44F425D0}"/>
              </a:ext>
            </a:extLst>
          </p:cNvPr>
          <p:cNvSpPr txBox="1"/>
          <p:nvPr/>
        </p:nvSpPr>
        <p:spPr>
          <a:xfrm>
            <a:off x="344487" y="1072810"/>
            <a:ext cx="8394178" cy="5503751"/>
          </a:xfrm>
          <a:prstGeom prst="rect">
            <a:avLst/>
          </a:prstGeom>
          <a:noFill/>
        </p:spPr>
        <p:txBody>
          <a:bodyPr wrap="square" rtlCol="0">
            <a:spAutoFit/>
          </a:bodyPr>
          <a:lstStyle/>
          <a:p>
            <a:pPr algn="just">
              <a:lnSpc>
                <a:spcPct val="107000"/>
              </a:lnSpc>
              <a:spcAft>
                <a:spcPts val="800"/>
              </a:spcAft>
            </a:pPr>
            <a:r>
              <a:rPr lang="pt-BR" sz="1400" u="sng" dirty="0">
                <a:latin typeface="Colibri corpo"/>
                <a:ea typeface="Calibri" panose="020F0502020204030204" pitchFamily="34" charset="0"/>
                <a:cs typeface="Calibri" panose="020F0502020204030204" pitchFamily="34" charset="0"/>
              </a:rPr>
              <a:t>III. ESTUDO E RELATÓRIO DE IMPACTO AMBIETAL – EIA/RIMA</a:t>
            </a:r>
          </a:p>
          <a:p>
            <a:pPr algn="just"/>
            <a:endParaRPr lang="pt-BR" sz="1400" dirty="0">
              <a:latin typeface="Colibri corpo"/>
            </a:endParaRPr>
          </a:p>
          <a:p>
            <a:pPr algn="just"/>
            <a:r>
              <a:rPr lang="pt-BR" sz="1400" dirty="0">
                <a:latin typeface="Colibri corpo"/>
              </a:rPr>
              <a:t>2. </a:t>
            </a:r>
            <a:r>
              <a:rPr lang="pt-BR" sz="1400" u="sng" dirty="0">
                <a:latin typeface="Colibri corpo"/>
              </a:rPr>
              <a:t>RIMA – Relatório de Impacto Ambiental</a:t>
            </a:r>
            <a:r>
              <a:rPr lang="pt-BR" sz="1400" dirty="0">
                <a:latin typeface="Colibri corpo"/>
              </a:rPr>
              <a:t> – CONAMA 01/1986</a:t>
            </a:r>
            <a:endParaRPr lang="pt-BR" sz="1400" dirty="0">
              <a:solidFill>
                <a:srgbClr val="FF0000"/>
              </a:solidFill>
              <a:latin typeface="Colibri corpo"/>
            </a:endParaRPr>
          </a:p>
          <a:p>
            <a:pPr algn="just"/>
            <a:r>
              <a:rPr lang="pt-BR" sz="1400" dirty="0">
                <a:latin typeface="Colibri corpo"/>
              </a:rPr>
              <a:t>	</a:t>
            </a:r>
          </a:p>
          <a:p>
            <a:pPr algn="just"/>
            <a:r>
              <a:rPr lang="pt-BR" sz="1400" dirty="0">
                <a:latin typeface="Colibri corpo"/>
              </a:rPr>
              <a:t>	Deverá refletir as conclusões do EIA e conterá, no mínimo: </a:t>
            </a:r>
          </a:p>
          <a:p>
            <a:pPr algn="just"/>
            <a:endParaRPr lang="pt-BR" sz="1400" dirty="0">
              <a:latin typeface="Colibri corpo"/>
            </a:endParaRPr>
          </a:p>
          <a:p>
            <a:pPr algn="just"/>
            <a:r>
              <a:rPr lang="pt-BR" sz="1400" dirty="0">
                <a:latin typeface="Colibri corpo"/>
              </a:rPr>
              <a:t>• Os objetivos e justificativas do projeto, sua relação e compatibilidades com as políticas setoriais, planos, programas e projetos governamentais; </a:t>
            </a:r>
          </a:p>
          <a:p>
            <a:pPr algn="just"/>
            <a:r>
              <a:rPr lang="pt-BR" sz="1400" dirty="0">
                <a:latin typeface="Colibri corpo"/>
              </a:rPr>
              <a:t>• A descrição do projeto e suas alternativas tecnológicas e locacionais, especificando para cada uma delas, nas fases de construção e operação, a área de influência, as matérias primas, a mão de obra, as fontes de energia, os processos e técnicas operacionais, os prováveis efluentes, emissões, resíduos sólidos e perdas de energia, os empregos diretos e indiretos a serem gerados; </a:t>
            </a:r>
          </a:p>
          <a:p>
            <a:pPr algn="just"/>
            <a:r>
              <a:rPr lang="pt-BR" sz="1400" dirty="0">
                <a:latin typeface="Colibri corpo"/>
              </a:rPr>
              <a:t>• A síntese dos resultados dos estudos de diagnóstico ambiental da área de influência do projeto;</a:t>
            </a:r>
          </a:p>
          <a:p>
            <a:pPr algn="just"/>
            <a:r>
              <a:rPr lang="pt-BR" sz="1400" dirty="0">
                <a:latin typeface="Colibri corpo"/>
              </a:rPr>
              <a:t>•  A descrição dos prováveis impactos ambientais da implantação e operação da atividade; </a:t>
            </a:r>
          </a:p>
          <a:p>
            <a:pPr algn="just"/>
            <a:r>
              <a:rPr lang="pt-BR" sz="1400" dirty="0">
                <a:latin typeface="Colibri corpo"/>
              </a:rPr>
              <a:t>• A caracterização da qualidade ambiental futura das áreas de influência, comparando as diferentes situações da adoção do projeto e suas alternativas, bem como com a hipótese de sua não realização; </a:t>
            </a:r>
          </a:p>
          <a:p>
            <a:pPr algn="just"/>
            <a:r>
              <a:rPr lang="pt-BR" sz="1400" dirty="0">
                <a:latin typeface="Colibri corpo"/>
              </a:rPr>
              <a:t>• A descrição do efeito esperado das medidas mitigadoras previstas em relação aos impactos negativos, mencionando aqueles que não puderam ser evitados, e o grau de alteração esperado; </a:t>
            </a:r>
          </a:p>
          <a:p>
            <a:pPr algn="just"/>
            <a:r>
              <a:rPr lang="pt-BR" sz="1400" dirty="0">
                <a:latin typeface="Colibri corpo"/>
              </a:rPr>
              <a:t>• Os programas de acompanhamento e monitoramento dos impactos; </a:t>
            </a:r>
          </a:p>
          <a:p>
            <a:pPr algn="just"/>
            <a:r>
              <a:rPr lang="pt-BR" sz="1400" dirty="0">
                <a:latin typeface="Colibri corpo"/>
              </a:rPr>
              <a:t>• Recomendação quanto à alternativa mais favorável; </a:t>
            </a:r>
          </a:p>
          <a:p>
            <a:pPr algn="just"/>
            <a:r>
              <a:rPr lang="pt-BR" sz="1400" dirty="0">
                <a:latin typeface="Colibri corpo"/>
              </a:rPr>
              <a:t>• Equipe técnica responsável pelos trabalhos e respectivas </a:t>
            </a:r>
            <a:r>
              <a:rPr lang="pt-BR" sz="1400" dirty="0" err="1">
                <a:latin typeface="Colibri corpo"/>
              </a:rPr>
              <a:t>ARTs</a:t>
            </a:r>
            <a:endParaRPr lang="pt-BR" sz="1400" dirty="0">
              <a:latin typeface="Colibri corpo"/>
            </a:endParaRPr>
          </a:p>
          <a:p>
            <a:pPr algn="just"/>
            <a:r>
              <a:rPr lang="pt-BR" sz="1400" dirty="0">
                <a:latin typeface="Colibri corpo"/>
              </a:rPr>
              <a:t>• Referências bibliográficas e respectivas citações utilizadas na elaboração do estudo.</a:t>
            </a:r>
            <a:endParaRPr lang="pt-BR" sz="1400" dirty="0">
              <a:solidFill>
                <a:srgbClr val="FF0000"/>
              </a:solidFill>
              <a:latin typeface="Colibri corpo"/>
            </a:endParaRPr>
          </a:p>
          <a:p>
            <a:endParaRPr lang="pt-BR" dirty="0">
              <a:solidFill>
                <a:srgbClr val="FF0000"/>
              </a:solidFill>
            </a:endParaRPr>
          </a:p>
          <a:p>
            <a:endParaRPr lang="pt-BR" dirty="0"/>
          </a:p>
        </p:txBody>
      </p:sp>
      <p:sp>
        <p:nvSpPr>
          <p:cNvPr id="6" name="Shape 44"/>
          <p:cNvSpPr txBox="1">
            <a:spLocks noGrp="1"/>
          </p:cNvSpPr>
          <p:nvPr>
            <p:ph type="title"/>
          </p:nvPr>
        </p:nvSpPr>
        <p:spPr>
          <a:xfrm>
            <a:off x="179512" y="404664"/>
            <a:ext cx="8229600" cy="580926"/>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2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rPr>
              <a:t>TERMOS DE REFERÊN</a:t>
            </a:r>
            <a:r>
              <a:rPr lang="pt-BR" sz="2600" b="1" dirty="0">
                <a:solidFill>
                  <a:schemeClr val="bg1"/>
                </a:solidFill>
                <a:effectLst>
                  <a:outerShdw blurRad="38100" dist="38100" dir="2700000" algn="tl">
                    <a:srgbClr val="000000">
                      <a:alpha val="43137"/>
                    </a:srgbClr>
                  </a:outerShdw>
                </a:effectLst>
                <a:ea typeface="Calibri"/>
                <a:cs typeface="Calibri"/>
                <a:sym typeface="Calibri"/>
              </a:rPr>
              <a:t>CIA (TR) DE ESTUDOS AMBIENTAIS</a:t>
            </a:r>
            <a:endParaRPr lang="pt-BR" sz="2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1400859280"/>
      </p:ext>
    </p:extLst>
  </p:cSld>
  <p:clrMapOvr>
    <a:masterClrMapping/>
  </p:clrMapOvr>
  <p:transition spd="slow">
    <p:cut/>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58</a:t>
            </a:fld>
            <a:endParaRPr lang="pt-BR" dirty="0"/>
          </a:p>
        </p:txBody>
      </p:sp>
      <p:sp>
        <p:nvSpPr>
          <p:cNvPr id="3" name="CaixaDeTexto 2">
            <a:extLst>
              <a:ext uri="{FF2B5EF4-FFF2-40B4-BE49-F238E27FC236}">
                <a16:creationId xmlns:a16="http://schemas.microsoft.com/office/drawing/2014/main" xmlns="" id="{13518D1A-20DA-49F4-A04B-F55A44F425D0}"/>
              </a:ext>
            </a:extLst>
          </p:cNvPr>
          <p:cNvSpPr txBox="1"/>
          <p:nvPr/>
        </p:nvSpPr>
        <p:spPr>
          <a:xfrm>
            <a:off x="344487" y="1072810"/>
            <a:ext cx="8394178" cy="4951933"/>
          </a:xfrm>
          <a:prstGeom prst="rect">
            <a:avLst/>
          </a:prstGeom>
          <a:noFill/>
        </p:spPr>
        <p:txBody>
          <a:bodyPr wrap="square" rtlCol="0">
            <a:spAutoFit/>
          </a:bodyPr>
          <a:lstStyle/>
          <a:p>
            <a:pPr algn="just">
              <a:lnSpc>
                <a:spcPct val="107000"/>
              </a:lnSpc>
              <a:spcAft>
                <a:spcPts val="800"/>
              </a:spcAft>
            </a:pPr>
            <a:r>
              <a:rPr lang="pt-BR" sz="1600" u="sng" dirty="0">
                <a:latin typeface="Colibri corpo"/>
                <a:ea typeface="Calibri" panose="020F0502020204030204" pitchFamily="34" charset="0"/>
                <a:cs typeface="Calibri" panose="020F0502020204030204" pitchFamily="34" charset="0"/>
              </a:rPr>
              <a:t>III. ESTUDO E RELATÓRIO DE IMPACTO AMBIETAL – EIA/RIMA</a:t>
            </a:r>
          </a:p>
          <a:p>
            <a:endParaRPr lang="pt-BR" sz="1600" dirty="0">
              <a:latin typeface="Colibri corpo"/>
            </a:endParaRPr>
          </a:p>
          <a:p>
            <a:pPr algn="just"/>
            <a:r>
              <a:rPr lang="pt-BR" sz="1600" dirty="0">
                <a:latin typeface="Colibri corpo"/>
              </a:rPr>
              <a:t>3</a:t>
            </a:r>
            <a:r>
              <a:rPr lang="pt-BR" sz="1600" u="sng" dirty="0">
                <a:latin typeface="Colibri corpo"/>
              </a:rPr>
              <a:t>. Aprovação das condicionantes das condicionantes da LP pelo CONSEMA/CONREMA</a:t>
            </a:r>
          </a:p>
          <a:p>
            <a:pPr algn="just"/>
            <a:r>
              <a:rPr lang="pt-BR" sz="1600" dirty="0">
                <a:latin typeface="Colibri corpo"/>
              </a:rPr>
              <a:t>	</a:t>
            </a:r>
          </a:p>
          <a:p>
            <a:pPr algn="just"/>
            <a:r>
              <a:rPr lang="pt-BR" sz="1600" dirty="0">
                <a:latin typeface="Colibri corpo"/>
              </a:rPr>
              <a:t>	Art. 39. No licenciamento ambiental de empreendimentos e atividades de impacto ambiental significativo, a análise do EIA/RIMA, será submetida à apreciação e deliberação do Conselho Estadual de Meio Ambiente -CONSEMA ou respectivo Conselho Regional de Meio Ambiente – CONREMA que, no prazo regulamentar, apreciará o parecer técnico conclusivo e deliberará quanto à licença ambiental requerida na forma e condições definidas pela autoridade licenciadora.</a:t>
            </a:r>
          </a:p>
          <a:p>
            <a:pPr algn="just"/>
            <a:r>
              <a:rPr lang="pt-BR" sz="1600" dirty="0">
                <a:latin typeface="Colibri corpo"/>
              </a:rPr>
              <a:t>	Parágrafo único. Caso o CONSEMA/CONREMA decida pela alteração de alguma condicionante técnica, deverá constar a justificativa com fundamento técnico para ser juntado no processo de licenciamento. (SILCAP – Decreto Estadual Nº 4039-R de 2016).</a:t>
            </a:r>
          </a:p>
          <a:p>
            <a:pPr algn="just"/>
            <a:endParaRPr lang="pt-BR" sz="1600" dirty="0">
              <a:latin typeface="Colibri corpo"/>
            </a:endParaRPr>
          </a:p>
          <a:p>
            <a:endParaRPr lang="pt-BR" sz="1600" dirty="0">
              <a:latin typeface="Colibri corpo"/>
            </a:endParaRPr>
          </a:p>
          <a:p>
            <a:r>
              <a:rPr lang="pt-BR" sz="1600" dirty="0">
                <a:latin typeface="Colibri corpo"/>
              </a:rPr>
              <a:t>4. Tempo médio para elaboração: 8 a 12 meses </a:t>
            </a:r>
          </a:p>
          <a:p>
            <a:endParaRPr lang="pt-BR" dirty="0">
              <a:solidFill>
                <a:srgbClr val="FF0000"/>
              </a:solidFill>
            </a:endParaRPr>
          </a:p>
          <a:p>
            <a:endParaRPr lang="pt-BR" dirty="0"/>
          </a:p>
        </p:txBody>
      </p:sp>
      <p:sp>
        <p:nvSpPr>
          <p:cNvPr id="6" name="Shape 44"/>
          <p:cNvSpPr txBox="1">
            <a:spLocks noGrp="1"/>
          </p:cNvSpPr>
          <p:nvPr>
            <p:ph type="title"/>
          </p:nvPr>
        </p:nvSpPr>
        <p:spPr>
          <a:xfrm>
            <a:off x="179512" y="404664"/>
            <a:ext cx="8229600" cy="580926"/>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2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rPr>
              <a:t>TERMOS DE REFERÊN</a:t>
            </a:r>
            <a:r>
              <a:rPr lang="pt-BR" sz="2600" b="1" dirty="0">
                <a:solidFill>
                  <a:schemeClr val="bg1"/>
                </a:solidFill>
                <a:effectLst>
                  <a:outerShdw blurRad="38100" dist="38100" dir="2700000" algn="tl">
                    <a:srgbClr val="000000">
                      <a:alpha val="43137"/>
                    </a:srgbClr>
                  </a:outerShdw>
                </a:effectLst>
                <a:ea typeface="Calibri"/>
                <a:cs typeface="Calibri"/>
                <a:sym typeface="Calibri"/>
              </a:rPr>
              <a:t>CIA (TR) DE ESTUDOS AMBIENTAIS</a:t>
            </a:r>
            <a:endParaRPr lang="pt-BR" sz="2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4279840534"/>
      </p:ext>
    </p:extLst>
  </p:cSld>
  <p:clrMapOvr>
    <a:masterClrMapping/>
  </p:clrMapOvr>
  <p:transition spd="slow">
    <p:cut/>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525" y="-249039"/>
            <a:ext cx="9144000" cy="1296144"/>
          </a:xfrm>
          <a:prstGeom prst="rect">
            <a:avLst/>
          </a:prstGeom>
          <a:noFill/>
          <a:ln>
            <a:noFill/>
          </a:ln>
        </p:spPr>
        <p:txBody>
          <a:bodyPr lIns="91425" tIns="45700" rIns="91425" bIns="45700" anchor="b" anchorCtr="0">
            <a:noAutofit/>
          </a:bodyPr>
          <a:lstStyle/>
          <a:p>
            <a:pPr algn="l">
              <a:spcBef>
                <a:spcPts val="0"/>
              </a:spcBef>
              <a:spcAft>
                <a:spcPts val="0"/>
              </a:spcAft>
              <a:buSzPct val="25000"/>
            </a:pPr>
            <a:r>
              <a:rPr lang="pt-BR" sz="3000" dirty="0"/>
              <a:t/>
            </a:r>
            <a:br>
              <a:rPr lang="pt-BR" sz="3000" dirty="0"/>
            </a:br>
            <a:r>
              <a:rPr lang="pt-BR" sz="3000" dirty="0"/>
              <a:t/>
            </a:r>
            <a:br>
              <a:rPr lang="pt-BR" sz="3000" dirty="0"/>
            </a:br>
            <a:r>
              <a:rPr lang="pt-BR" sz="3000" dirty="0"/>
              <a:t/>
            </a:r>
            <a:br>
              <a:rPr lang="pt-BR" sz="3000" dirty="0"/>
            </a:br>
            <a:endParaRPr lang="pt-BR" sz="30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59</a:t>
            </a:fld>
            <a:endParaRPr lang="pt-BR" dirty="0"/>
          </a:p>
        </p:txBody>
      </p:sp>
      <p:sp>
        <p:nvSpPr>
          <p:cNvPr id="6" name="CaixaDeTexto 5">
            <a:extLst>
              <a:ext uri="{FF2B5EF4-FFF2-40B4-BE49-F238E27FC236}">
                <a16:creationId xmlns:a16="http://schemas.microsoft.com/office/drawing/2014/main" xmlns="" id="{4603EBFD-41B0-4260-9F9C-1AF627AAFA72}"/>
              </a:ext>
            </a:extLst>
          </p:cNvPr>
          <p:cNvSpPr txBox="1"/>
          <p:nvPr/>
        </p:nvSpPr>
        <p:spPr>
          <a:xfrm>
            <a:off x="215516" y="1049773"/>
            <a:ext cx="8712968" cy="5709255"/>
          </a:xfrm>
          <a:prstGeom prst="rect">
            <a:avLst/>
          </a:prstGeom>
          <a:noFill/>
        </p:spPr>
        <p:txBody>
          <a:bodyPr wrap="square" rtlCol="0">
            <a:spAutoFit/>
          </a:bodyPr>
          <a:lstStyle/>
          <a:p>
            <a:pPr algn="just"/>
            <a:r>
              <a:rPr lang="pt-BR" sz="1100" u="sng" dirty="0">
                <a:latin typeface="Colibri corpo"/>
              </a:rPr>
              <a:t>Documentos básicos para requerimento de Licença Ambiental Ordinária:</a:t>
            </a:r>
          </a:p>
          <a:p>
            <a:pPr algn="just"/>
            <a:endParaRPr lang="pt-BR" sz="1100" b="1" dirty="0">
              <a:latin typeface="Colibri corpo"/>
            </a:endParaRPr>
          </a:p>
          <a:p>
            <a:pPr algn="just"/>
            <a:r>
              <a:rPr lang="pt-BR" sz="1100" dirty="0">
                <a:latin typeface="Colibri corpo"/>
              </a:rPr>
              <a:t>1. Requerimento de Licença devidamente preenchido conforme modelo do IEMA</a:t>
            </a:r>
          </a:p>
          <a:p>
            <a:pPr algn="just"/>
            <a:r>
              <a:rPr lang="pt-BR" sz="1100" u="sng" dirty="0">
                <a:latin typeface="Colibri corpo"/>
                <a:hlinkClick r:id="rId3"/>
              </a:rPr>
              <a:t>https://iema.es.gov.br/licenciamentoambiental/ordinario</a:t>
            </a:r>
            <a:endParaRPr lang="pt-BR" sz="1100" u="sng" dirty="0">
              <a:latin typeface="Colibri corpo"/>
            </a:endParaRPr>
          </a:p>
          <a:p>
            <a:pPr algn="just"/>
            <a:endParaRPr lang="pt-BR" sz="1100" dirty="0">
              <a:latin typeface="Colibri corpo"/>
            </a:endParaRPr>
          </a:p>
          <a:p>
            <a:pPr algn="just"/>
            <a:r>
              <a:rPr lang="pt-BR" sz="1100" dirty="0">
                <a:latin typeface="Colibri corpo"/>
              </a:rPr>
              <a:t>2. Formulário de enquadramento de atividade, para o cálculo do valor da taxa correspondente ao licenciamento: </a:t>
            </a:r>
            <a:r>
              <a:rPr lang="pt-BR" sz="1100" u="sng" dirty="0">
                <a:latin typeface="Colibri corpo"/>
                <a:hlinkClick r:id="rId4"/>
              </a:rPr>
              <a:t>https://iema.es.gov.br/licenciamento-geral-documentos</a:t>
            </a:r>
            <a:r>
              <a:rPr lang="pt-BR" sz="1100" dirty="0">
                <a:latin typeface="Colibri corpo"/>
              </a:rPr>
              <a:t>  e </a:t>
            </a:r>
            <a:r>
              <a:rPr lang="pt-BR" sz="1100" u="sng" dirty="0">
                <a:latin typeface="Colibri corpo"/>
                <a:hlinkClick r:id="rId5"/>
              </a:rPr>
              <a:t>https://internet.sefaz.es.gov.br/agenciavirtual/area_publica/e-dua/</a:t>
            </a:r>
            <a:r>
              <a:rPr lang="pt-BR" sz="1100" u="sng" dirty="0">
                <a:latin typeface="Colibri corpo"/>
              </a:rPr>
              <a:t> </a:t>
            </a:r>
          </a:p>
          <a:p>
            <a:pPr algn="just"/>
            <a:endParaRPr lang="pt-BR" sz="1100" dirty="0">
              <a:latin typeface="Colibri corpo"/>
            </a:endParaRPr>
          </a:p>
          <a:p>
            <a:pPr algn="just"/>
            <a:r>
              <a:rPr lang="pt-BR" sz="1100" dirty="0">
                <a:latin typeface="Colibri corpo"/>
              </a:rPr>
              <a:t>3. Apresentar Certidão Negativa de Débitos Ambientais – CNDA (expedida em meio digital a partir do Acesso Cidadão - </a:t>
            </a:r>
            <a:r>
              <a:rPr lang="pt-BR" sz="1100" u="sng" dirty="0">
                <a:latin typeface="Colibri corpo"/>
                <a:hlinkClick r:id="rId6"/>
              </a:rPr>
              <a:t>https://iema.es.gov.br/solicitacao-de-cnda</a:t>
            </a:r>
            <a:r>
              <a:rPr lang="pt-BR" sz="1100" dirty="0">
                <a:latin typeface="Colibri corpo"/>
              </a:rPr>
              <a:t> </a:t>
            </a:r>
          </a:p>
          <a:p>
            <a:pPr algn="just"/>
            <a:endParaRPr lang="pt-BR" sz="1100" dirty="0">
              <a:latin typeface="Colibri corpo"/>
            </a:endParaRPr>
          </a:p>
          <a:p>
            <a:pPr algn="just"/>
            <a:r>
              <a:rPr lang="pt-BR" sz="1100" dirty="0">
                <a:latin typeface="Colibri corpo"/>
              </a:rPr>
              <a:t>4. Documento de identidade do representante legal que assinar o requerimento</a:t>
            </a:r>
          </a:p>
          <a:p>
            <a:pPr algn="just"/>
            <a:endParaRPr lang="pt-BR" sz="1100" dirty="0">
              <a:latin typeface="Colibri corpo"/>
            </a:endParaRPr>
          </a:p>
          <a:p>
            <a:pPr algn="just"/>
            <a:r>
              <a:rPr lang="pt-BR" sz="1100" dirty="0">
                <a:latin typeface="Colibri corpo"/>
              </a:rPr>
              <a:t>5. Ata da eleição de Última diretoria quando se tratar de Sociedade ou do Contrato Social registrado quando se tratar de Sociedade de Quotas de responsabilidade Limitada (</a:t>
            </a:r>
            <a:r>
              <a:rPr lang="pt-BR" sz="1100" dirty="0">
                <a:solidFill>
                  <a:srgbClr val="FF0000"/>
                </a:solidFill>
                <a:latin typeface="Colibri corpo"/>
              </a:rPr>
              <a:t>Não aplicável ao DER)</a:t>
            </a:r>
          </a:p>
          <a:p>
            <a:pPr algn="just"/>
            <a:endParaRPr lang="pt-BR" sz="1100" dirty="0">
              <a:latin typeface="Colibri corpo"/>
            </a:endParaRPr>
          </a:p>
          <a:p>
            <a:pPr algn="just"/>
            <a:r>
              <a:rPr lang="pt-BR" sz="1100" dirty="0">
                <a:latin typeface="Colibri corpo"/>
              </a:rPr>
              <a:t>6. Cadastro Nacional da Pessoa Jurídica – CNPJ </a:t>
            </a:r>
          </a:p>
          <a:p>
            <a:pPr algn="just"/>
            <a:endParaRPr lang="pt-BR" sz="1100" dirty="0">
              <a:latin typeface="Colibri corpo"/>
            </a:endParaRPr>
          </a:p>
          <a:p>
            <a:pPr algn="just"/>
            <a:r>
              <a:rPr lang="pt-BR" sz="1100" dirty="0">
                <a:latin typeface="Colibri corpo"/>
              </a:rPr>
              <a:t>7. Anuência da Prefeitura Municipal quanto à localização do empreendimento em conformidade com a Legislação Municipal aplicável ao uso e ocupação do solo</a:t>
            </a:r>
          </a:p>
          <a:p>
            <a:pPr algn="just"/>
            <a:endParaRPr lang="pt-BR" sz="1100" dirty="0">
              <a:latin typeface="Colibri corpo"/>
            </a:endParaRPr>
          </a:p>
          <a:p>
            <a:pPr algn="just"/>
            <a:r>
              <a:rPr lang="pt-BR" sz="1100" dirty="0">
                <a:latin typeface="Colibri corpo"/>
              </a:rPr>
              <a:t>8. Anotação de Responsabilidade Técnica (ART) </a:t>
            </a:r>
          </a:p>
          <a:p>
            <a:pPr algn="just"/>
            <a:endParaRPr lang="pt-BR" sz="1100" dirty="0">
              <a:latin typeface="Colibri corpo"/>
            </a:endParaRPr>
          </a:p>
          <a:p>
            <a:pPr algn="just"/>
            <a:r>
              <a:rPr lang="pt-BR" sz="1100" dirty="0">
                <a:latin typeface="Colibri corpo"/>
              </a:rPr>
              <a:t>9. Relatório de Informações sobre Investimentos Executados devidamente preenchido </a:t>
            </a:r>
            <a:r>
              <a:rPr lang="pt-BR" sz="1100" u="sng" dirty="0">
                <a:latin typeface="Colibri corpo"/>
                <a:hlinkClick r:id="rId3"/>
              </a:rPr>
              <a:t>https://iema.es.gov.br/licenciamentoambiental/ordinario</a:t>
            </a:r>
            <a:r>
              <a:rPr lang="pt-BR" sz="1100" dirty="0">
                <a:latin typeface="Colibri corpo"/>
              </a:rPr>
              <a:t> </a:t>
            </a:r>
          </a:p>
          <a:p>
            <a:pPr algn="just"/>
            <a:endParaRPr lang="pt-BR" sz="1100" dirty="0">
              <a:latin typeface="Colibri corpo"/>
            </a:endParaRPr>
          </a:p>
          <a:p>
            <a:r>
              <a:rPr lang="pt-BR" sz="1100" dirty="0">
                <a:latin typeface="Colibri corpo"/>
              </a:rPr>
              <a:t>10. Em caso de previsão de supressão da vegetação nativa, apresentar Laudo do IDAF</a:t>
            </a:r>
          </a:p>
          <a:p>
            <a:endParaRPr lang="pt-BR" sz="1100" dirty="0">
              <a:latin typeface="Colibri corpo"/>
            </a:endParaRPr>
          </a:p>
          <a:p>
            <a:r>
              <a:rPr lang="pt-BR" sz="1100" dirty="0">
                <a:latin typeface="Colibri corpo"/>
              </a:rPr>
              <a:t>11. Publicação no Diário Oficial do Estado - DIO e em Jornal local de grande circulação do requerimento da respectiva licença</a:t>
            </a:r>
          </a:p>
          <a:p>
            <a:endParaRPr lang="pt-BR" sz="1100" dirty="0">
              <a:latin typeface="Colibri corpo"/>
            </a:endParaRPr>
          </a:p>
          <a:p>
            <a:r>
              <a:rPr lang="pt-BR" sz="1100" dirty="0">
                <a:latin typeface="Colibri corpo"/>
              </a:rPr>
              <a:t>12. Projetos pertinentes à atividade/empreendimento a ser licenciada:, Volume de Execução, Volume de execução de OAE, Relatório de Projeto, Memória Justificativa, Desapropriação e Estudos Geotécnicos, além do estudo ambiental pertinente.</a:t>
            </a:r>
          </a:p>
          <a:p>
            <a:pPr algn="just"/>
            <a:endParaRPr lang="pt-BR" sz="1300" dirty="0">
              <a:latin typeface="Colibri corpo"/>
            </a:endParaRPr>
          </a:p>
        </p:txBody>
      </p:sp>
      <p:sp>
        <p:nvSpPr>
          <p:cNvPr id="5"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spcBef>
                <a:spcPts val="0"/>
              </a:spcBef>
              <a:spcAft>
                <a:spcPts val="0"/>
              </a:spcAft>
              <a:buSzPct val="25000"/>
            </a:pPr>
            <a:r>
              <a:rPr lang="pt-BR" sz="2600" b="1" dirty="0">
                <a:solidFill>
                  <a:schemeClr val="bg1"/>
                </a:solidFill>
                <a:effectLst>
                  <a:outerShdw blurRad="38100" dist="38100" dir="2700000" algn="tl">
                    <a:srgbClr val="000000">
                      <a:alpha val="43137"/>
                    </a:srgbClr>
                  </a:outerShdw>
                </a:effectLst>
                <a:ea typeface="Calibri"/>
                <a:cs typeface="Calibri"/>
                <a:sym typeface="Calibri"/>
              </a:rPr>
              <a:t>DOCUMENTAÇÃO PARA O LICENCIAMENTO AMBIENTAL </a:t>
            </a:r>
          </a:p>
        </p:txBody>
      </p:sp>
    </p:spTree>
    <p:extLst>
      <p:ext uri="{BB962C8B-B14F-4D97-AF65-F5344CB8AC3E}">
        <p14:creationId xmlns:p14="http://schemas.microsoft.com/office/powerpoint/2010/main" xmlns="" val="3615568794"/>
      </p:ext>
    </p:extLst>
  </p:cSld>
  <p:clrMapOvr>
    <a:masterClrMapping/>
  </p:clrMapOvr>
  <p:transition spd="slow">
    <p:cut/>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60</a:t>
            </a:fld>
            <a:endParaRPr lang="pt-BR" dirty="0"/>
          </a:p>
        </p:txBody>
      </p:sp>
      <p:sp>
        <p:nvSpPr>
          <p:cNvPr id="2" name="CaixaDeTexto 1">
            <a:extLst>
              <a:ext uri="{FF2B5EF4-FFF2-40B4-BE49-F238E27FC236}">
                <a16:creationId xmlns:a16="http://schemas.microsoft.com/office/drawing/2014/main" xmlns="" id="{17495E8E-385D-4912-A40E-C5B0290D6EFD}"/>
              </a:ext>
            </a:extLst>
          </p:cNvPr>
          <p:cNvSpPr txBox="1"/>
          <p:nvPr/>
        </p:nvSpPr>
        <p:spPr>
          <a:xfrm>
            <a:off x="179512" y="1196752"/>
            <a:ext cx="8411573" cy="5078313"/>
          </a:xfrm>
          <a:prstGeom prst="rect">
            <a:avLst/>
          </a:prstGeom>
          <a:noFill/>
        </p:spPr>
        <p:txBody>
          <a:bodyPr wrap="square" rtlCol="0">
            <a:spAutoFit/>
          </a:bodyPr>
          <a:lstStyle/>
          <a:p>
            <a:r>
              <a:rPr lang="pt-BR" sz="1600" u="sng" dirty="0">
                <a:latin typeface="Colibri corpo"/>
              </a:rPr>
              <a:t>Documentos básicos para requerimento de Licença Ambiental Simplificada:</a:t>
            </a:r>
          </a:p>
          <a:p>
            <a:endParaRPr lang="pt-BR" sz="1600" b="1" dirty="0">
              <a:latin typeface="Colibri corpo"/>
            </a:endParaRPr>
          </a:p>
          <a:p>
            <a:r>
              <a:rPr lang="pt-BR" sz="1600" dirty="0">
                <a:latin typeface="Colibri corpo"/>
              </a:rPr>
              <a:t>1. Requerimento via sistema: </a:t>
            </a:r>
            <a:r>
              <a:rPr lang="pt-BR" sz="1600" u="sng" dirty="0">
                <a:latin typeface="Colibri corpo"/>
                <a:hlinkClick r:id="rId3"/>
              </a:rPr>
              <a:t>https://iema.es.gov.br/licenciamentoambiental/simplificado</a:t>
            </a:r>
            <a:endParaRPr lang="pt-BR" sz="1600" dirty="0">
              <a:latin typeface="Colibri corpo"/>
            </a:endParaRPr>
          </a:p>
          <a:p>
            <a:endParaRPr lang="pt-BR" sz="1600" b="1" dirty="0">
              <a:latin typeface="Colibri corpo"/>
            </a:endParaRPr>
          </a:p>
          <a:p>
            <a:r>
              <a:rPr lang="pt-BR" sz="1600" dirty="0">
                <a:latin typeface="Colibri corpo"/>
              </a:rPr>
              <a:t>2. </a:t>
            </a:r>
            <a:r>
              <a:rPr lang="pt-BR" sz="1600" u="sng" dirty="0">
                <a:latin typeface="Colibri corpo"/>
              </a:rPr>
              <a:t>Documentos Administrativos</a:t>
            </a:r>
            <a:r>
              <a:rPr lang="pt-BR" sz="1600" dirty="0">
                <a:latin typeface="Colibri corpo"/>
              </a:rPr>
              <a:t>: </a:t>
            </a:r>
          </a:p>
          <a:p>
            <a:r>
              <a:rPr lang="pt-BR" sz="1600" dirty="0">
                <a:latin typeface="Colibri corpo"/>
              </a:rPr>
              <a:t>	I. CNDA / CPENDA. Pode ser apresentado comprovante de abertura de processo de pedido de CNDA </a:t>
            </a:r>
          </a:p>
          <a:p>
            <a:r>
              <a:rPr lang="pt-BR" sz="1600" dirty="0">
                <a:latin typeface="Colibri corpo"/>
              </a:rPr>
              <a:t>	II. Documento de identificação pessoal (RG / CPF) do titular</a:t>
            </a:r>
          </a:p>
          <a:p>
            <a:r>
              <a:rPr lang="pt-BR" sz="1600" dirty="0">
                <a:latin typeface="Colibri corpo"/>
              </a:rPr>
              <a:t>	III. Cópia do Contrato Social e última alteração contratual (ou documentação equivalente em casos específicos de outros atos constitutivos) – No caso de Pessoa Jurídica</a:t>
            </a:r>
          </a:p>
          <a:p>
            <a:r>
              <a:rPr lang="pt-BR" sz="1600" dirty="0">
                <a:latin typeface="Colibri corpo"/>
              </a:rPr>
              <a:t>	IV. Cadastro Nacional da Pessoa Jurídica – CNPJ </a:t>
            </a:r>
          </a:p>
          <a:p>
            <a:r>
              <a:rPr lang="pt-BR" sz="1600" dirty="0">
                <a:latin typeface="Colibri corpo"/>
              </a:rPr>
              <a:t>	V. Documento de identificação pessoal (RG e CPF)</a:t>
            </a:r>
          </a:p>
          <a:p>
            <a:endParaRPr lang="pt-BR" sz="1600" b="1" dirty="0">
              <a:latin typeface="Colibri corpo"/>
            </a:endParaRPr>
          </a:p>
          <a:p>
            <a:r>
              <a:rPr lang="pt-BR" sz="1600" dirty="0">
                <a:latin typeface="Colibri corpo"/>
              </a:rPr>
              <a:t>3. </a:t>
            </a:r>
            <a:r>
              <a:rPr lang="pt-BR" sz="1600" u="sng" dirty="0">
                <a:latin typeface="Colibri corpo"/>
              </a:rPr>
              <a:t>Documentos Técnicos: </a:t>
            </a:r>
          </a:p>
          <a:p>
            <a:r>
              <a:rPr lang="pt-BR" sz="1600" dirty="0">
                <a:latin typeface="Colibri corpo"/>
              </a:rPr>
              <a:t>	I. Relatório Complementar de Caracterização do Empreendimento (RCCE) da atividade</a:t>
            </a:r>
          </a:p>
          <a:p>
            <a:r>
              <a:rPr lang="pt-BR" sz="1600" dirty="0">
                <a:solidFill>
                  <a:srgbClr val="FF0000"/>
                </a:solidFill>
              </a:rPr>
              <a:t>	</a:t>
            </a:r>
            <a:endParaRPr lang="pt-BR" b="1" dirty="0">
              <a:solidFill>
                <a:srgbClr val="FF0000"/>
              </a:solidFill>
            </a:endParaRPr>
          </a:p>
          <a:p>
            <a:endParaRPr lang="pt-BR" b="1" dirty="0">
              <a:solidFill>
                <a:srgbClr val="FF0000"/>
              </a:solidFill>
            </a:endParaRPr>
          </a:p>
          <a:p>
            <a:endParaRPr lang="pt-BR" dirty="0"/>
          </a:p>
        </p:txBody>
      </p:sp>
      <p:sp>
        <p:nvSpPr>
          <p:cNvPr id="6"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spcBef>
                <a:spcPts val="0"/>
              </a:spcBef>
              <a:spcAft>
                <a:spcPts val="0"/>
              </a:spcAft>
              <a:buSzPct val="25000"/>
            </a:pPr>
            <a:r>
              <a:rPr lang="pt-BR" sz="2600" b="1" dirty="0">
                <a:solidFill>
                  <a:schemeClr val="bg1"/>
                </a:solidFill>
                <a:effectLst>
                  <a:outerShdw blurRad="38100" dist="38100" dir="2700000" algn="tl">
                    <a:srgbClr val="000000">
                      <a:alpha val="43137"/>
                    </a:srgbClr>
                  </a:outerShdw>
                </a:effectLst>
                <a:ea typeface="Calibri"/>
                <a:cs typeface="Calibri"/>
                <a:sym typeface="Calibri"/>
              </a:rPr>
              <a:t>DOCUMENTAÇÃO PARA O LICENCIAMENTO AMBIENTAL </a:t>
            </a:r>
          </a:p>
        </p:txBody>
      </p:sp>
    </p:spTree>
    <p:extLst>
      <p:ext uri="{BB962C8B-B14F-4D97-AF65-F5344CB8AC3E}">
        <p14:creationId xmlns:p14="http://schemas.microsoft.com/office/powerpoint/2010/main" xmlns="" val="3716411281"/>
      </p:ext>
    </p:extLst>
  </p:cSld>
  <p:clrMapOvr>
    <a:masterClrMapping/>
  </p:clrMapOvr>
  <p:transition spd="slow">
    <p:cut/>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61</a:t>
            </a:fld>
            <a:endParaRPr lang="pt-BR" dirty="0"/>
          </a:p>
        </p:txBody>
      </p:sp>
      <p:sp>
        <p:nvSpPr>
          <p:cNvPr id="2" name="CaixaDeTexto 1">
            <a:extLst>
              <a:ext uri="{FF2B5EF4-FFF2-40B4-BE49-F238E27FC236}">
                <a16:creationId xmlns:a16="http://schemas.microsoft.com/office/drawing/2014/main" xmlns="" id="{EDA531CD-243A-4A30-A753-3C56DB1CE381}"/>
              </a:ext>
            </a:extLst>
          </p:cNvPr>
          <p:cNvSpPr txBox="1"/>
          <p:nvPr/>
        </p:nvSpPr>
        <p:spPr>
          <a:xfrm>
            <a:off x="354286" y="1484784"/>
            <a:ext cx="8538194" cy="5632311"/>
          </a:xfrm>
          <a:prstGeom prst="rect">
            <a:avLst/>
          </a:prstGeom>
          <a:noFill/>
        </p:spPr>
        <p:txBody>
          <a:bodyPr wrap="square" rtlCol="0">
            <a:spAutoFit/>
          </a:bodyPr>
          <a:lstStyle/>
          <a:p>
            <a:pPr algn="just"/>
            <a:r>
              <a:rPr lang="pt-BR" u="sng" dirty="0"/>
              <a:t>RELATÓRIO COMPLEMENTAR DE CARACTERIZAÇÃO DO EMPREENDIMENTO – (RCCE)</a:t>
            </a:r>
          </a:p>
          <a:p>
            <a:endParaRPr lang="pt-BR" u="sng" dirty="0"/>
          </a:p>
          <a:p>
            <a:pPr lvl="0"/>
            <a:r>
              <a:rPr lang="pt-BR" dirty="0"/>
              <a:t>1. Declaração (responsabilidade das informações prestadas – empreendedor e responsável técnico)</a:t>
            </a:r>
          </a:p>
          <a:p>
            <a:pPr lvl="0"/>
            <a:r>
              <a:rPr lang="pt-BR" dirty="0"/>
              <a:t>2. Intervenção em APP.</a:t>
            </a:r>
          </a:p>
          <a:p>
            <a:pPr lvl="0"/>
            <a:r>
              <a:rPr lang="pt-BR" dirty="0"/>
              <a:t>3. Supressão de Vegetação: Laudos de Flora e Fauna</a:t>
            </a:r>
          </a:p>
          <a:p>
            <a:pPr lvl="0"/>
            <a:r>
              <a:rPr lang="pt-BR" dirty="0"/>
              <a:t>4. Intervenção em Corpos Hídricos.</a:t>
            </a:r>
          </a:p>
          <a:p>
            <a:pPr lvl="0"/>
            <a:r>
              <a:rPr lang="pt-BR" dirty="0"/>
              <a:t>5. Características das Margens das Rodovias.</a:t>
            </a:r>
          </a:p>
          <a:p>
            <a:pPr lvl="0"/>
            <a:r>
              <a:rPr lang="pt-BR" dirty="0"/>
              <a:t>6. Relação de Materiais e/ou Produtos.</a:t>
            </a:r>
          </a:p>
          <a:p>
            <a:pPr lvl="0"/>
            <a:r>
              <a:rPr lang="pt-BR" dirty="0"/>
              <a:t>7. Descrição das Máquinas / Equipamentos.</a:t>
            </a:r>
          </a:p>
          <a:p>
            <a:pPr lvl="0"/>
            <a:r>
              <a:rPr lang="pt-BR" dirty="0"/>
              <a:t>8. Gerenciamento dos Resíduos Sólidos.</a:t>
            </a:r>
          </a:p>
          <a:p>
            <a:pPr lvl="0"/>
            <a:r>
              <a:rPr lang="pt-BR" dirty="0"/>
              <a:t>9. Fontes de Emissões Atmosféricas e de Ruído.</a:t>
            </a:r>
          </a:p>
          <a:p>
            <a:pPr lvl="0"/>
            <a:r>
              <a:rPr lang="pt-BR" dirty="0"/>
              <a:t>10. Fontes de Abastecimento de Água.</a:t>
            </a:r>
          </a:p>
          <a:p>
            <a:pPr lvl="0"/>
            <a:r>
              <a:rPr lang="pt-BR" dirty="0"/>
              <a:t>11. Geração e Tratamento de Efluentes.</a:t>
            </a:r>
          </a:p>
          <a:p>
            <a:pPr lvl="0"/>
            <a:r>
              <a:rPr lang="pt-BR" dirty="0"/>
              <a:t>12. Anotações e Informações Adicionais.</a:t>
            </a:r>
          </a:p>
          <a:p>
            <a:pPr lvl="0"/>
            <a:r>
              <a:rPr lang="pt-BR" dirty="0"/>
              <a:t>OBS: Unidades de apoio geralmente são licenciadas em processos distintos.</a:t>
            </a:r>
          </a:p>
          <a:p>
            <a:pPr lvl="0"/>
            <a:r>
              <a:rPr lang="pt-BR" dirty="0"/>
              <a:t> </a:t>
            </a:r>
          </a:p>
          <a:p>
            <a:endParaRPr lang="pt-BR" u="sng" dirty="0"/>
          </a:p>
          <a:p>
            <a:endParaRPr lang="pt-BR" dirty="0"/>
          </a:p>
        </p:txBody>
      </p:sp>
      <p:sp>
        <p:nvSpPr>
          <p:cNvPr id="6"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spcBef>
                <a:spcPts val="0"/>
              </a:spcBef>
              <a:spcAft>
                <a:spcPts val="0"/>
              </a:spcAft>
              <a:buSzPct val="25000"/>
            </a:pPr>
            <a:r>
              <a:rPr lang="pt-BR" sz="2600" b="1" dirty="0">
                <a:solidFill>
                  <a:schemeClr val="bg1"/>
                </a:solidFill>
                <a:effectLst>
                  <a:outerShdw blurRad="38100" dist="38100" dir="2700000" algn="tl">
                    <a:srgbClr val="000000">
                      <a:alpha val="43137"/>
                    </a:srgbClr>
                  </a:outerShdw>
                </a:effectLst>
                <a:ea typeface="Calibri"/>
                <a:cs typeface="Calibri"/>
                <a:sym typeface="Calibri"/>
              </a:rPr>
              <a:t>DOCUMENTAÇÃO PARA O LICENCIAMENTO AMBIENTAL </a:t>
            </a:r>
          </a:p>
        </p:txBody>
      </p:sp>
    </p:spTree>
    <p:extLst>
      <p:ext uri="{BB962C8B-B14F-4D97-AF65-F5344CB8AC3E}">
        <p14:creationId xmlns:p14="http://schemas.microsoft.com/office/powerpoint/2010/main" xmlns="" val="1294301311"/>
      </p:ext>
    </p:extLst>
  </p:cSld>
  <p:clrMapOvr>
    <a:masterClrMapping/>
  </p:clrMapOvr>
  <p:transition spd="slow">
    <p:cut/>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62</a:t>
            </a:fld>
            <a:endParaRPr lang="pt-BR" dirty="0"/>
          </a:p>
        </p:txBody>
      </p:sp>
      <p:sp>
        <p:nvSpPr>
          <p:cNvPr id="2" name="CaixaDeTexto 1">
            <a:extLst>
              <a:ext uri="{FF2B5EF4-FFF2-40B4-BE49-F238E27FC236}">
                <a16:creationId xmlns:a16="http://schemas.microsoft.com/office/drawing/2014/main" xmlns="" id="{F63F196A-3F24-4BEF-9CBA-24F67CAD52D5}"/>
              </a:ext>
            </a:extLst>
          </p:cNvPr>
          <p:cNvSpPr txBox="1"/>
          <p:nvPr/>
        </p:nvSpPr>
        <p:spPr>
          <a:xfrm>
            <a:off x="107504" y="1124744"/>
            <a:ext cx="8789714" cy="5355312"/>
          </a:xfrm>
          <a:prstGeom prst="rect">
            <a:avLst/>
          </a:prstGeom>
          <a:noFill/>
        </p:spPr>
        <p:txBody>
          <a:bodyPr wrap="square" rtlCol="0">
            <a:spAutoFit/>
          </a:bodyPr>
          <a:lstStyle/>
          <a:p>
            <a:r>
              <a:rPr lang="pt-BR" dirty="0">
                <a:latin typeface="Colibri corpo"/>
              </a:rPr>
              <a:t>Modelos de </a:t>
            </a:r>
            <a:r>
              <a:rPr lang="pt-BR" dirty="0"/>
              <a:t>RCCE </a:t>
            </a:r>
            <a:r>
              <a:rPr lang="pt-BR" dirty="0">
                <a:latin typeface="Colibri corpo"/>
              </a:rPr>
              <a:t>disponíveis: </a:t>
            </a:r>
            <a:r>
              <a:rPr lang="pt-BR" u="sng" dirty="0">
                <a:latin typeface="Colibri corpo"/>
                <a:hlinkClick r:id="rId3"/>
              </a:rPr>
              <a:t>https://iema.es.gov.br/licenciamento/caracterizacaodoempreendimento</a:t>
            </a:r>
            <a:endParaRPr lang="pt-BR" dirty="0">
              <a:latin typeface="Colibri corpo"/>
            </a:endParaRPr>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a:p>
            <a:endParaRPr lang="pt-BR" dirty="0"/>
          </a:p>
        </p:txBody>
      </p:sp>
      <p:pic>
        <p:nvPicPr>
          <p:cNvPr id="5" name="Imagem 4">
            <a:extLst>
              <a:ext uri="{FF2B5EF4-FFF2-40B4-BE49-F238E27FC236}">
                <a16:creationId xmlns:a16="http://schemas.microsoft.com/office/drawing/2014/main" xmlns="" id="{5E917D67-744C-4638-A4F7-7A82D00D914C}"/>
              </a:ext>
            </a:extLst>
          </p:cNvPr>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930611" y="2097425"/>
            <a:ext cx="5143500" cy="3409950"/>
          </a:xfrm>
          <a:prstGeom prst="rect">
            <a:avLst/>
          </a:prstGeom>
          <a:noFill/>
          <a:ln>
            <a:noFill/>
          </a:ln>
        </p:spPr>
      </p:pic>
      <p:sp>
        <p:nvSpPr>
          <p:cNvPr id="7"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spcBef>
                <a:spcPts val="0"/>
              </a:spcBef>
              <a:spcAft>
                <a:spcPts val="0"/>
              </a:spcAft>
              <a:buSzPct val="25000"/>
            </a:pPr>
            <a:r>
              <a:rPr lang="pt-BR" sz="2600" b="1" dirty="0">
                <a:solidFill>
                  <a:schemeClr val="bg1"/>
                </a:solidFill>
                <a:effectLst>
                  <a:outerShdw blurRad="38100" dist="38100" dir="2700000" algn="tl">
                    <a:srgbClr val="000000">
                      <a:alpha val="43137"/>
                    </a:srgbClr>
                  </a:outerShdw>
                </a:effectLst>
                <a:ea typeface="Calibri"/>
                <a:cs typeface="Calibri"/>
                <a:sym typeface="Calibri"/>
              </a:rPr>
              <a:t>DOCUMENTAÇÃO PARA O LICENCIAMENTO AMBIENTAL </a:t>
            </a:r>
          </a:p>
        </p:txBody>
      </p:sp>
    </p:spTree>
    <p:extLst>
      <p:ext uri="{BB962C8B-B14F-4D97-AF65-F5344CB8AC3E}">
        <p14:creationId xmlns:p14="http://schemas.microsoft.com/office/powerpoint/2010/main" xmlns="" val="2200702531"/>
      </p:ext>
    </p:extLst>
  </p:cSld>
  <p:clrMapOvr>
    <a:masterClrMapping/>
  </p:clrMapOvr>
  <p:transition spd="slow">
    <p:cut/>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537743"/>
            <a:ext cx="9144000" cy="402332"/>
          </a:xfrm>
        </p:spPr>
        <p:txBody>
          <a:bodyPr/>
          <a:lstStyle/>
          <a:p>
            <a:pPr algn="ctr"/>
            <a:fld id="{11580C95-E7AE-4143-AE2D-E14D98663070}" type="slidenum">
              <a:rPr lang="pt-BR" smtClean="0"/>
              <a:pPr algn="ctr"/>
              <a:t>63</a:t>
            </a:fld>
            <a:endParaRPr lang="pt-BR" dirty="0"/>
          </a:p>
        </p:txBody>
      </p:sp>
      <p:sp>
        <p:nvSpPr>
          <p:cNvPr id="2" name="CaixaDeTexto 1">
            <a:extLst>
              <a:ext uri="{FF2B5EF4-FFF2-40B4-BE49-F238E27FC236}">
                <a16:creationId xmlns:a16="http://schemas.microsoft.com/office/drawing/2014/main" xmlns="" id="{3C0B7E20-37F2-4C40-B116-30D31EFB69BE}"/>
              </a:ext>
            </a:extLst>
          </p:cNvPr>
          <p:cNvSpPr txBox="1"/>
          <p:nvPr/>
        </p:nvSpPr>
        <p:spPr>
          <a:xfrm>
            <a:off x="323528" y="1916832"/>
            <a:ext cx="8640960" cy="3770263"/>
          </a:xfrm>
          <a:prstGeom prst="rect">
            <a:avLst/>
          </a:prstGeom>
          <a:noFill/>
        </p:spPr>
        <p:txBody>
          <a:bodyPr wrap="square" rtlCol="0">
            <a:spAutoFit/>
          </a:bodyPr>
          <a:lstStyle/>
          <a:p>
            <a:r>
              <a:rPr lang="pt-BR" sz="1700" u="sng" dirty="0">
                <a:latin typeface="Colibri corpo"/>
              </a:rPr>
              <a:t>Documentos básicos para Requerimento de Dispensa de Licenciamento Ambiental:</a:t>
            </a:r>
          </a:p>
          <a:p>
            <a:endParaRPr lang="pt-BR" sz="1700" b="1" u="sng" dirty="0">
              <a:latin typeface="Colibri corpo"/>
            </a:endParaRPr>
          </a:p>
          <a:p>
            <a:r>
              <a:rPr lang="pt-BR" sz="1700" dirty="0">
                <a:latin typeface="Colibri corpo"/>
              </a:rPr>
              <a:t>1. Dispensa de Licenciamento Ambiental de forma digital, via Sistema de Licenciamento Ambiental: </a:t>
            </a:r>
            <a:r>
              <a:rPr lang="pt-BR" sz="1700" dirty="0">
                <a:latin typeface="Colibri corpo"/>
                <a:hlinkClick r:id="rId3"/>
              </a:rPr>
              <a:t>https://iema.es.gov.br/licenciamentoambiental/dispensa</a:t>
            </a:r>
            <a:endParaRPr lang="pt-BR" sz="1700" dirty="0">
              <a:latin typeface="Colibri corpo"/>
            </a:endParaRPr>
          </a:p>
          <a:p>
            <a:endParaRPr lang="pt-BR" sz="1700" dirty="0">
              <a:solidFill>
                <a:srgbClr val="FF0000"/>
              </a:solidFill>
              <a:latin typeface="Colibri corpo"/>
            </a:endParaRPr>
          </a:p>
          <a:p>
            <a:pPr lvl="0"/>
            <a:r>
              <a:rPr lang="pt-BR" sz="1700" dirty="0">
                <a:latin typeface="Colibri corpo"/>
              </a:rPr>
              <a:t>2. Documentos comumente encaminhados: </a:t>
            </a:r>
          </a:p>
          <a:p>
            <a:pPr lvl="0"/>
            <a:endParaRPr lang="pt-BR" sz="1700" dirty="0">
              <a:latin typeface="Colibri corpo"/>
            </a:endParaRPr>
          </a:p>
          <a:p>
            <a:pPr lvl="0"/>
            <a:r>
              <a:rPr lang="pt-BR" sz="1700" dirty="0">
                <a:latin typeface="Colibri corpo"/>
              </a:rPr>
              <a:t>	I. Requerimento de Dispensa de Licenciamento Ambiental</a:t>
            </a:r>
          </a:p>
          <a:p>
            <a:pPr lvl="0"/>
            <a:r>
              <a:rPr lang="pt-BR" sz="1700" dirty="0">
                <a:latin typeface="Colibri corpo"/>
              </a:rPr>
              <a:t>	II. Mapa de Localização do Empreendimento</a:t>
            </a:r>
          </a:p>
          <a:p>
            <a:pPr lvl="0"/>
            <a:r>
              <a:rPr lang="pt-BR" sz="1700" dirty="0">
                <a:latin typeface="Colibri corpo"/>
              </a:rPr>
              <a:t>	III. Cópia dos documentos do Representante Legal do DER-ES</a:t>
            </a:r>
          </a:p>
          <a:p>
            <a:pPr lvl="0"/>
            <a:r>
              <a:rPr lang="pt-BR" sz="1700" dirty="0">
                <a:latin typeface="Colibri corpo"/>
              </a:rPr>
              <a:t>	IV. Ato de nomeação do Diretor-presidente do DER/ES </a:t>
            </a:r>
          </a:p>
          <a:p>
            <a:pPr lvl="0"/>
            <a:r>
              <a:rPr lang="pt-BR" sz="1700" dirty="0">
                <a:latin typeface="Colibri corpo"/>
              </a:rPr>
              <a:t>	V. Cadastro Nacional de Pessoa Jurídica – CNPJ do DER-ES</a:t>
            </a:r>
          </a:p>
          <a:p>
            <a:pPr lvl="0"/>
            <a:r>
              <a:rPr lang="pt-BR" sz="1700" dirty="0">
                <a:latin typeface="Colibri corpo"/>
              </a:rPr>
              <a:t>	VI. Certidão Negativa de Débitos Ambientais – CNDA</a:t>
            </a:r>
          </a:p>
          <a:p>
            <a:endParaRPr lang="pt-BR" dirty="0"/>
          </a:p>
        </p:txBody>
      </p:sp>
      <p:sp>
        <p:nvSpPr>
          <p:cNvPr id="7"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spcBef>
                <a:spcPts val="0"/>
              </a:spcBef>
              <a:spcAft>
                <a:spcPts val="0"/>
              </a:spcAft>
              <a:buSzPct val="25000"/>
            </a:pPr>
            <a:r>
              <a:rPr lang="pt-BR" sz="2600" b="1" dirty="0">
                <a:solidFill>
                  <a:schemeClr val="bg1"/>
                </a:solidFill>
                <a:effectLst>
                  <a:outerShdw blurRad="38100" dist="38100" dir="2700000" algn="tl">
                    <a:srgbClr val="000000">
                      <a:alpha val="43137"/>
                    </a:srgbClr>
                  </a:outerShdw>
                </a:effectLst>
                <a:ea typeface="Calibri"/>
                <a:cs typeface="Calibri"/>
                <a:sym typeface="Calibri"/>
              </a:rPr>
              <a:t>DOCUMENTAÇÃO PARA O LICENCIAMENTO AMBIENTAL </a:t>
            </a:r>
          </a:p>
        </p:txBody>
      </p:sp>
    </p:spTree>
    <p:extLst>
      <p:ext uri="{BB962C8B-B14F-4D97-AF65-F5344CB8AC3E}">
        <p14:creationId xmlns:p14="http://schemas.microsoft.com/office/powerpoint/2010/main" xmlns="" val="1220765635"/>
      </p:ext>
    </p:extLst>
  </p:cSld>
  <p:clrMapOvr>
    <a:masterClrMapping/>
  </p:clrMapOvr>
  <p:transition spd="slow">
    <p:cut/>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64</a:t>
            </a:fld>
            <a:endParaRPr lang="pt-BR" dirty="0"/>
          </a:p>
        </p:txBody>
      </p:sp>
      <p:sp>
        <p:nvSpPr>
          <p:cNvPr id="2" name="CaixaDeTexto 1">
            <a:extLst>
              <a:ext uri="{FF2B5EF4-FFF2-40B4-BE49-F238E27FC236}">
                <a16:creationId xmlns:a16="http://schemas.microsoft.com/office/drawing/2014/main" xmlns="" id="{FA56ABE5-C2FE-404F-8D13-ACCACF0D56C6}"/>
              </a:ext>
            </a:extLst>
          </p:cNvPr>
          <p:cNvSpPr txBox="1"/>
          <p:nvPr/>
        </p:nvSpPr>
        <p:spPr>
          <a:xfrm>
            <a:off x="439657" y="1340768"/>
            <a:ext cx="8236799" cy="5355312"/>
          </a:xfrm>
          <a:prstGeom prst="rect">
            <a:avLst/>
          </a:prstGeom>
          <a:noFill/>
        </p:spPr>
        <p:txBody>
          <a:bodyPr wrap="square" rtlCol="0">
            <a:spAutoFit/>
          </a:bodyPr>
          <a:lstStyle/>
          <a:p>
            <a:pPr algn="just"/>
            <a:r>
              <a:rPr lang="pt-BR" dirty="0">
                <a:latin typeface="Colibri corpo"/>
              </a:rPr>
              <a:t>A Lei 5361/1996 que institui a Política Florestal do Estado do Espírito Santo estabelece: </a:t>
            </a:r>
          </a:p>
          <a:p>
            <a:pPr algn="just"/>
            <a:endParaRPr lang="pt-BR" dirty="0">
              <a:latin typeface="Colibri corpo"/>
            </a:endParaRPr>
          </a:p>
          <a:p>
            <a:pPr algn="just"/>
            <a:r>
              <a:rPr lang="pt-BR" dirty="0">
                <a:latin typeface="Colibri corpo"/>
              </a:rPr>
              <a:t>	- </a:t>
            </a:r>
            <a:r>
              <a:rPr lang="pt-BR" dirty="0" err="1">
                <a:latin typeface="Colibri corpo"/>
              </a:rPr>
              <a:t>Art</a:t>
            </a:r>
            <a:r>
              <a:rPr lang="pt-BR" dirty="0">
                <a:latin typeface="Colibri corpo"/>
              </a:rPr>
              <a:t> 14º, § 1º - “Excepcionalmente, a supressão ou alteração total ou parcial das florestas ou demais formas de vegetação, consideradas de Preservação Ambiental, </a:t>
            </a:r>
            <a:r>
              <a:rPr lang="pt-BR" u="sng" dirty="0">
                <a:latin typeface="Colibri corpo"/>
              </a:rPr>
              <a:t>dependerá de autorização dos órgãos competentes, federais e estaduais ouvidos o CONSEMA</a:t>
            </a:r>
            <a:r>
              <a:rPr lang="pt-BR" dirty="0">
                <a:latin typeface="Colibri corpo"/>
              </a:rPr>
              <a:t> - Conselho Estadual de Meio Ambiente, quando necessária a execução de obras de utilidade pública ou interesse social...”, </a:t>
            </a:r>
          </a:p>
          <a:p>
            <a:pPr algn="just"/>
            <a:r>
              <a:rPr lang="pt-BR" dirty="0">
                <a:latin typeface="Colibri corpo"/>
              </a:rPr>
              <a:t>	- </a:t>
            </a:r>
            <a:r>
              <a:rPr lang="pt-BR" dirty="0" err="1">
                <a:latin typeface="Colibri corpo"/>
              </a:rPr>
              <a:t>Art</a:t>
            </a:r>
            <a:r>
              <a:rPr lang="pt-BR" dirty="0">
                <a:latin typeface="Colibri corpo"/>
              </a:rPr>
              <a:t> 14º, § 2º - A supressão fica ainda, condicionada à obrigação do empreendedor de recuperação em área próxima ao empreendimento, </a:t>
            </a:r>
            <a:r>
              <a:rPr lang="pt-BR" u="sng" dirty="0">
                <a:latin typeface="Colibri corpo"/>
              </a:rPr>
              <a:t>equivalente ao dobro da área suprimida</a:t>
            </a:r>
            <a:r>
              <a:rPr lang="pt-BR" dirty="0">
                <a:latin typeface="Colibri corpo"/>
              </a:rPr>
              <a:t>, preferencialmente com espécies nativas de Mata Atlântica, ou outras formas de compreensão ecológica a ser determinada pelo Órgão competente.</a:t>
            </a:r>
          </a:p>
          <a:p>
            <a:pPr algn="just"/>
            <a:endParaRPr lang="pt-BR" dirty="0">
              <a:latin typeface="Colibri corpo"/>
            </a:endParaRPr>
          </a:p>
          <a:p>
            <a:pPr algn="just"/>
            <a:r>
              <a:rPr lang="pt-BR" dirty="0">
                <a:latin typeface="Colibri corpo"/>
              </a:rPr>
              <a:t> - </a:t>
            </a:r>
            <a:r>
              <a:rPr lang="pt-BR" dirty="0" err="1">
                <a:latin typeface="Colibri corpo"/>
              </a:rPr>
              <a:t>Art</a:t>
            </a:r>
            <a:r>
              <a:rPr lang="pt-BR" dirty="0">
                <a:latin typeface="Colibri corpo"/>
              </a:rPr>
              <a:t> 16º  “Depende de prévia autorização do órgão Estadual competente a supressão e a exploração seletiva das florestas naturais, em estágios inicial, médio e avançado de regeneração e das florestas de uso múltiplo.</a:t>
            </a:r>
          </a:p>
          <a:p>
            <a:endParaRPr lang="pt-BR" dirty="0">
              <a:solidFill>
                <a:srgbClr val="FF0000"/>
              </a:solidFill>
            </a:endParaRPr>
          </a:p>
        </p:txBody>
      </p:sp>
      <p:sp>
        <p:nvSpPr>
          <p:cNvPr id="8"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spcBef>
                <a:spcPts val="0"/>
              </a:spcBef>
              <a:spcAft>
                <a:spcPts val="0"/>
              </a:spcAft>
              <a:buSzPct val="25000"/>
            </a:pPr>
            <a:r>
              <a:rPr lang="pt-BR" sz="3800" b="1" dirty="0">
                <a:solidFill>
                  <a:schemeClr val="bg1"/>
                </a:solidFill>
                <a:effectLst>
                  <a:outerShdw blurRad="38100" dist="38100" dir="2700000" algn="tl">
                    <a:srgbClr val="000000">
                      <a:alpha val="43137"/>
                    </a:srgbClr>
                  </a:outerShdw>
                </a:effectLst>
                <a:ea typeface="Calibri"/>
                <a:cs typeface="Calibri"/>
                <a:sym typeface="Calibri"/>
              </a:rPr>
              <a:t>SUPRESSÃO VEGETAL</a:t>
            </a:r>
            <a:r>
              <a:rPr lang="pt-BR" sz="2600" b="1" dirty="0">
                <a:solidFill>
                  <a:schemeClr val="bg1"/>
                </a:solidFill>
                <a:effectLst>
                  <a:outerShdw blurRad="38100" dist="38100" dir="2700000" algn="tl">
                    <a:srgbClr val="000000">
                      <a:alpha val="43137"/>
                    </a:srgbClr>
                  </a:outerShdw>
                </a:effectLst>
                <a:ea typeface="Calibri"/>
                <a:cs typeface="Calibri"/>
                <a:sym typeface="Calibri"/>
              </a:rPr>
              <a:t> </a:t>
            </a:r>
          </a:p>
        </p:txBody>
      </p:sp>
    </p:spTree>
    <p:extLst>
      <p:ext uri="{BB962C8B-B14F-4D97-AF65-F5344CB8AC3E}">
        <p14:creationId xmlns:p14="http://schemas.microsoft.com/office/powerpoint/2010/main" xmlns="" val="1231427759"/>
      </p:ext>
    </p:extLst>
  </p:cSld>
  <p:clrMapOvr>
    <a:masterClrMapping/>
  </p:clrMapOvr>
  <p:transition spd="slow">
    <p:cut/>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500229"/>
            <a:ext cx="9144000" cy="402332"/>
          </a:xfrm>
        </p:spPr>
        <p:txBody>
          <a:bodyPr/>
          <a:lstStyle/>
          <a:p>
            <a:pPr algn="ctr"/>
            <a:fld id="{11580C95-E7AE-4143-AE2D-E14D98663070}" type="slidenum">
              <a:rPr lang="pt-BR" smtClean="0"/>
              <a:pPr algn="ctr"/>
              <a:t>65</a:t>
            </a:fld>
            <a:endParaRPr lang="pt-BR" dirty="0"/>
          </a:p>
        </p:txBody>
      </p:sp>
      <p:sp>
        <p:nvSpPr>
          <p:cNvPr id="2" name="CaixaDeTexto 1">
            <a:extLst>
              <a:ext uri="{FF2B5EF4-FFF2-40B4-BE49-F238E27FC236}">
                <a16:creationId xmlns:a16="http://schemas.microsoft.com/office/drawing/2014/main" xmlns="" id="{E160DBB7-D27D-430B-A992-5706B4667187}"/>
              </a:ext>
            </a:extLst>
          </p:cNvPr>
          <p:cNvSpPr txBox="1"/>
          <p:nvPr/>
        </p:nvSpPr>
        <p:spPr>
          <a:xfrm>
            <a:off x="179512" y="1196752"/>
            <a:ext cx="8640960" cy="4154984"/>
          </a:xfrm>
          <a:prstGeom prst="rect">
            <a:avLst/>
          </a:prstGeom>
          <a:noFill/>
        </p:spPr>
        <p:txBody>
          <a:bodyPr wrap="square" rtlCol="0">
            <a:spAutoFit/>
          </a:bodyPr>
          <a:lstStyle/>
          <a:p>
            <a:endParaRPr lang="pt-BR" b="1" dirty="0"/>
          </a:p>
          <a:p>
            <a:pPr algn="just"/>
            <a:r>
              <a:rPr lang="pt-BR" dirty="0">
                <a:latin typeface="Colibri corpo"/>
              </a:rPr>
              <a:t>A </a:t>
            </a:r>
            <a:r>
              <a:rPr lang="pt-BR" b="1" dirty="0">
                <a:latin typeface="Colibri corpo"/>
              </a:rPr>
              <a:t>Instrução Normativa IDAF nº 010, de 08 de novembro de 2016</a:t>
            </a:r>
            <a:r>
              <a:rPr lang="pt-BR" dirty="0">
                <a:latin typeface="Colibri corpo"/>
              </a:rPr>
              <a:t>. Estabelece metodologia e procedimentos para a fixação e aplicação da </a:t>
            </a:r>
            <a:r>
              <a:rPr lang="pt-BR" u="sng" dirty="0">
                <a:latin typeface="Colibri corpo"/>
              </a:rPr>
              <a:t>compensação ecológica </a:t>
            </a:r>
            <a:r>
              <a:rPr lang="pt-BR" u="sng" dirty="0" err="1">
                <a:latin typeface="Colibri corpo"/>
              </a:rPr>
              <a:t>alterantiva</a:t>
            </a:r>
            <a:r>
              <a:rPr lang="pt-BR" u="sng" dirty="0">
                <a:latin typeface="Colibri corpo"/>
              </a:rPr>
              <a:t> </a:t>
            </a:r>
            <a:r>
              <a:rPr lang="pt-BR" dirty="0">
                <a:latin typeface="Colibri corpo"/>
              </a:rPr>
              <a:t>prevista nos art. 14 e 16 da Lei Estadual nº 5.361, de 30 de dezembro de 1996.</a:t>
            </a:r>
          </a:p>
          <a:p>
            <a:endParaRPr lang="pt-BR" dirty="0">
              <a:latin typeface="Colibri corpo"/>
            </a:endParaRPr>
          </a:p>
          <a:p>
            <a:pPr algn="ctr"/>
            <a:r>
              <a:rPr lang="pt-BR" dirty="0">
                <a:latin typeface="Colibri corpo"/>
              </a:rPr>
              <a:t>VCE = EAR x VR x IVE </a:t>
            </a:r>
          </a:p>
          <a:p>
            <a:endParaRPr lang="pt-BR" dirty="0">
              <a:latin typeface="Colibri corpo"/>
            </a:endParaRPr>
          </a:p>
          <a:p>
            <a:pPr algn="ctr"/>
            <a:r>
              <a:rPr lang="pt-BR" sz="1200" dirty="0">
                <a:latin typeface="Colibri corpo"/>
              </a:rPr>
              <a:t>VCE = Valor da Compensação Ecológica </a:t>
            </a:r>
          </a:p>
          <a:p>
            <a:pPr algn="ctr"/>
            <a:r>
              <a:rPr lang="pt-BR" sz="1200" dirty="0">
                <a:latin typeface="Colibri corpo"/>
              </a:rPr>
              <a:t>EAR = (Extensão da Área Definida para Recuperação (ha)  </a:t>
            </a:r>
          </a:p>
          <a:p>
            <a:pPr algn="ctr"/>
            <a:r>
              <a:rPr lang="pt-BR" sz="1200" dirty="0">
                <a:latin typeface="Colibri corpo"/>
              </a:rPr>
              <a:t>VR = Valor de Referência </a:t>
            </a:r>
          </a:p>
          <a:p>
            <a:pPr algn="ctr"/>
            <a:r>
              <a:rPr lang="pt-BR" sz="1200" dirty="0">
                <a:latin typeface="Colibri corpo"/>
              </a:rPr>
              <a:t> IVE = Índice de Valoração Ecológica</a:t>
            </a:r>
          </a:p>
          <a:p>
            <a:endParaRPr lang="pt-BR" dirty="0">
              <a:latin typeface="Colibri corpo"/>
            </a:endParaRPr>
          </a:p>
          <a:p>
            <a:pPr algn="just"/>
            <a:r>
              <a:rPr lang="pt-BR" dirty="0">
                <a:latin typeface="Colibri corpo"/>
              </a:rPr>
              <a:t>O pagamento é feito por meio de depósito na subconta COBERTURA FLORESTAL do Fundo Estadual de Recursos Hídricos do Espírito Santo (Fundagua).</a:t>
            </a:r>
            <a:r>
              <a:rPr lang="pt-BR" dirty="0">
                <a:solidFill>
                  <a:srgbClr val="FF0000"/>
                </a:solidFill>
                <a:latin typeface="Colibri corpo"/>
              </a:rPr>
              <a:t> </a:t>
            </a:r>
            <a:endParaRPr lang="pt-BR" dirty="0">
              <a:latin typeface="Colibri corpo"/>
            </a:endParaRPr>
          </a:p>
          <a:p>
            <a:endParaRPr lang="pt-BR" dirty="0">
              <a:latin typeface="Colibri corpo"/>
            </a:endParaRPr>
          </a:p>
        </p:txBody>
      </p:sp>
      <p:sp>
        <p:nvSpPr>
          <p:cNvPr id="6"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spcBef>
                <a:spcPts val="0"/>
              </a:spcBef>
              <a:spcAft>
                <a:spcPts val="0"/>
              </a:spcAft>
              <a:buSzPct val="25000"/>
            </a:pPr>
            <a:r>
              <a:rPr lang="pt-BR" sz="3800" b="1" dirty="0">
                <a:solidFill>
                  <a:schemeClr val="bg1"/>
                </a:solidFill>
                <a:effectLst>
                  <a:outerShdw blurRad="38100" dist="38100" dir="2700000" algn="tl">
                    <a:srgbClr val="000000">
                      <a:alpha val="43137"/>
                    </a:srgbClr>
                  </a:outerShdw>
                </a:effectLst>
                <a:ea typeface="Calibri"/>
                <a:cs typeface="Calibri"/>
                <a:sym typeface="Calibri"/>
              </a:rPr>
              <a:t>SUPRESSÃO VEGETAL</a:t>
            </a:r>
            <a:r>
              <a:rPr lang="pt-BR" sz="2600" b="1" dirty="0">
                <a:solidFill>
                  <a:schemeClr val="bg1"/>
                </a:solidFill>
                <a:effectLst>
                  <a:outerShdw blurRad="38100" dist="38100" dir="2700000" algn="tl">
                    <a:srgbClr val="000000">
                      <a:alpha val="43137"/>
                    </a:srgbClr>
                  </a:outerShdw>
                </a:effectLst>
                <a:ea typeface="Calibri"/>
                <a:cs typeface="Calibri"/>
                <a:sym typeface="Calibri"/>
              </a:rPr>
              <a:t> </a:t>
            </a:r>
          </a:p>
        </p:txBody>
      </p:sp>
    </p:spTree>
    <p:extLst>
      <p:ext uri="{BB962C8B-B14F-4D97-AF65-F5344CB8AC3E}">
        <p14:creationId xmlns:p14="http://schemas.microsoft.com/office/powerpoint/2010/main" xmlns="" val="3882816922"/>
      </p:ext>
    </p:extLst>
  </p:cSld>
  <p:clrMapOvr>
    <a:masterClrMapping/>
  </p:clrMapOvr>
  <p:transition spd="slow">
    <p:cut/>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66</a:t>
            </a:fld>
            <a:endParaRPr lang="pt-BR" dirty="0"/>
          </a:p>
        </p:txBody>
      </p:sp>
      <p:sp>
        <p:nvSpPr>
          <p:cNvPr id="2" name="CaixaDeTexto 1">
            <a:extLst>
              <a:ext uri="{FF2B5EF4-FFF2-40B4-BE49-F238E27FC236}">
                <a16:creationId xmlns:a16="http://schemas.microsoft.com/office/drawing/2014/main" xmlns="" id="{49D46056-087A-4564-8891-861D4532F74E}"/>
              </a:ext>
            </a:extLst>
          </p:cNvPr>
          <p:cNvSpPr txBox="1"/>
          <p:nvPr/>
        </p:nvSpPr>
        <p:spPr>
          <a:xfrm>
            <a:off x="107504" y="1196752"/>
            <a:ext cx="8640960" cy="5509200"/>
          </a:xfrm>
          <a:prstGeom prst="rect">
            <a:avLst/>
          </a:prstGeom>
          <a:noFill/>
        </p:spPr>
        <p:txBody>
          <a:bodyPr wrap="square" rtlCol="0">
            <a:spAutoFit/>
          </a:bodyPr>
          <a:lstStyle/>
          <a:p>
            <a:pPr algn="just"/>
            <a:r>
              <a:rPr lang="pt-BR" sz="1600" b="1" dirty="0">
                <a:latin typeface="Colibri corpo"/>
              </a:rPr>
              <a:t>Resolução </a:t>
            </a:r>
            <a:r>
              <a:rPr lang="pt-BR" sz="1600" b="1" dirty="0" err="1">
                <a:latin typeface="Colibri corpo"/>
              </a:rPr>
              <a:t>Consema</a:t>
            </a:r>
            <a:r>
              <a:rPr lang="pt-BR" sz="1600" b="1" dirty="0">
                <a:latin typeface="Colibri corpo"/>
              </a:rPr>
              <a:t> Nº 001, de 03 de julho de 2017</a:t>
            </a:r>
            <a:r>
              <a:rPr lang="pt-BR" sz="1600" dirty="0">
                <a:latin typeface="Colibri corpo"/>
              </a:rPr>
              <a:t>. Dispõe sobre </a:t>
            </a:r>
            <a:r>
              <a:rPr lang="pt-BR" sz="1600" u="sng" dirty="0">
                <a:latin typeface="Colibri corpo"/>
              </a:rPr>
              <a:t>autorização do CONSEMA ao IDAF para as supressões de vegetação nos estágios inicial e médio, e de árvores isoladas </a:t>
            </a:r>
            <a:r>
              <a:rPr lang="pt-BR" sz="1600" dirty="0">
                <a:latin typeface="Colibri corpo"/>
              </a:rPr>
              <a:t>situadas em </a:t>
            </a:r>
            <a:r>
              <a:rPr lang="pt-BR" sz="1600" dirty="0" err="1">
                <a:latin typeface="Colibri corpo"/>
              </a:rPr>
              <a:t>APP’s</a:t>
            </a:r>
            <a:r>
              <a:rPr lang="pt-BR" sz="1600" dirty="0">
                <a:latin typeface="Colibri corpo"/>
              </a:rPr>
              <a:t> ou não, quando da necessidade de execução de obras, planos e atividades ou projetos de </a:t>
            </a:r>
            <a:r>
              <a:rPr lang="pt-BR" sz="1600" u="sng" dirty="0">
                <a:latin typeface="Colibri corpo"/>
              </a:rPr>
              <a:t>utilidade pública ou interesse social.</a:t>
            </a:r>
          </a:p>
          <a:p>
            <a:pPr algn="just"/>
            <a:endParaRPr lang="pt-BR" sz="1600" dirty="0">
              <a:latin typeface="Colibri corpo"/>
            </a:endParaRPr>
          </a:p>
          <a:p>
            <a:pPr algn="just"/>
            <a:r>
              <a:rPr lang="pt-BR" sz="1600" dirty="0">
                <a:latin typeface="Colibri corpo"/>
              </a:rPr>
              <a:t>O IDAF possui a competência para a autorização de supressão de vegetação (Decreto Estadual 4.124-N/1997)</a:t>
            </a:r>
          </a:p>
          <a:p>
            <a:pPr algn="just"/>
            <a:endParaRPr lang="pt-BR" sz="1600" dirty="0">
              <a:latin typeface="Colibri corpo"/>
            </a:endParaRPr>
          </a:p>
          <a:p>
            <a:pPr algn="just"/>
            <a:r>
              <a:rPr lang="pt-BR" sz="1600" dirty="0">
                <a:latin typeface="Colibri corpo"/>
              </a:rPr>
              <a:t>Fica assegurado ao IDAF a emitir as autorizações para o corte de vegetação, sem necessidade de apreciação do CONSEMA: </a:t>
            </a:r>
          </a:p>
          <a:p>
            <a:pPr algn="just"/>
            <a:endParaRPr lang="pt-BR" sz="1600" dirty="0">
              <a:latin typeface="Colibri corpo"/>
            </a:endParaRPr>
          </a:p>
          <a:p>
            <a:pPr algn="just"/>
            <a:r>
              <a:rPr lang="pt-BR" sz="1600" dirty="0">
                <a:latin typeface="Colibri corpo"/>
              </a:rPr>
              <a:t>	I - para os fragmentos florestais da Mata Atlântica em estágio médio e inicial de 	regeneração localizados ou não em área de preservação permanente, com área de 	até 03 hectares; </a:t>
            </a:r>
          </a:p>
          <a:p>
            <a:pPr algn="just"/>
            <a:r>
              <a:rPr lang="pt-BR" sz="1600" dirty="0">
                <a:latin typeface="Colibri corpo"/>
              </a:rPr>
              <a:t>	II - para as árvores isoladas ou em renque localizados em área de preservação 	permanente; </a:t>
            </a:r>
          </a:p>
          <a:p>
            <a:pPr algn="just"/>
            <a:r>
              <a:rPr lang="pt-BR" sz="1600" dirty="0">
                <a:latin typeface="Colibri corpo"/>
              </a:rPr>
              <a:t>	III - para árvores exóticas localizadas em área de preservação permanente. </a:t>
            </a:r>
          </a:p>
          <a:p>
            <a:pPr algn="just"/>
            <a:endParaRPr lang="pt-BR" sz="1600" dirty="0">
              <a:latin typeface="Colibri corpo"/>
            </a:endParaRPr>
          </a:p>
          <a:p>
            <a:pPr algn="just"/>
            <a:r>
              <a:rPr lang="pt-BR" sz="1600" dirty="0">
                <a:latin typeface="Colibri corpo"/>
              </a:rPr>
              <a:t>O IDAF emitirá as autorizações e posteriormente encaminhará cópia ao CONSEMA com seus respectivos laudos, para ciência.</a:t>
            </a:r>
          </a:p>
          <a:p>
            <a:endParaRPr lang="pt-BR" sz="1400" dirty="0"/>
          </a:p>
          <a:p>
            <a:endParaRPr lang="pt-BR" dirty="0"/>
          </a:p>
        </p:txBody>
      </p:sp>
      <p:sp>
        <p:nvSpPr>
          <p:cNvPr id="6"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spcBef>
                <a:spcPts val="0"/>
              </a:spcBef>
              <a:spcAft>
                <a:spcPts val="0"/>
              </a:spcAft>
              <a:buSzPct val="25000"/>
            </a:pPr>
            <a:r>
              <a:rPr lang="pt-BR" sz="3800" b="1" dirty="0">
                <a:solidFill>
                  <a:schemeClr val="bg1"/>
                </a:solidFill>
                <a:effectLst>
                  <a:outerShdw blurRad="38100" dist="38100" dir="2700000" algn="tl">
                    <a:srgbClr val="000000">
                      <a:alpha val="43137"/>
                    </a:srgbClr>
                  </a:outerShdw>
                </a:effectLst>
                <a:ea typeface="Calibri"/>
                <a:cs typeface="Calibri"/>
                <a:sym typeface="Calibri"/>
              </a:rPr>
              <a:t>SUPRESSÃO VEGETAL</a:t>
            </a:r>
            <a:r>
              <a:rPr lang="pt-BR" sz="2600" b="1" dirty="0">
                <a:solidFill>
                  <a:schemeClr val="bg1"/>
                </a:solidFill>
                <a:effectLst>
                  <a:outerShdw blurRad="38100" dist="38100" dir="2700000" algn="tl">
                    <a:srgbClr val="000000">
                      <a:alpha val="43137"/>
                    </a:srgbClr>
                  </a:outerShdw>
                </a:effectLst>
                <a:ea typeface="Calibri"/>
                <a:cs typeface="Calibri"/>
                <a:sym typeface="Calibri"/>
              </a:rPr>
              <a:t> </a:t>
            </a:r>
          </a:p>
        </p:txBody>
      </p:sp>
    </p:spTree>
    <p:extLst>
      <p:ext uri="{BB962C8B-B14F-4D97-AF65-F5344CB8AC3E}">
        <p14:creationId xmlns:p14="http://schemas.microsoft.com/office/powerpoint/2010/main" xmlns="" val="1362606154"/>
      </p:ext>
    </p:extLst>
  </p:cSld>
  <p:clrMapOvr>
    <a:masterClrMapping/>
  </p:clrMapOvr>
  <p:transition spd="slow">
    <p:cut/>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67</a:t>
            </a:fld>
            <a:endParaRPr lang="pt-BR" dirty="0"/>
          </a:p>
        </p:txBody>
      </p:sp>
      <p:sp>
        <p:nvSpPr>
          <p:cNvPr id="2" name="CaixaDeTexto 1">
            <a:extLst>
              <a:ext uri="{FF2B5EF4-FFF2-40B4-BE49-F238E27FC236}">
                <a16:creationId xmlns:a16="http://schemas.microsoft.com/office/drawing/2014/main" xmlns="" id="{3E104E3D-82BD-47B8-BF9C-9DADF22CDCA9}"/>
              </a:ext>
            </a:extLst>
          </p:cNvPr>
          <p:cNvSpPr txBox="1"/>
          <p:nvPr/>
        </p:nvSpPr>
        <p:spPr>
          <a:xfrm>
            <a:off x="251520" y="1268760"/>
            <a:ext cx="8339565" cy="4524315"/>
          </a:xfrm>
          <a:prstGeom prst="rect">
            <a:avLst/>
          </a:prstGeom>
          <a:noFill/>
        </p:spPr>
        <p:txBody>
          <a:bodyPr wrap="square" rtlCol="0">
            <a:spAutoFit/>
          </a:bodyPr>
          <a:lstStyle/>
          <a:p>
            <a:endParaRPr lang="pt-BR" dirty="0">
              <a:solidFill>
                <a:srgbClr val="FF0000"/>
              </a:solidFill>
            </a:endParaRPr>
          </a:p>
          <a:p>
            <a:pPr algn="just"/>
            <a:r>
              <a:rPr lang="pt-BR" dirty="0">
                <a:latin typeface="Colibri corpo"/>
              </a:rPr>
              <a:t>O SIMLAM (Sistema Integrado de Monitoramento e Licenciamento Ambiental), é um conjunto de metodologias e ferramentas que tem como objetivo auxiliar a gestão agropecuária, florestal e de políticas fundiárias e cartográficas do estado.</a:t>
            </a:r>
            <a:endParaRPr lang="pt-BR" dirty="0">
              <a:solidFill>
                <a:srgbClr val="FF0000"/>
              </a:solidFill>
              <a:latin typeface="Colibri corpo"/>
            </a:endParaRPr>
          </a:p>
          <a:p>
            <a:pPr algn="just"/>
            <a:endParaRPr lang="pt-BR" dirty="0">
              <a:latin typeface="Colibri corpo"/>
            </a:endParaRPr>
          </a:p>
          <a:p>
            <a:pPr algn="just"/>
            <a:r>
              <a:rPr lang="pt-BR" u="sng" dirty="0">
                <a:latin typeface="Colibri corpo"/>
              </a:rPr>
              <a:t>Documentação encaminhada – pedido de LVFL e AEF</a:t>
            </a:r>
            <a:r>
              <a:rPr lang="pt-BR" dirty="0">
                <a:latin typeface="Colibri corpo"/>
              </a:rPr>
              <a:t>: </a:t>
            </a:r>
          </a:p>
          <a:p>
            <a:pPr algn="just"/>
            <a:r>
              <a:rPr lang="pt-BR" dirty="0">
                <a:latin typeface="Colibri corpo"/>
              </a:rPr>
              <a:t>	I. Arquivo no formato shapefile </a:t>
            </a:r>
          </a:p>
          <a:p>
            <a:pPr algn="just"/>
            <a:r>
              <a:rPr lang="pt-BR" dirty="0">
                <a:latin typeface="Colibri corpo"/>
              </a:rPr>
              <a:t>	II. Taxa de vistoria (DER é isento)</a:t>
            </a:r>
          </a:p>
          <a:p>
            <a:pPr algn="just"/>
            <a:r>
              <a:rPr lang="pt-BR" dirty="0">
                <a:latin typeface="Colibri corpo"/>
              </a:rPr>
              <a:t>	III.Requerimento Digital Padrão do SIMLAM: croqui de 	dominialidade/áreas, quadro e áreas.</a:t>
            </a:r>
          </a:p>
          <a:p>
            <a:pPr algn="just"/>
            <a:r>
              <a:rPr lang="pt-BR" dirty="0">
                <a:latin typeface="Colibri corpo"/>
              </a:rPr>
              <a:t>	IV. Caractererizção/inventário florestal </a:t>
            </a:r>
          </a:p>
          <a:p>
            <a:pPr algn="just"/>
            <a:r>
              <a:rPr lang="pt-BR" dirty="0">
                <a:latin typeface="Colibri corpo"/>
              </a:rPr>
              <a:t>	V. CTF – Cadastro Técnico Federal</a:t>
            </a:r>
          </a:p>
          <a:p>
            <a:pPr algn="just"/>
            <a:r>
              <a:rPr lang="pt-BR" dirty="0">
                <a:latin typeface="Colibri corpo"/>
              </a:rPr>
              <a:t>	VI. Licença ambiental ou dispensa da atividade finalistica </a:t>
            </a:r>
          </a:p>
          <a:p>
            <a:pPr algn="just"/>
            <a:r>
              <a:rPr lang="pt-BR" dirty="0">
                <a:latin typeface="Colibri corpo"/>
              </a:rPr>
              <a:t>	VII. Documentação do representante legal e sua nomeação</a:t>
            </a:r>
          </a:p>
          <a:p>
            <a:pPr algn="just"/>
            <a:r>
              <a:rPr lang="pt-BR" dirty="0">
                <a:latin typeface="Colibri corpo"/>
              </a:rPr>
              <a:t>	VIII. CNPJ</a:t>
            </a:r>
          </a:p>
        </p:txBody>
      </p:sp>
      <p:sp>
        <p:nvSpPr>
          <p:cNvPr id="6"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spcBef>
                <a:spcPts val="0"/>
              </a:spcBef>
              <a:spcAft>
                <a:spcPts val="0"/>
              </a:spcAft>
              <a:buSzPct val="25000"/>
            </a:pPr>
            <a:r>
              <a:rPr lang="pt-BR" sz="3800" b="1" dirty="0">
                <a:solidFill>
                  <a:schemeClr val="bg1"/>
                </a:solidFill>
                <a:effectLst>
                  <a:outerShdw blurRad="38100" dist="38100" dir="2700000" algn="tl">
                    <a:srgbClr val="000000">
                      <a:alpha val="43137"/>
                    </a:srgbClr>
                  </a:outerShdw>
                </a:effectLst>
                <a:ea typeface="Calibri"/>
                <a:cs typeface="Calibri"/>
                <a:sym typeface="Calibri"/>
              </a:rPr>
              <a:t>SUPRESSÃO VEGETAL</a:t>
            </a:r>
            <a:r>
              <a:rPr lang="pt-BR" sz="2600" b="1" dirty="0">
                <a:solidFill>
                  <a:schemeClr val="bg1"/>
                </a:solidFill>
                <a:effectLst>
                  <a:outerShdw blurRad="38100" dist="38100" dir="2700000" algn="tl">
                    <a:srgbClr val="000000">
                      <a:alpha val="43137"/>
                    </a:srgbClr>
                  </a:outerShdw>
                </a:effectLst>
                <a:ea typeface="Calibri"/>
                <a:cs typeface="Calibri"/>
                <a:sym typeface="Calibri"/>
              </a:rPr>
              <a:t> </a:t>
            </a:r>
          </a:p>
        </p:txBody>
      </p:sp>
    </p:spTree>
    <p:extLst>
      <p:ext uri="{BB962C8B-B14F-4D97-AF65-F5344CB8AC3E}">
        <p14:creationId xmlns:p14="http://schemas.microsoft.com/office/powerpoint/2010/main" xmlns="" val="262115846"/>
      </p:ext>
    </p:extLst>
  </p:cSld>
  <p:clrMapOvr>
    <a:masterClrMapping/>
  </p:clrMapOvr>
  <p:transition spd="slow">
    <p:cut/>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68</a:t>
            </a:fld>
            <a:endParaRPr lang="pt-BR" dirty="0"/>
          </a:p>
        </p:txBody>
      </p:sp>
      <p:pic>
        <p:nvPicPr>
          <p:cNvPr id="3" name="Imagem 2"/>
          <p:cNvPicPr>
            <a:picLocks noChangeAspect="1"/>
          </p:cNvPicPr>
          <p:nvPr/>
        </p:nvPicPr>
        <p:blipFill>
          <a:blip r:embed="rId3" cstate="print"/>
          <a:stretch>
            <a:fillRect/>
          </a:stretch>
        </p:blipFill>
        <p:spPr>
          <a:xfrm>
            <a:off x="395536" y="1196752"/>
            <a:ext cx="3960440" cy="3805525"/>
          </a:xfrm>
          <a:prstGeom prst="rect">
            <a:avLst/>
          </a:prstGeom>
        </p:spPr>
      </p:pic>
      <p:pic>
        <p:nvPicPr>
          <p:cNvPr id="5" name="Imagem 4"/>
          <p:cNvPicPr>
            <a:picLocks noChangeAspect="1"/>
          </p:cNvPicPr>
          <p:nvPr/>
        </p:nvPicPr>
        <p:blipFill>
          <a:blip r:embed="rId4" cstate="print"/>
          <a:stretch>
            <a:fillRect/>
          </a:stretch>
        </p:blipFill>
        <p:spPr>
          <a:xfrm>
            <a:off x="4644008" y="1161038"/>
            <a:ext cx="4017278" cy="3970409"/>
          </a:xfrm>
          <a:prstGeom prst="rect">
            <a:avLst/>
          </a:prstGeom>
        </p:spPr>
      </p:pic>
      <p:pic>
        <p:nvPicPr>
          <p:cNvPr id="6" name="Imagem 5"/>
          <p:cNvPicPr>
            <a:picLocks noChangeAspect="1"/>
          </p:cNvPicPr>
          <p:nvPr/>
        </p:nvPicPr>
        <p:blipFill>
          <a:blip r:embed="rId5" cstate="print"/>
          <a:stretch>
            <a:fillRect/>
          </a:stretch>
        </p:blipFill>
        <p:spPr>
          <a:xfrm>
            <a:off x="2845622" y="5146293"/>
            <a:ext cx="2995535" cy="1451059"/>
          </a:xfrm>
          <a:prstGeom prst="rect">
            <a:avLst/>
          </a:prstGeom>
        </p:spPr>
      </p:pic>
      <p:sp>
        <p:nvSpPr>
          <p:cNvPr id="8"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spcBef>
                <a:spcPts val="0"/>
              </a:spcBef>
              <a:spcAft>
                <a:spcPts val="0"/>
              </a:spcAft>
              <a:buSzPct val="25000"/>
            </a:pPr>
            <a:r>
              <a:rPr lang="pt-BR" sz="3800" b="1" dirty="0">
                <a:solidFill>
                  <a:schemeClr val="bg1"/>
                </a:solidFill>
                <a:effectLst>
                  <a:outerShdw blurRad="38100" dist="38100" dir="2700000" algn="tl">
                    <a:srgbClr val="000000">
                      <a:alpha val="43137"/>
                    </a:srgbClr>
                  </a:outerShdw>
                </a:effectLst>
                <a:ea typeface="Calibri"/>
                <a:cs typeface="Calibri"/>
                <a:sym typeface="Calibri"/>
              </a:rPr>
              <a:t>SUPRESSÃO VEGETAL</a:t>
            </a:r>
            <a:r>
              <a:rPr lang="pt-BR" sz="2600" b="1" dirty="0">
                <a:solidFill>
                  <a:schemeClr val="bg1"/>
                </a:solidFill>
                <a:effectLst>
                  <a:outerShdw blurRad="38100" dist="38100" dir="2700000" algn="tl">
                    <a:srgbClr val="000000">
                      <a:alpha val="43137"/>
                    </a:srgbClr>
                  </a:outerShdw>
                </a:effectLst>
                <a:ea typeface="Calibri"/>
                <a:cs typeface="Calibri"/>
                <a:sym typeface="Calibri"/>
              </a:rPr>
              <a:t> </a:t>
            </a:r>
          </a:p>
        </p:txBody>
      </p:sp>
    </p:spTree>
    <p:extLst>
      <p:ext uri="{BB962C8B-B14F-4D97-AF65-F5344CB8AC3E}">
        <p14:creationId xmlns:p14="http://schemas.microsoft.com/office/powerpoint/2010/main" xmlns="" val="4215106118"/>
      </p:ext>
    </p:extLst>
  </p:cSld>
  <p:clrMapOvr>
    <a:masterClrMapping/>
  </p:clrMapOvr>
  <p:transition spd="slow">
    <p:cut/>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69</a:t>
            </a:fld>
            <a:endParaRPr lang="pt-BR" dirty="0"/>
          </a:p>
        </p:txBody>
      </p:sp>
      <p:pic>
        <p:nvPicPr>
          <p:cNvPr id="2" name="Imagem 1">
            <a:extLst>
              <a:ext uri="{FF2B5EF4-FFF2-40B4-BE49-F238E27FC236}">
                <a16:creationId xmlns:a16="http://schemas.microsoft.com/office/drawing/2014/main" xmlns="" id="{D905CE39-B513-45D4-BE91-5666B08CB1FF}"/>
              </a:ext>
            </a:extLst>
          </p:cNvPr>
          <p:cNvPicPr>
            <a:picLocks noChangeAspect="1"/>
          </p:cNvPicPr>
          <p:nvPr/>
        </p:nvPicPr>
        <p:blipFill>
          <a:blip r:embed="rId3" cstate="print"/>
          <a:stretch>
            <a:fillRect/>
          </a:stretch>
        </p:blipFill>
        <p:spPr>
          <a:xfrm>
            <a:off x="4427984" y="1196752"/>
            <a:ext cx="4620417" cy="2598985"/>
          </a:xfrm>
          <a:prstGeom prst="rect">
            <a:avLst/>
          </a:prstGeom>
        </p:spPr>
      </p:pic>
      <p:pic>
        <p:nvPicPr>
          <p:cNvPr id="7" name="Imagem 6">
            <a:extLst>
              <a:ext uri="{FF2B5EF4-FFF2-40B4-BE49-F238E27FC236}">
                <a16:creationId xmlns:a16="http://schemas.microsoft.com/office/drawing/2014/main" xmlns="" id="{AA852F74-6912-42FF-B253-97C7FBD3F70D}"/>
              </a:ext>
            </a:extLst>
          </p:cNvPr>
          <p:cNvPicPr>
            <a:picLocks noChangeAspect="1"/>
          </p:cNvPicPr>
          <p:nvPr/>
        </p:nvPicPr>
        <p:blipFill>
          <a:blip r:embed="rId4" cstate="print"/>
          <a:stretch>
            <a:fillRect/>
          </a:stretch>
        </p:blipFill>
        <p:spPr>
          <a:xfrm>
            <a:off x="4412434" y="3710336"/>
            <a:ext cx="4635967" cy="2743000"/>
          </a:xfrm>
          <a:prstGeom prst="rect">
            <a:avLst/>
          </a:prstGeom>
        </p:spPr>
      </p:pic>
      <p:pic>
        <p:nvPicPr>
          <p:cNvPr id="8" name="Imagem 7">
            <a:extLst>
              <a:ext uri="{FF2B5EF4-FFF2-40B4-BE49-F238E27FC236}">
                <a16:creationId xmlns:a16="http://schemas.microsoft.com/office/drawing/2014/main" xmlns="" id="{C2416ED8-5FEC-4A17-AA6F-9BAF49EBDEAC}"/>
              </a:ext>
            </a:extLst>
          </p:cNvPr>
          <p:cNvPicPr>
            <a:picLocks noChangeAspect="1"/>
          </p:cNvPicPr>
          <p:nvPr/>
        </p:nvPicPr>
        <p:blipFill>
          <a:blip r:embed="rId5" cstate="print"/>
          <a:stretch>
            <a:fillRect/>
          </a:stretch>
        </p:blipFill>
        <p:spPr>
          <a:xfrm>
            <a:off x="72008" y="1180653"/>
            <a:ext cx="4283968" cy="2409732"/>
          </a:xfrm>
          <a:prstGeom prst="rect">
            <a:avLst/>
          </a:prstGeom>
        </p:spPr>
      </p:pic>
      <p:pic>
        <p:nvPicPr>
          <p:cNvPr id="9" name="Imagem 8">
            <a:extLst>
              <a:ext uri="{FF2B5EF4-FFF2-40B4-BE49-F238E27FC236}">
                <a16:creationId xmlns:a16="http://schemas.microsoft.com/office/drawing/2014/main" xmlns="" id="{053C4EC6-BAF9-44CE-8477-A7981B4A3B89}"/>
              </a:ext>
            </a:extLst>
          </p:cNvPr>
          <p:cNvPicPr>
            <a:picLocks noChangeAspect="1"/>
          </p:cNvPicPr>
          <p:nvPr/>
        </p:nvPicPr>
        <p:blipFill>
          <a:blip r:embed="rId6" cstate="print"/>
          <a:stretch>
            <a:fillRect/>
          </a:stretch>
        </p:blipFill>
        <p:spPr>
          <a:xfrm>
            <a:off x="72008" y="3655345"/>
            <a:ext cx="4283968" cy="2797991"/>
          </a:xfrm>
          <a:prstGeom prst="rect">
            <a:avLst/>
          </a:prstGeom>
        </p:spPr>
      </p:pic>
      <p:sp>
        <p:nvSpPr>
          <p:cNvPr id="10"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spcBef>
                <a:spcPts val="0"/>
              </a:spcBef>
              <a:spcAft>
                <a:spcPts val="0"/>
              </a:spcAft>
              <a:buSzPct val="25000"/>
            </a:pPr>
            <a:r>
              <a:rPr lang="pt-BR" sz="3800" b="1" dirty="0">
                <a:solidFill>
                  <a:schemeClr val="bg1"/>
                </a:solidFill>
                <a:effectLst>
                  <a:outerShdw blurRad="38100" dist="38100" dir="2700000" algn="tl">
                    <a:srgbClr val="000000">
                      <a:alpha val="43137"/>
                    </a:srgbClr>
                  </a:outerShdw>
                </a:effectLst>
                <a:ea typeface="Calibri"/>
                <a:cs typeface="Calibri"/>
                <a:sym typeface="Calibri"/>
              </a:rPr>
              <a:t>SUPRESSÃO VEGETAL</a:t>
            </a:r>
            <a:r>
              <a:rPr lang="pt-BR" sz="2600" b="1" dirty="0">
                <a:solidFill>
                  <a:schemeClr val="bg1"/>
                </a:solidFill>
                <a:effectLst>
                  <a:outerShdw blurRad="38100" dist="38100" dir="2700000" algn="tl">
                    <a:srgbClr val="000000">
                      <a:alpha val="43137"/>
                    </a:srgbClr>
                  </a:outerShdw>
                </a:effectLst>
                <a:ea typeface="Calibri"/>
                <a:cs typeface="Calibri"/>
                <a:sym typeface="Calibri"/>
              </a:rPr>
              <a:t> </a:t>
            </a:r>
          </a:p>
        </p:txBody>
      </p:sp>
    </p:spTree>
    <p:extLst>
      <p:ext uri="{BB962C8B-B14F-4D97-AF65-F5344CB8AC3E}">
        <p14:creationId xmlns:p14="http://schemas.microsoft.com/office/powerpoint/2010/main" xmlns="" val="3333039531"/>
      </p:ext>
    </p:extLst>
  </p:cSld>
  <p:clrMapOvr>
    <a:masterClrMapping/>
  </p:clrMapOvr>
  <p:transition spd="slow">
    <p:cut/>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537743"/>
            <a:ext cx="9144000" cy="402332"/>
          </a:xfrm>
        </p:spPr>
        <p:txBody>
          <a:bodyPr/>
          <a:lstStyle/>
          <a:p>
            <a:pPr algn="ctr"/>
            <a:fld id="{11580C95-E7AE-4143-AE2D-E14D98663070}" type="slidenum">
              <a:rPr lang="pt-BR" smtClean="0"/>
              <a:pPr algn="ctr"/>
              <a:t>70</a:t>
            </a:fld>
            <a:endParaRPr lang="pt-BR" dirty="0"/>
          </a:p>
        </p:txBody>
      </p:sp>
      <p:sp>
        <p:nvSpPr>
          <p:cNvPr id="2" name="CaixaDeTexto 1">
            <a:extLst>
              <a:ext uri="{FF2B5EF4-FFF2-40B4-BE49-F238E27FC236}">
                <a16:creationId xmlns:a16="http://schemas.microsoft.com/office/drawing/2014/main" xmlns="" id="{62376C78-87F3-4EA9-BE7E-1DEC9439970C}"/>
              </a:ext>
            </a:extLst>
          </p:cNvPr>
          <p:cNvSpPr txBox="1"/>
          <p:nvPr/>
        </p:nvSpPr>
        <p:spPr>
          <a:xfrm>
            <a:off x="323528" y="1028938"/>
            <a:ext cx="8496944" cy="2585323"/>
          </a:xfrm>
          <a:prstGeom prst="rect">
            <a:avLst/>
          </a:prstGeom>
          <a:noFill/>
        </p:spPr>
        <p:txBody>
          <a:bodyPr wrap="square" rtlCol="0">
            <a:spAutoFit/>
          </a:bodyPr>
          <a:lstStyle/>
          <a:p>
            <a:pPr algn="just"/>
            <a:r>
              <a:rPr lang="pt-BR" dirty="0">
                <a:latin typeface="Colibri corpo"/>
              </a:rPr>
              <a:t>PROCEDIMENTO PARA SUPRESSÃO VEGETAL EM FAIXA DE DOMINIO DE RODOVIAS:</a:t>
            </a:r>
          </a:p>
          <a:p>
            <a:pPr algn="just"/>
            <a:endParaRPr lang="pt-BR" dirty="0">
              <a:solidFill>
                <a:srgbClr val="FF0000"/>
              </a:solidFill>
              <a:latin typeface="Colibri corpo"/>
            </a:endParaRPr>
          </a:p>
          <a:p>
            <a:pPr marL="285750" indent="-285750" algn="just">
              <a:buFontTx/>
              <a:buChar char="-"/>
            </a:pPr>
            <a:r>
              <a:rPr lang="pt-BR" dirty="0">
                <a:latin typeface="Colibri corpo"/>
              </a:rPr>
              <a:t>Operações de poda independem de autorização prévia, desde que não provoquem a morte dos indivíduo arbóreo.</a:t>
            </a:r>
          </a:p>
          <a:p>
            <a:pPr marL="285750" indent="-285750" algn="just">
              <a:buFontTx/>
              <a:buChar char="-"/>
            </a:pPr>
            <a:r>
              <a:rPr lang="pt-BR" dirty="0">
                <a:latin typeface="Colibri corpo"/>
              </a:rPr>
              <a:t>Operações de roçada de vegetação herbácea e arbustiva, mesmo que nativa, independem de autorização do IDAF, desde que não gerem produto florestal.</a:t>
            </a:r>
          </a:p>
          <a:p>
            <a:pPr marL="285750" indent="-285750" algn="just">
              <a:buFontTx/>
              <a:buChar char="-"/>
            </a:pPr>
            <a:r>
              <a:rPr lang="pt-BR" dirty="0">
                <a:latin typeface="Colibri corpo"/>
              </a:rPr>
              <a:t> Corte/supressão de indivíduos arbóreos, em carater preventivo e sem risco de queda, devem ser requeridas previamente ao IDAF.</a:t>
            </a:r>
          </a:p>
        </p:txBody>
      </p:sp>
      <p:pic>
        <p:nvPicPr>
          <p:cNvPr id="5" name="Imagem 4">
            <a:extLst>
              <a:ext uri="{FF2B5EF4-FFF2-40B4-BE49-F238E27FC236}">
                <a16:creationId xmlns:a16="http://schemas.microsoft.com/office/drawing/2014/main" xmlns="" id="{6371DCE4-85A0-4747-8252-BE340F372726}"/>
              </a:ext>
            </a:extLst>
          </p:cNvPr>
          <p:cNvPicPr>
            <a:picLocks noChangeAspect="1"/>
          </p:cNvPicPr>
          <p:nvPr/>
        </p:nvPicPr>
        <p:blipFill>
          <a:blip r:embed="rId3" cstate="print"/>
          <a:stretch>
            <a:fillRect/>
          </a:stretch>
        </p:blipFill>
        <p:spPr>
          <a:xfrm>
            <a:off x="35496" y="3649855"/>
            <a:ext cx="2994613" cy="2245960"/>
          </a:xfrm>
          <a:prstGeom prst="rect">
            <a:avLst/>
          </a:prstGeom>
        </p:spPr>
      </p:pic>
      <p:sp>
        <p:nvSpPr>
          <p:cNvPr id="6" name="CaixaDeTexto 5">
            <a:extLst>
              <a:ext uri="{FF2B5EF4-FFF2-40B4-BE49-F238E27FC236}">
                <a16:creationId xmlns:a16="http://schemas.microsoft.com/office/drawing/2014/main" xmlns="" id="{F3A4C759-2F24-4FF9-9C0E-348B9585E9D5}"/>
              </a:ext>
            </a:extLst>
          </p:cNvPr>
          <p:cNvSpPr txBox="1"/>
          <p:nvPr/>
        </p:nvSpPr>
        <p:spPr>
          <a:xfrm>
            <a:off x="35496" y="6021288"/>
            <a:ext cx="2994613" cy="400110"/>
          </a:xfrm>
          <a:prstGeom prst="rect">
            <a:avLst/>
          </a:prstGeom>
          <a:noFill/>
        </p:spPr>
        <p:txBody>
          <a:bodyPr wrap="square" rtlCol="0">
            <a:spAutoFit/>
          </a:bodyPr>
          <a:lstStyle/>
          <a:p>
            <a:r>
              <a:rPr lang="pt-BR" sz="1000" dirty="0">
                <a:latin typeface="Colibri corpo"/>
              </a:rPr>
              <a:t>ES-487 - ENTR. BR-101 (P. RIO NOVO DO SUL) - ENTR. ES-490 (ITAPEMIRIM)</a:t>
            </a:r>
          </a:p>
        </p:txBody>
      </p:sp>
      <p:pic>
        <p:nvPicPr>
          <p:cNvPr id="8" name="Imagem 7">
            <a:extLst>
              <a:ext uri="{FF2B5EF4-FFF2-40B4-BE49-F238E27FC236}">
                <a16:creationId xmlns:a16="http://schemas.microsoft.com/office/drawing/2014/main" xmlns="" id="{9E7671C7-6B1B-469B-BE7C-C982B3DD8DA4}"/>
              </a:ext>
            </a:extLst>
          </p:cNvPr>
          <p:cNvPicPr>
            <a:picLocks noChangeAspect="1"/>
          </p:cNvPicPr>
          <p:nvPr/>
        </p:nvPicPr>
        <p:blipFill>
          <a:blip r:embed="rId4" cstate="print"/>
          <a:stretch>
            <a:fillRect/>
          </a:stretch>
        </p:blipFill>
        <p:spPr>
          <a:xfrm>
            <a:off x="3059832" y="3656464"/>
            <a:ext cx="3126067" cy="2239351"/>
          </a:xfrm>
          <a:prstGeom prst="rect">
            <a:avLst/>
          </a:prstGeom>
        </p:spPr>
      </p:pic>
      <p:sp>
        <p:nvSpPr>
          <p:cNvPr id="10" name="CaixaDeTexto 9">
            <a:extLst>
              <a:ext uri="{FF2B5EF4-FFF2-40B4-BE49-F238E27FC236}">
                <a16:creationId xmlns:a16="http://schemas.microsoft.com/office/drawing/2014/main" xmlns="" id="{32D21D8B-AEDA-491B-85E0-13DDC3CA203E}"/>
              </a:ext>
            </a:extLst>
          </p:cNvPr>
          <p:cNvSpPr txBox="1"/>
          <p:nvPr/>
        </p:nvSpPr>
        <p:spPr>
          <a:xfrm>
            <a:off x="3161563" y="5949280"/>
            <a:ext cx="2994613" cy="400110"/>
          </a:xfrm>
          <a:prstGeom prst="rect">
            <a:avLst/>
          </a:prstGeom>
          <a:noFill/>
        </p:spPr>
        <p:txBody>
          <a:bodyPr wrap="square" rtlCol="0">
            <a:spAutoFit/>
          </a:bodyPr>
          <a:lstStyle/>
          <a:p>
            <a:r>
              <a:rPr lang="es-ES" sz="1000" dirty="0">
                <a:latin typeface="Colibri corpo"/>
              </a:rPr>
              <a:t>ES-486 - ENTR. ES-164 (SOTURNO) - ENTR. ES-166 (P. COUTINHO)</a:t>
            </a:r>
            <a:endParaRPr lang="pt-BR" sz="1000" dirty="0">
              <a:latin typeface="Colibri corpo"/>
            </a:endParaRPr>
          </a:p>
        </p:txBody>
      </p:sp>
      <p:sp>
        <p:nvSpPr>
          <p:cNvPr id="14" name="CaixaDeTexto 13">
            <a:extLst>
              <a:ext uri="{FF2B5EF4-FFF2-40B4-BE49-F238E27FC236}">
                <a16:creationId xmlns:a16="http://schemas.microsoft.com/office/drawing/2014/main" xmlns="" id="{001C65EB-3F15-41F0-81BE-1838332CC681}"/>
              </a:ext>
            </a:extLst>
          </p:cNvPr>
          <p:cNvSpPr txBox="1"/>
          <p:nvPr/>
        </p:nvSpPr>
        <p:spPr>
          <a:xfrm>
            <a:off x="6185899" y="5949280"/>
            <a:ext cx="2994613" cy="246221"/>
          </a:xfrm>
          <a:prstGeom prst="rect">
            <a:avLst/>
          </a:prstGeom>
          <a:noFill/>
        </p:spPr>
        <p:txBody>
          <a:bodyPr wrap="square" rtlCol="0">
            <a:spAutoFit/>
          </a:bodyPr>
          <a:lstStyle/>
          <a:p>
            <a:r>
              <a:rPr lang="es-ES" sz="1000" dirty="0">
                <a:latin typeface="Colibri corpo"/>
              </a:rPr>
              <a:t>ES 166 - LIMOEIRO - ENTR. ES 379 (CASTELO)</a:t>
            </a:r>
            <a:endParaRPr lang="pt-BR" sz="1000" dirty="0">
              <a:latin typeface="Colibri corpo"/>
            </a:endParaRPr>
          </a:p>
        </p:txBody>
      </p:sp>
      <p:pic>
        <p:nvPicPr>
          <p:cNvPr id="7" name="Imagem 6">
            <a:extLst>
              <a:ext uri="{FF2B5EF4-FFF2-40B4-BE49-F238E27FC236}">
                <a16:creationId xmlns:a16="http://schemas.microsoft.com/office/drawing/2014/main" xmlns="" id="{1A7ED8CB-5B1A-4853-B437-71B64B2466F8}"/>
              </a:ext>
            </a:extLst>
          </p:cNvPr>
          <p:cNvPicPr>
            <a:picLocks noChangeAspect="1"/>
          </p:cNvPicPr>
          <p:nvPr/>
        </p:nvPicPr>
        <p:blipFill>
          <a:blip r:embed="rId5" cstate="print"/>
          <a:stretch>
            <a:fillRect/>
          </a:stretch>
        </p:blipFill>
        <p:spPr>
          <a:xfrm>
            <a:off x="6272247" y="3649855"/>
            <a:ext cx="2821916" cy="2245960"/>
          </a:xfrm>
          <a:prstGeom prst="rect">
            <a:avLst/>
          </a:prstGeom>
        </p:spPr>
      </p:pic>
      <p:sp>
        <p:nvSpPr>
          <p:cNvPr id="12"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spcBef>
                <a:spcPts val="0"/>
              </a:spcBef>
              <a:spcAft>
                <a:spcPts val="0"/>
              </a:spcAft>
              <a:buSzPct val="25000"/>
            </a:pPr>
            <a:r>
              <a:rPr lang="pt-BR" sz="3800" b="1" dirty="0">
                <a:solidFill>
                  <a:schemeClr val="bg1"/>
                </a:solidFill>
                <a:effectLst>
                  <a:outerShdw blurRad="38100" dist="38100" dir="2700000" algn="tl">
                    <a:srgbClr val="000000">
                      <a:alpha val="43137"/>
                    </a:srgbClr>
                  </a:outerShdw>
                </a:effectLst>
                <a:ea typeface="Calibri"/>
                <a:cs typeface="Calibri"/>
                <a:sym typeface="Calibri"/>
              </a:rPr>
              <a:t>SUPRESSÃO VEGETAL</a:t>
            </a:r>
            <a:r>
              <a:rPr lang="pt-BR" sz="2600" b="1" dirty="0">
                <a:solidFill>
                  <a:schemeClr val="bg1"/>
                </a:solidFill>
                <a:effectLst>
                  <a:outerShdw blurRad="38100" dist="38100" dir="2700000" algn="tl">
                    <a:srgbClr val="000000">
                      <a:alpha val="43137"/>
                    </a:srgbClr>
                  </a:outerShdw>
                </a:effectLst>
                <a:ea typeface="Calibri"/>
                <a:cs typeface="Calibri"/>
                <a:sym typeface="Calibri"/>
              </a:rPr>
              <a:t> </a:t>
            </a:r>
          </a:p>
        </p:txBody>
      </p:sp>
    </p:spTree>
    <p:extLst>
      <p:ext uri="{BB962C8B-B14F-4D97-AF65-F5344CB8AC3E}">
        <p14:creationId xmlns:p14="http://schemas.microsoft.com/office/powerpoint/2010/main" xmlns="" val="1719459060"/>
      </p:ext>
    </p:extLst>
  </p:cSld>
  <p:clrMapOvr>
    <a:masterClrMapping/>
  </p:clrMapOvr>
  <p:transition spd="slow">
    <p:cut/>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71</a:t>
            </a:fld>
            <a:endParaRPr lang="pt-BR" dirty="0"/>
          </a:p>
        </p:txBody>
      </p:sp>
      <p:sp>
        <p:nvSpPr>
          <p:cNvPr id="6" name="CaixaDeTexto 5">
            <a:extLst>
              <a:ext uri="{FF2B5EF4-FFF2-40B4-BE49-F238E27FC236}">
                <a16:creationId xmlns:a16="http://schemas.microsoft.com/office/drawing/2014/main" xmlns="" id="{A68005E7-47F3-47B3-8FAF-351A7218C6CB}"/>
              </a:ext>
            </a:extLst>
          </p:cNvPr>
          <p:cNvSpPr txBox="1"/>
          <p:nvPr/>
        </p:nvSpPr>
        <p:spPr>
          <a:xfrm>
            <a:off x="457200" y="1340768"/>
            <a:ext cx="8229600" cy="5355312"/>
          </a:xfrm>
          <a:prstGeom prst="rect">
            <a:avLst/>
          </a:prstGeom>
          <a:noFill/>
        </p:spPr>
        <p:txBody>
          <a:bodyPr wrap="square" rtlCol="0">
            <a:spAutoFit/>
          </a:bodyPr>
          <a:lstStyle/>
          <a:p>
            <a:pPr algn="just"/>
            <a:r>
              <a:rPr lang="pt-BR" dirty="0">
                <a:latin typeface="Colibri corpo"/>
              </a:rPr>
              <a:t>Diferenças de compensação ambiental por supressão vegetal x por intervenção em áreas de APP’s: </a:t>
            </a:r>
          </a:p>
          <a:p>
            <a:endParaRPr lang="pt-BR" dirty="0">
              <a:solidFill>
                <a:srgbClr val="FF0000"/>
              </a:solidFill>
              <a:latin typeface="Colibri corpo"/>
            </a:endParaRPr>
          </a:p>
          <a:p>
            <a:pPr lvl="0"/>
            <a:r>
              <a:rPr lang="pt-BR" u="sng" dirty="0">
                <a:latin typeface="Colibri corpo"/>
              </a:rPr>
              <a:t>1. Medida compensatória por superssão vegetal</a:t>
            </a:r>
            <a:r>
              <a:rPr lang="pt-BR" dirty="0">
                <a:latin typeface="Colibri corpo"/>
              </a:rPr>
              <a:t>: </a:t>
            </a:r>
          </a:p>
          <a:p>
            <a:pPr algn="just"/>
            <a:r>
              <a:rPr lang="pt-BR" dirty="0">
                <a:latin typeface="Colibri corpo"/>
              </a:rPr>
              <a:t>	Lei 5361/1996 (Política Florestal do ES)  estabelece a obrigação do empreendedor de recuperação em área </a:t>
            </a:r>
            <a:r>
              <a:rPr lang="pt-BR" u="sng" dirty="0">
                <a:latin typeface="Colibri corpo"/>
              </a:rPr>
              <a:t>equivalente ao dobro da área suprimida</a:t>
            </a:r>
            <a:r>
              <a:rPr lang="pt-BR" dirty="0">
                <a:latin typeface="Colibri corpo"/>
              </a:rPr>
              <a:t> ou outras formas de compreensão ecológica a ser determinada pelo órgão competente.</a:t>
            </a:r>
          </a:p>
          <a:p>
            <a:pPr lvl="0"/>
            <a:endParaRPr lang="pt-BR" dirty="0"/>
          </a:p>
          <a:p>
            <a:pPr lvl="0"/>
            <a:endParaRPr lang="pt-BR" dirty="0"/>
          </a:p>
          <a:p>
            <a:pPr lvl="0"/>
            <a:endParaRPr lang="pt-BR" dirty="0"/>
          </a:p>
          <a:p>
            <a:pPr lvl="0"/>
            <a:endParaRPr lang="pt-BR" dirty="0"/>
          </a:p>
          <a:p>
            <a:pPr lvl="0"/>
            <a:endParaRPr lang="pt-BR" dirty="0"/>
          </a:p>
          <a:p>
            <a:pPr lvl="0"/>
            <a:endParaRPr lang="pt-BR" dirty="0"/>
          </a:p>
          <a:p>
            <a:pPr lvl="0"/>
            <a:endParaRPr lang="pt-BR" dirty="0"/>
          </a:p>
          <a:p>
            <a:pPr lvl="0"/>
            <a:endParaRPr lang="pt-BR" dirty="0"/>
          </a:p>
          <a:p>
            <a:pPr lvl="0"/>
            <a:endParaRPr lang="pt-BR" dirty="0"/>
          </a:p>
          <a:p>
            <a:pPr lvl="0"/>
            <a:r>
              <a:rPr lang="pt-BR" dirty="0"/>
              <a:t>                                  </a:t>
            </a:r>
            <a:r>
              <a:rPr lang="pt-BR" sz="1200" dirty="0"/>
              <a:t>Implantação ES-115,trecho Nova Almeida a Santa Cruz – 15,5 Km</a:t>
            </a:r>
          </a:p>
          <a:p>
            <a:pPr lvl="0"/>
            <a:endParaRPr lang="pt-BR" dirty="0"/>
          </a:p>
        </p:txBody>
      </p:sp>
      <p:pic>
        <p:nvPicPr>
          <p:cNvPr id="2" name="Imagem 1"/>
          <p:cNvPicPr>
            <a:picLocks noChangeAspect="1"/>
          </p:cNvPicPr>
          <p:nvPr/>
        </p:nvPicPr>
        <p:blipFill>
          <a:blip r:embed="rId3" cstate="print"/>
          <a:stretch>
            <a:fillRect/>
          </a:stretch>
        </p:blipFill>
        <p:spPr>
          <a:xfrm>
            <a:off x="1043608" y="3861048"/>
            <a:ext cx="7262659" cy="2294756"/>
          </a:xfrm>
          <a:prstGeom prst="rect">
            <a:avLst/>
          </a:prstGeom>
        </p:spPr>
      </p:pic>
      <p:sp>
        <p:nvSpPr>
          <p:cNvPr id="7"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spcBef>
                <a:spcPts val="0"/>
              </a:spcBef>
              <a:spcAft>
                <a:spcPts val="0"/>
              </a:spcAft>
              <a:buSzPct val="25000"/>
            </a:pPr>
            <a:r>
              <a:rPr lang="pt-BR" sz="3800" b="1" dirty="0">
                <a:solidFill>
                  <a:schemeClr val="bg1"/>
                </a:solidFill>
                <a:effectLst>
                  <a:outerShdw blurRad="38100" dist="38100" dir="2700000" algn="tl">
                    <a:srgbClr val="000000">
                      <a:alpha val="43137"/>
                    </a:srgbClr>
                  </a:outerShdw>
                </a:effectLst>
                <a:ea typeface="Calibri"/>
                <a:cs typeface="Calibri"/>
                <a:sym typeface="Calibri"/>
              </a:rPr>
              <a:t>COMPENSAÇÃO AMBIENTAL</a:t>
            </a:r>
            <a:r>
              <a:rPr lang="pt-BR" sz="2600" b="1" dirty="0">
                <a:solidFill>
                  <a:schemeClr val="bg1"/>
                </a:solidFill>
                <a:effectLst>
                  <a:outerShdw blurRad="38100" dist="38100" dir="2700000" algn="tl">
                    <a:srgbClr val="000000">
                      <a:alpha val="43137"/>
                    </a:srgbClr>
                  </a:outerShdw>
                </a:effectLst>
                <a:ea typeface="Calibri"/>
                <a:cs typeface="Calibri"/>
                <a:sym typeface="Calibri"/>
              </a:rPr>
              <a:t> </a:t>
            </a:r>
          </a:p>
        </p:txBody>
      </p:sp>
    </p:spTree>
    <p:extLst>
      <p:ext uri="{BB962C8B-B14F-4D97-AF65-F5344CB8AC3E}">
        <p14:creationId xmlns:p14="http://schemas.microsoft.com/office/powerpoint/2010/main" xmlns="" val="802483700"/>
      </p:ext>
    </p:extLst>
  </p:cSld>
  <p:clrMapOvr>
    <a:masterClrMapping/>
  </p:clrMapOvr>
  <p:transition spd="slow">
    <p:cut/>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72</a:t>
            </a:fld>
            <a:endParaRPr lang="pt-BR" dirty="0"/>
          </a:p>
        </p:txBody>
      </p:sp>
      <p:sp>
        <p:nvSpPr>
          <p:cNvPr id="6" name="CaixaDeTexto 5">
            <a:extLst>
              <a:ext uri="{FF2B5EF4-FFF2-40B4-BE49-F238E27FC236}">
                <a16:creationId xmlns:a16="http://schemas.microsoft.com/office/drawing/2014/main" xmlns="" id="{A68005E7-47F3-47B3-8FAF-351A7218C6CB}"/>
              </a:ext>
            </a:extLst>
          </p:cNvPr>
          <p:cNvSpPr txBox="1"/>
          <p:nvPr/>
        </p:nvSpPr>
        <p:spPr>
          <a:xfrm>
            <a:off x="464475" y="1295995"/>
            <a:ext cx="8229600" cy="5078313"/>
          </a:xfrm>
          <a:prstGeom prst="rect">
            <a:avLst/>
          </a:prstGeom>
          <a:noFill/>
        </p:spPr>
        <p:txBody>
          <a:bodyPr wrap="square" rtlCol="0">
            <a:spAutoFit/>
          </a:bodyPr>
          <a:lstStyle/>
          <a:p>
            <a:pPr lvl="0" algn="just"/>
            <a:r>
              <a:rPr lang="pt-BR" u="sng" dirty="0">
                <a:latin typeface="Colibri corpo"/>
              </a:rPr>
              <a:t>2. Medida compensatória por intervenção em APP </a:t>
            </a:r>
          </a:p>
          <a:p>
            <a:pPr lvl="0" algn="just"/>
            <a:endParaRPr lang="pt-BR" dirty="0">
              <a:latin typeface="Colibri corpo"/>
            </a:endParaRPr>
          </a:p>
          <a:p>
            <a:pPr lvl="0" algn="just"/>
            <a:r>
              <a:rPr lang="pt-BR" dirty="0">
                <a:latin typeface="Colibri corpo"/>
              </a:rPr>
              <a:t>Não há legislação específica sobre a equivalência para a compensação por intervenção em APP, sendo assim, o DER entende que a </a:t>
            </a:r>
            <a:r>
              <a:rPr lang="pt-BR" u="sng" dirty="0">
                <a:latin typeface="Colibri corpo"/>
              </a:rPr>
              <a:t>compensação seja proporcional ao dano efetivamente causado</a:t>
            </a:r>
            <a:r>
              <a:rPr lang="pt-BR" dirty="0">
                <a:latin typeface="Colibri corpo"/>
              </a:rPr>
              <a:t>, ou seja, à </a:t>
            </a:r>
            <a:r>
              <a:rPr lang="pt-BR" u="sng" dirty="0">
                <a:latin typeface="Colibri corpo"/>
              </a:rPr>
              <a:t>área de APP intervinda</a:t>
            </a:r>
            <a:r>
              <a:rPr lang="pt-BR" dirty="0">
                <a:latin typeface="Colibri corpo"/>
              </a:rPr>
              <a:t>.</a:t>
            </a:r>
          </a:p>
          <a:p>
            <a:pPr lvl="0"/>
            <a:endParaRPr lang="pt-BR" dirty="0"/>
          </a:p>
          <a:p>
            <a:pPr lvl="0"/>
            <a:endParaRPr lang="pt-BR" dirty="0"/>
          </a:p>
          <a:p>
            <a:pPr lvl="0"/>
            <a:endParaRPr lang="pt-BR" dirty="0"/>
          </a:p>
          <a:p>
            <a:pPr lvl="0"/>
            <a:endParaRPr lang="pt-BR" dirty="0"/>
          </a:p>
          <a:p>
            <a:pPr lvl="0"/>
            <a:endParaRPr lang="pt-BR" dirty="0"/>
          </a:p>
          <a:p>
            <a:pPr lvl="0"/>
            <a:endParaRPr lang="pt-BR" dirty="0"/>
          </a:p>
          <a:p>
            <a:pPr lvl="0"/>
            <a:endParaRPr lang="pt-BR" dirty="0"/>
          </a:p>
          <a:p>
            <a:pPr lvl="0"/>
            <a:r>
              <a:rPr lang="pt-BR" dirty="0"/>
              <a:t>                             </a:t>
            </a:r>
            <a:r>
              <a:rPr lang="pt-BR" sz="1200" dirty="0"/>
              <a:t>Implantação ES-115,trecho Nova Almeida a Santa Cruz – 15,5 Km</a:t>
            </a:r>
          </a:p>
          <a:p>
            <a:endParaRPr lang="pt-BR" u="sng" dirty="0"/>
          </a:p>
          <a:p>
            <a:pPr algn="just"/>
            <a:r>
              <a:rPr lang="pt-BR" u="sng" dirty="0">
                <a:latin typeface="Colibri corpo"/>
              </a:rPr>
              <a:t>3. Compensação com fundamento no EIA/RIMA </a:t>
            </a:r>
            <a:r>
              <a:rPr lang="pt-BR" dirty="0">
                <a:latin typeface="Colibri corpo"/>
              </a:rPr>
              <a:t>(significativo impacto ambiental)</a:t>
            </a:r>
          </a:p>
          <a:p>
            <a:pPr algn="just"/>
            <a:r>
              <a:rPr lang="pt-BR" dirty="0">
                <a:latin typeface="Colibri corpo"/>
              </a:rPr>
              <a:t>Lei 9985/2000 (SNUC) - Art 36 § 1</a:t>
            </a:r>
            <a:r>
              <a:rPr lang="pt-BR" u="sng" baseline="30000" dirty="0">
                <a:latin typeface="Colibri corpo"/>
              </a:rPr>
              <a:t>º</a:t>
            </a:r>
            <a:r>
              <a:rPr lang="pt-BR" dirty="0">
                <a:latin typeface="Colibri corpo"/>
              </a:rPr>
              <a:t> : O montante de recursos a ser destinado pelo empreendedor para esta finalidade não pode ser inferior 0,5%;</a:t>
            </a:r>
            <a:endParaRPr lang="pt-BR" dirty="0">
              <a:solidFill>
                <a:srgbClr val="FF0000"/>
              </a:solidFill>
              <a:latin typeface="Colibri corpo"/>
            </a:endParaRPr>
          </a:p>
        </p:txBody>
      </p:sp>
      <p:pic>
        <p:nvPicPr>
          <p:cNvPr id="2" name="Imagem 1"/>
          <p:cNvPicPr>
            <a:picLocks noChangeAspect="1"/>
          </p:cNvPicPr>
          <p:nvPr/>
        </p:nvPicPr>
        <p:blipFill>
          <a:blip r:embed="rId3" cstate="print"/>
          <a:stretch>
            <a:fillRect/>
          </a:stretch>
        </p:blipFill>
        <p:spPr>
          <a:xfrm>
            <a:off x="1728787" y="2996952"/>
            <a:ext cx="5686425" cy="1676400"/>
          </a:xfrm>
          <a:prstGeom prst="rect">
            <a:avLst/>
          </a:prstGeom>
        </p:spPr>
      </p:pic>
      <p:sp>
        <p:nvSpPr>
          <p:cNvPr id="7"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spcBef>
                <a:spcPts val="0"/>
              </a:spcBef>
              <a:spcAft>
                <a:spcPts val="0"/>
              </a:spcAft>
              <a:buSzPct val="25000"/>
            </a:pPr>
            <a:r>
              <a:rPr lang="pt-BR" sz="3800" b="1" dirty="0">
                <a:solidFill>
                  <a:schemeClr val="bg1"/>
                </a:solidFill>
                <a:effectLst>
                  <a:outerShdw blurRad="38100" dist="38100" dir="2700000" algn="tl">
                    <a:srgbClr val="000000">
                      <a:alpha val="43137"/>
                    </a:srgbClr>
                  </a:outerShdw>
                </a:effectLst>
                <a:ea typeface="Calibri"/>
                <a:cs typeface="Calibri"/>
                <a:sym typeface="Calibri"/>
              </a:rPr>
              <a:t>SUPRESSÃO VEGETAL</a:t>
            </a:r>
            <a:r>
              <a:rPr lang="pt-BR" sz="2600" b="1" dirty="0">
                <a:solidFill>
                  <a:schemeClr val="bg1"/>
                </a:solidFill>
                <a:effectLst>
                  <a:outerShdw blurRad="38100" dist="38100" dir="2700000" algn="tl">
                    <a:srgbClr val="000000">
                      <a:alpha val="43137"/>
                    </a:srgbClr>
                  </a:outerShdw>
                </a:effectLst>
                <a:ea typeface="Calibri"/>
                <a:cs typeface="Calibri"/>
                <a:sym typeface="Calibri"/>
              </a:rPr>
              <a:t> </a:t>
            </a:r>
          </a:p>
        </p:txBody>
      </p:sp>
    </p:spTree>
    <p:extLst>
      <p:ext uri="{BB962C8B-B14F-4D97-AF65-F5344CB8AC3E}">
        <p14:creationId xmlns:p14="http://schemas.microsoft.com/office/powerpoint/2010/main" xmlns="" val="2716216568"/>
      </p:ext>
    </p:extLst>
  </p:cSld>
  <p:clrMapOvr>
    <a:masterClrMapping/>
  </p:clrMapOvr>
  <p:transition spd="slow">
    <p:cut/>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73</a:t>
            </a:fld>
            <a:endParaRPr lang="pt-BR" dirty="0"/>
          </a:p>
        </p:txBody>
      </p:sp>
      <p:sp>
        <p:nvSpPr>
          <p:cNvPr id="3" name="CaixaDeTexto 2">
            <a:extLst>
              <a:ext uri="{FF2B5EF4-FFF2-40B4-BE49-F238E27FC236}">
                <a16:creationId xmlns:a16="http://schemas.microsoft.com/office/drawing/2014/main" xmlns="" id="{9600A79F-0DF7-4C7A-A213-3D40AD37EF3D}"/>
              </a:ext>
            </a:extLst>
          </p:cNvPr>
          <p:cNvSpPr txBox="1"/>
          <p:nvPr/>
        </p:nvSpPr>
        <p:spPr>
          <a:xfrm>
            <a:off x="179512" y="1058753"/>
            <a:ext cx="8496944" cy="6370975"/>
          </a:xfrm>
          <a:prstGeom prst="rect">
            <a:avLst/>
          </a:prstGeom>
          <a:noFill/>
        </p:spPr>
        <p:txBody>
          <a:bodyPr wrap="square" rtlCol="0">
            <a:spAutoFit/>
          </a:bodyPr>
          <a:lstStyle/>
          <a:p>
            <a:pPr algn="just"/>
            <a:r>
              <a:rPr lang="pt-BR" dirty="0">
                <a:latin typeface="Colibri corpo"/>
              </a:rPr>
              <a:t>Caminho crítico é a sequência mais longa das atividades que devem ser concluídas a tempo para completar todo o projeto. </a:t>
            </a:r>
          </a:p>
          <a:p>
            <a:pPr lvl="0" algn="just"/>
            <a:endParaRPr lang="pt-BR" dirty="0">
              <a:latin typeface="Colibri corpo"/>
            </a:endParaRPr>
          </a:p>
          <a:p>
            <a:pPr marL="342900" lvl="0" indent="-342900" algn="just">
              <a:buAutoNum type="arabicPeriod"/>
            </a:pPr>
            <a:r>
              <a:rPr lang="pt-BR" u="sng" dirty="0">
                <a:latin typeface="Colibri corpo"/>
              </a:rPr>
              <a:t>Áreas legalmente protegidas </a:t>
            </a:r>
            <a:r>
              <a:rPr lang="pt-BR" dirty="0">
                <a:latin typeface="Colibri corpo"/>
              </a:rPr>
              <a:t>(intervenção direta em Ucs e ZAs)</a:t>
            </a:r>
          </a:p>
          <a:p>
            <a:pPr lvl="0" algn="just"/>
            <a:r>
              <a:rPr lang="pt-BR" dirty="0">
                <a:latin typeface="Colibri corpo"/>
              </a:rPr>
              <a:t>	- Lei Federal 9.985/00 – SNUC: Art 36, § 3</a:t>
            </a:r>
            <a:r>
              <a:rPr lang="pt-BR" u="sng" baseline="30000" dirty="0">
                <a:latin typeface="Colibri corpo"/>
              </a:rPr>
              <a:t>º</a:t>
            </a:r>
            <a:r>
              <a:rPr lang="pt-BR" dirty="0">
                <a:latin typeface="Colibri corpo"/>
              </a:rPr>
              <a:t>: Empreendimentos sujeitos a </a:t>
            </a:r>
            <a:r>
              <a:rPr lang="pt-BR" u="sng" dirty="0">
                <a:latin typeface="Colibri corpo"/>
              </a:rPr>
              <a:t>EIA/RIMA</a:t>
            </a:r>
            <a:r>
              <a:rPr lang="pt-BR" dirty="0">
                <a:latin typeface="Colibri corpo"/>
              </a:rPr>
              <a:t> que afetarem UCs ou sua ZA, o licenciamento está condicioando a </a:t>
            </a:r>
            <a:r>
              <a:rPr lang="pt-BR" u="sng" dirty="0">
                <a:latin typeface="Colibri corpo"/>
              </a:rPr>
              <a:t>autorização do gestor da UC afetada</a:t>
            </a:r>
            <a:r>
              <a:rPr lang="pt-BR" dirty="0">
                <a:latin typeface="Colibri corpo"/>
              </a:rPr>
              <a:t>.  </a:t>
            </a:r>
          </a:p>
          <a:p>
            <a:pPr lvl="0" algn="just"/>
            <a:r>
              <a:rPr lang="pt-BR" dirty="0">
                <a:latin typeface="Colibri corpo"/>
              </a:rPr>
              <a:t>	- CONAMA nº 428/2010 - Art. 5º e Resolução CONSEMA 003/2022: Nos processos de licenciamento ambiental de empreendimentos </a:t>
            </a:r>
            <a:r>
              <a:rPr lang="pt-BR" u="sng" dirty="0">
                <a:latin typeface="Colibri corpo"/>
              </a:rPr>
              <a:t>não sujeitos a EIA/RIMA </a:t>
            </a:r>
            <a:r>
              <a:rPr lang="pt-BR" dirty="0">
                <a:latin typeface="Colibri corpo"/>
              </a:rPr>
              <a:t>o órgão ambiental licenciador deverá </a:t>
            </a:r>
            <a:r>
              <a:rPr lang="pt-BR" u="sng" dirty="0">
                <a:latin typeface="Colibri corpo"/>
              </a:rPr>
              <a:t>dar ciência </a:t>
            </a:r>
            <a:r>
              <a:rPr lang="pt-BR" dirty="0">
                <a:latin typeface="Colibri corpo"/>
              </a:rPr>
              <a:t>ao órgão responsável pela administração da UC, quando: </a:t>
            </a:r>
          </a:p>
          <a:p>
            <a:pPr lvl="0" algn="just"/>
            <a:r>
              <a:rPr lang="pt-BR" dirty="0">
                <a:latin typeface="Colibri corpo"/>
              </a:rPr>
              <a:t>	I - puder causar impacto direto em UC;</a:t>
            </a:r>
          </a:p>
          <a:p>
            <a:pPr lvl="0" algn="just"/>
            <a:r>
              <a:rPr lang="pt-BR" dirty="0">
                <a:latin typeface="Colibri corpo"/>
              </a:rPr>
              <a:t>	II - estiver localizado dentro da UC; </a:t>
            </a:r>
          </a:p>
          <a:p>
            <a:pPr lvl="0" algn="just"/>
            <a:r>
              <a:rPr lang="pt-BR" dirty="0">
                <a:latin typeface="Colibri corpo"/>
              </a:rPr>
              <a:t>	III - estiver localizado na sua ZA; </a:t>
            </a:r>
          </a:p>
          <a:p>
            <a:pPr lvl="0" algn="just"/>
            <a:r>
              <a:rPr lang="pt-BR" dirty="0">
                <a:latin typeface="Colibri corpo"/>
              </a:rPr>
              <a:t>	IV - estiver localizado no limite de 2.000 m </a:t>
            </a:r>
          </a:p>
          <a:p>
            <a:pPr lvl="0" algn="just"/>
            <a:r>
              <a:rPr lang="pt-BR" dirty="0">
                <a:latin typeface="Colibri corpo"/>
              </a:rPr>
              <a:t>	da UC, cuja ZA não tenha sido estabelecida.</a:t>
            </a:r>
          </a:p>
          <a:p>
            <a:pPr lvl="0"/>
            <a:endParaRPr lang="pt-BR" dirty="0"/>
          </a:p>
          <a:p>
            <a:pPr lvl="0"/>
            <a:endParaRPr lang="pt-BR" sz="1000" dirty="0">
              <a:latin typeface="Colibri corpo"/>
            </a:endParaRPr>
          </a:p>
          <a:p>
            <a:pPr lvl="0"/>
            <a:r>
              <a:rPr lang="pt-BR" sz="1000" dirty="0">
                <a:latin typeface="Colibri corpo"/>
              </a:rPr>
              <a:t>OBS: No SISEUC (Lei LEI Nº 9.462/2010) considera ZA uma faixa de 10 km para Ucs que </a:t>
            </a:r>
          </a:p>
          <a:p>
            <a:pPr lvl="0"/>
            <a:r>
              <a:rPr lang="pt-BR" sz="1000" dirty="0">
                <a:latin typeface="Colibri corpo"/>
              </a:rPr>
              <a:t>não possuirem Plano de Manejo.  </a:t>
            </a:r>
          </a:p>
          <a:p>
            <a:pPr lvl="0"/>
            <a:endParaRPr lang="pt-BR" dirty="0">
              <a:solidFill>
                <a:srgbClr val="FF0000"/>
              </a:solidFill>
            </a:endParaRPr>
          </a:p>
          <a:p>
            <a:pPr marL="342900" lvl="0" indent="-342900">
              <a:buAutoNum type="arabicPeriod"/>
            </a:pPr>
            <a:endParaRPr lang="pt-BR" dirty="0">
              <a:solidFill>
                <a:srgbClr val="FF0000"/>
              </a:solidFill>
            </a:endParaRPr>
          </a:p>
          <a:p>
            <a:pPr lvl="0"/>
            <a:endParaRPr lang="pt-BR" dirty="0">
              <a:solidFill>
                <a:srgbClr val="FF0000"/>
              </a:solidFill>
            </a:endParaRPr>
          </a:p>
          <a:p>
            <a:pPr lvl="0"/>
            <a:endParaRPr lang="pt-BR" dirty="0">
              <a:solidFill>
                <a:srgbClr val="FF0000"/>
              </a:solidFill>
            </a:endParaRPr>
          </a:p>
        </p:txBody>
      </p:sp>
      <p:pic>
        <p:nvPicPr>
          <p:cNvPr id="2" name="Imagem 1"/>
          <p:cNvPicPr>
            <a:picLocks noChangeAspect="1"/>
          </p:cNvPicPr>
          <p:nvPr/>
        </p:nvPicPr>
        <p:blipFill>
          <a:blip r:embed="rId3" cstate="print"/>
          <a:stretch>
            <a:fillRect/>
          </a:stretch>
        </p:blipFill>
        <p:spPr>
          <a:xfrm>
            <a:off x="5724128" y="4151907"/>
            <a:ext cx="3186100" cy="1851054"/>
          </a:xfrm>
          <a:prstGeom prst="rect">
            <a:avLst/>
          </a:prstGeom>
        </p:spPr>
      </p:pic>
      <p:sp>
        <p:nvSpPr>
          <p:cNvPr id="5" name="CaixaDeTexto 4"/>
          <p:cNvSpPr txBox="1"/>
          <p:nvPr/>
        </p:nvSpPr>
        <p:spPr>
          <a:xfrm>
            <a:off x="6012160" y="6023179"/>
            <a:ext cx="2592288" cy="246221"/>
          </a:xfrm>
          <a:prstGeom prst="rect">
            <a:avLst/>
          </a:prstGeom>
          <a:noFill/>
        </p:spPr>
        <p:txBody>
          <a:bodyPr wrap="square" rtlCol="0">
            <a:spAutoFit/>
          </a:bodyPr>
          <a:lstStyle/>
          <a:p>
            <a:r>
              <a:rPr lang="pt-BR" sz="1000" dirty="0"/>
              <a:t>UC Parque Estadual Mata das Flores - ES</a:t>
            </a:r>
            <a:endParaRPr lang="pt-BR" dirty="0"/>
          </a:p>
        </p:txBody>
      </p:sp>
      <p:sp>
        <p:nvSpPr>
          <p:cNvPr id="7"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just">
              <a:spcBef>
                <a:spcPts val="0"/>
              </a:spcBef>
              <a:spcAft>
                <a:spcPts val="0"/>
              </a:spcAft>
              <a:buSzPct val="25000"/>
            </a:pPr>
            <a:r>
              <a:rPr lang="pt-BR" sz="3000" b="1" dirty="0">
                <a:solidFill>
                  <a:schemeClr val="bg1"/>
                </a:solidFill>
                <a:effectLst>
                  <a:outerShdw blurRad="38100" dist="38100" dir="2700000" algn="tl">
                    <a:srgbClr val="000000">
                      <a:alpha val="43137"/>
                    </a:srgbClr>
                  </a:outerShdw>
                </a:effectLst>
                <a:ea typeface="Calibri"/>
                <a:cs typeface="Calibri"/>
                <a:sym typeface="Calibri"/>
              </a:rPr>
              <a:t>CAMINHO CRÍTICO EM PROJETOS RODOVIÁRIOS</a:t>
            </a:r>
          </a:p>
        </p:txBody>
      </p:sp>
    </p:spTree>
    <p:extLst>
      <p:ext uri="{BB962C8B-B14F-4D97-AF65-F5344CB8AC3E}">
        <p14:creationId xmlns:p14="http://schemas.microsoft.com/office/powerpoint/2010/main" xmlns="" val="2365414484"/>
      </p:ext>
    </p:extLst>
  </p:cSld>
  <p:clrMapOvr>
    <a:masterClrMapping/>
  </p:clrMapOvr>
  <p:transition spd="slow">
    <p:cut/>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pic>
        <p:nvPicPr>
          <p:cNvPr id="6" name="Imagem 5"/>
          <p:cNvPicPr>
            <a:picLocks noChangeAspect="1"/>
          </p:cNvPicPr>
          <p:nvPr/>
        </p:nvPicPr>
        <p:blipFill>
          <a:blip r:embed="rId3" cstate="print"/>
          <a:stretch>
            <a:fillRect/>
          </a:stretch>
        </p:blipFill>
        <p:spPr>
          <a:xfrm>
            <a:off x="5004048" y="3909313"/>
            <a:ext cx="3440832" cy="2613709"/>
          </a:xfrm>
          <a:prstGeom prst="rect">
            <a:avLst/>
          </a:prstGeom>
        </p:spPr>
      </p:pic>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74</a:t>
            </a:fld>
            <a:endParaRPr lang="pt-BR" dirty="0"/>
          </a:p>
        </p:txBody>
      </p:sp>
      <p:sp>
        <p:nvSpPr>
          <p:cNvPr id="3" name="CaixaDeTexto 2">
            <a:extLst>
              <a:ext uri="{FF2B5EF4-FFF2-40B4-BE49-F238E27FC236}">
                <a16:creationId xmlns:a16="http://schemas.microsoft.com/office/drawing/2014/main" xmlns="" id="{9600A79F-0DF7-4C7A-A213-3D40AD37EF3D}"/>
              </a:ext>
            </a:extLst>
          </p:cNvPr>
          <p:cNvSpPr txBox="1"/>
          <p:nvPr/>
        </p:nvSpPr>
        <p:spPr>
          <a:xfrm>
            <a:off x="239586" y="1189846"/>
            <a:ext cx="8796910" cy="3970318"/>
          </a:xfrm>
          <a:prstGeom prst="rect">
            <a:avLst/>
          </a:prstGeom>
          <a:noFill/>
        </p:spPr>
        <p:txBody>
          <a:bodyPr wrap="square" rtlCol="0">
            <a:spAutoFit/>
          </a:bodyPr>
          <a:lstStyle/>
          <a:p>
            <a:pPr lvl="0" algn="just"/>
            <a:r>
              <a:rPr lang="pt-BR" dirty="0">
                <a:latin typeface="Colibri corpo"/>
              </a:rPr>
              <a:t>2. </a:t>
            </a:r>
            <a:r>
              <a:rPr lang="pt-BR" u="sng" dirty="0">
                <a:latin typeface="Colibri corpo"/>
              </a:rPr>
              <a:t>Povos e comunidades tradicionais legalmente protegidos – Componente Indígena</a:t>
            </a:r>
          </a:p>
          <a:p>
            <a:pPr algn="just"/>
            <a:endParaRPr lang="pt-BR" u="sng" dirty="0">
              <a:latin typeface="Colibri corpo"/>
            </a:endParaRPr>
          </a:p>
          <a:p>
            <a:pPr marL="285750" lvl="0" indent="-285750" algn="just">
              <a:buFontTx/>
              <a:buChar char="-"/>
            </a:pPr>
            <a:r>
              <a:rPr lang="pt-BR" dirty="0">
                <a:latin typeface="Colibri corpo"/>
              </a:rPr>
              <a:t>À FUNAI, órgão indigenista, cabe se </a:t>
            </a:r>
            <a:r>
              <a:rPr lang="pt-BR" u="sng" dirty="0">
                <a:latin typeface="Colibri corpo"/>
              </a:rPr>
              <a:t>manifestar</a:t>
            </a:r>
            <a:r>
              <a:rPr lang="pt-BR" dirty="0">
                <a:latin typeface="Colibri corpo"/>
              </a:rPr>
              <a:t> perante o IBAMA, em relação ao impacto ambiental e sociocultural da atividade ou </a:t>
            </a:r>
            <a:r>
              <a:rPr lang="pt-BR" u="sng" dirty="0">
                <a:latin typeface="Colibri corpo"/>
              </a:rPr>
              <a:t>empreendimento que afetam diretamente</a:t>
            </a:r>
            <a:r>
              <a:rPr lang="pt-BR" dirty="0">
                <a:latin typeface="Colibri corpo"/>
              </a:rPr>
              <a:t> as Terras Indígenas - Portaria Interministerial Nº - 60/2015.</a:t>
            </a:r>
            <a:endParaRPr lang="pt-BR" dirty="0">
              <a:solidFill>
                <a:srgbClr val="FF0000"/>
              </a:solidFill>
              <a:latin typeface="Colibri corpo"/>
            </a:endParaRPr>
          </a:p>
          <a:p>
            <a:pPr marL="285750" lvl="0" indent="-285750" algn="just">
              <a:buFontTx/>
              <a:buChar char="-"/>
            </a:pPr>
            <a:r>
              <a:rPr lang="pt-BR" dirty="0">
                <a:latin typeface="Colibri corpo"/>
              </a:rPr>
              <a:t>Os </a:t>
            </a:r>
            <a:r>
              <a:rPr lang="pt-BR" u="sng" dirty="0">
                <a:latin typeface="Colibri corpo"/>
              </a:rPr>
              <a:t>consultores</a:t>
            </a:r>
            <a:r>
              <a:rPr lang="pt-BR" dirty="0">
                <a:latin typeface="Colibri corpo"/>
              </a:rPr>
              <a:t> que desenvolverão os estudos e o </a:t>
            </a:r>
            <a:r>
              <a:rPr lang="pt-BR" u="sng" dirty="0">
                <a:latin typeface="Colibri corpo"/>
              </a:rPr>
              <a:t>TR dos estudos </a:t>
            </a:r>
            <a:r>
              <a:rPr lang="pt-BR" dirty="0">
                <a:latin typeface="Colibri corpo"/>
              </a:rPr>
              <a:t>necessários</a:t>
            </a:r>
          </a:p>
          <a:p>
            <a:pPr lvl="0" algn="just"/>
            <a:r>
              <a:rPr lang="pt-BR" dirty="0">
                <a:latin typeface="Colibri corpo"/>
              </a:rPr>
              <a:t>à avaliação dos impactos sobre as terras e culturas indígenas </a:t>
            </a:r>
            <a:r>
              <a:rPr lang="pt-BR" u="sng" dirty="0">
                <a:latin typeface="Colibri corpo"/>
              </a:rPr>
              <a:t>deverão ser aprovados pela FUNAI</a:t>
            </a:r>
            <a:r>
              <a:rPr lang="pt-BR" dirty="0">
                <a:latin typeface="Colibri corpo"/>
              </a:rPr>
              <a:t>. Cabe a autoridade licenciadora encaminhar o TR à FUNAI.  </a:t>
            </a:r>
          </a:p>
          <a:p>
            <a:pPr marL="285750" lvl="0" indent="-285750" algn="just">
              <a:buFontTx/>
              <a:buChar char="-"/>
            </a:pPr>
            <a:r>
              <a:rPr lang="pt-BR" dirty="0">
                <a:latin typeface="Colibri corpo"/>
              </a:rPr>
              <a:t>Estudo da componente indígena: raio de 40 Km (áreas de Amazônia Legal) e de </a:t>
            </a:r>
            <a:r>
              <a:rPr lang="pt-BR" u="sng" dirty="0">
                <a:latin typeface="Colibri corpo"/>
              </a:rPr>
              <a:t>10 km </a:t>
            </a:r>
            <a:r>
              <a:rPr lang="pt-BR" dirty="0">
                <a:latin typeface="Colibri corpo"/>
              </a:rPr>
              <a:t>(demais regiões), à partir do eixo. </a:t>
            </a:r>
          </a:p>
          <a:p>
            <a:pPr marL="285750" lvl="0" indent="-285750" algn="just">
              <a:buFontTx/>
              <a:buChar char="-"/>
            </a:pPr>
            <a:r>
              <a:rPr lang="pt-BR" dirty="0">
                <a:latin typeface="Colibri corpo"/>
              </a:rPr>
              <a:t>Elaboração de planos e programas para</a:t>
            </a:r>
          </a:p>
          <a:p>
            <a:pPr lvl="0" algn="just"/>
            <a:r>
              <a:rPr lang="pt-BR" dirty="0">
                <a:latin typeface="Colibri corpo"/>
              </a:rPr>
              <a:t>a mitigação e compensação ambiental nas</a:t>
            </a:r>
          </a:p>
          <a:p>
            <a:pPr lvl="0" algn="just"/>
            <a:r>
              <a:rPr lang="pt-BR" dirty="0">
                <a:latin typeface="Colibri corpo"/>
              </a:rPr>
              <a:t>fases de instalação e operação.</a:t>
            </a:r>
          </a:p>
          <a:p>
            <a:pPr lvl="0"/>
            <a:endParaRPr lang="pt-BR" dirty="0">
              <a:solidFill>
                <a:srgbClr val="FF0000"/>
              </a:solidFill>
            </a:endParaRPr>
          </a:p>
        </p:txBody>
      </p:sp>
      <p:sp>
        <p:nvSpPr>
          <p:cNvPr id="2" name="CaixaDeTexto 1"/>
          <p:cNvSpPr txBox="1"/>
          <p:nvPr/>
        </p:nvSpPr>
        <p:spPr>
          <a:xfrm>
            <a:off x="2699792" y="5591562"/>
            <a:ext cx="2304256" cy="861774"/>
          </a:xfrm>
          <a:prstGeom prst="rect">
            <a:avLst/>
          </a:prstGeom>
          <a:noFill/>
        </p:spPr>
        <p:txBody>
          <a:bodyPr wrap="square" rtlCol="0">
            <a:spAutoFit/>
          </a:bodyPr>
          <a:lstStyle/>
          <a:p>
            <a:pPr algn="just"/>
            <a:r>
              <a:rPr lang="pt-BR" sz="1000" dirty="0">
                <a:latin typeface="Colibri corpo"/>
              </a:rPr>
              <a:t>Terras Indígenas de Caieiras Velha II e de Comboios, localiadas às margens da ES-010, trecho Ponte Piraquaçu x Barra do Sahy x Barra do Riacho </a:t>
            </a:r>
          </a:p>
        </p:txBody>
      </p:sp>
      <p:sp>
        <p:nvSpPr>
          <p:cNvPr id="8"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just">
              <a:spcBef>
                <a:spcPts val="0"/>
              </a:spcBef>
              <a:spcAft>
                <a:spcPts val="0"/>
              </a:spcAft>
              <a:buSzPct val="25000"/>
            </a:pPr>
            <a:r>
              <a:rPr lang="pt-BR" sz="3000" b="1" dirty="0">
                <a:solidFill>
                  <a:schemeClr val="bg1"/>
                </a:solidFill>
                <a:effectLst>
                  <a:outerShdw blurRad="38100" dist="38100" dir="2700000" algn="tl">
                    <a:srgbClr val="000000">
                      <a:alpha val="43137"/>
                    </a:srgbClr>
                  </a:outerShdw>
                </a:effectLst>
                <a:ea typeface="Calibri"/>
                <a:cs typeface="Calibri"/>
                <a:sym typeface="Calibri"/>
              </a:rPr>
              <a:t>CAMINHO CRÍTICO EM PROJETOS RODOVIÁRIOS</a:t>
            </a:r>
          </a:p>
        </p:txBody>
      </p:sp>
    </p:spTree>
    <p:extLst>
      <p:ext uri="{BB962C8B-B14F-4D97-AF65-F5344CB8AC3E}">
        <p14:creationId xmlns:p14="http://schemas.microsoft.com/office/powerpoint/2010/main" xmlns="" val="3747548794"/>
      </p:ext>
    </p:extLst>
  </p:cSld>
  <p:clrMapOvr>
    <a:masterClrMapping/>
  </p:clrMapOvr>
  <p:transition spd="slow">
    <p:cut/>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75</a:t>
            </a:fld>
            <a:endParaRPr lang="pt-BR" dirty="0"/>
          </a:p>
        </p:txBody>
      </p:sp>
      <p:sp>
        <p:nvSpPr>
          <p:cNvPr id="3" name="CaixaDeTexto 2">
            <a:extLst>
              <a:ext uri="{FF2B5EF4-FFF2-40B4-BE49-F238E27FC236}">
                <a16:creationId xmlns:a16="http://schemas.microsoft.com/office/drawing/2014/main" xmlns="" id="{9600A79F-0DF7-4C7A-A213-3D40AD37EF3D}"/>
              </a:ext>
            </a:extLst>
          </p:cNvPr>
          <p:cNvSpPr txBox="1"/>
          <p:nvPr/>
        </p:nvSpPr>
        <p:spPr>
          <a:xfrm>
            <a:off x="239586" y="1189846"/>
            <a:ext cx="8496944" cy="4308872"/>
          </a:xfrm>
          <a:prstGeom prst="rect">
            <a:avLst/>
          </a:prstGeom>
          <a:noFill/>
        </p:spPr>
        <p:txBody>
          <a:bodyPr wrap="square" rtlCol="0">
            <a:spAutoFit/>
          </a:bodyPr>
          <a:lstStyle/>
          <a:p>
            <a:pPr lvl="0" algn="just"/>
            <a:r>
              <a:rPr lang="pt-BR" sz="1600" u="sng" dirty="0">
                <a:latin typeface="Colibri corpo"/>
              </a:rPr>
              <a:t>3. Povos e comunidades tradicionais legalmente protegidos - Componente Quilombola</a:t>
            </a:r>
          </a:p>
          <a:p>
            <a:pPr algn="just"/>
            <a:endParaRPr lang="pt-BR" sz="1600" dirty="0">
              <a:latin typeface="Colibri corpo"/>
            </a:endParaRPr>
          </a:p>
          <a:p>
            <a:pPr marL="285750" indent="-285750" algn="just">
              <a:buFontTx/>
              <a:buChar char="-"/>
            </a:pPr>
            <a:r>
              <a:rPr lang="pt-BR" sz="1600" dirty="0">
                <a:latin typeface="Colibri corpo"/>
              </a:rPr>
              <a:t>INCRA se manifestará nos processos de licenciamento ambiental de atividades ou </a:t>
            </a:r>
            <a:r>
              <a:rPr lang="pt-BR" sz="1600" u="sng" dirty="0">
                <a:latin typeface="Colibri corpo"/>
              </a:rPr>
              <a:t>empreendimentos localizados em  terra quilombola reconhecidas </a:t>
            </a:r>
            <a:r>
              <a:rPr lang="pt-BR" sz="1600" dirty="0">
                <a:latin typeface="Colibri corpo"/>
              </a:rPr>
              <a:t>pelo INCRA (RTID) devidamente publicado – Portaria Interministerial Nº - 60/2015 e IN INCRA Nº111/2021. </a:t>
            </a:r>
          </a:p>
          <a:p>
            <a:pPr marL="285750" lvl="0" indent="-285750" algn="just">
              <a:buFontTx/>
              <a:buChar char="-"/>
            </a:pPr>
            <a:r>
              <a:rPr lang="pt-BR" sz="1600" dirty="0">
                <a:latin typeface="Colibri corpo"/>
              </a:rPr>
              <a:t>Relatório Técnico de Identificação e Delimitação – RTID: documento que identifica e delimita o território quilombola a partir de informações cartográficas, fundiárias, agronômicas, ecológicas, geográficas, socioeconômicas, históricas e antropológicas,conforme disposto na IN INCRA Nº111/2021.</a:t>
            </a:r>
          </a:p>
          <a:p>
            <a:pPr marL="285750" lvl="0" indent="-285750" algn="just">
              <a:buFontTx/>
              <a:buChar char="-"/>
            </a:pPr>
            <a:r>
              <a:rPr lang="pt-BR" sz="1600" dirty="0">
                <a:latin typeface="Colibri corpo"/>
              </a:rPr>
              <a:t>O </a:t>
            </a:r>
            <a:r>
              <a:rPr lang="pt-BR" sz="1600" u="sng" dirty="0">
                <a:latin typeface="Colibri corpo"/>
              </a:rPr>
              <a:t>INCRA manifestar-se-á nos processos de licenciamento ambiental </a:t>
            </a:r>
            <a:r>
              <a:rPr lang="pt-BR" sz="1600" dirty="0">
                <a:latin typeface="Colibri corpo"/>
              </a:rPr>
              <a:t>(federal, estadual ou municipal) a partir da </a:t>
            </a:r>
            <a:r>
              <a:rPr lang="pt-BR" sz="1600" u="sng" dirty="0">
                <a:latin typeface="Colibri corpo"/>
              </a:rPr>
              <a:t>solicitação formal do órgão ambiental licenciador </a:t>
            </a:r>
            <a:r>
              <a:rPr lang="pt-BR" sz="1600" dirty="0">
                <a:latin typeface="Colibri corpo"/>
              </a:rPr>
              <a:t>- Art. 3º IN INCRA Nº111/2021. </a:t>
            </a:r>
          </a:p>
          <a:p>
            <a:pPr marL="285750" lvl="0" indent="-285750" algn="just">
              <a:buFontTx/>
              <a:buChar char="-"/>
            </a:pPr>
            <a:r>
              <a:rPr lang="pt-BR" sz="1600" dirty="0">
                <a:latin typeface="Colibri corpo"/>
              </a:rPr>
              <a:t> Estudo da Componente Quilombola: raio de 40 Km (áreas de Amazônia Legal) e de </a:t>
            </a:r>
            <a:r>
              <a:rPr lang="pt-BR" sz="1600" u="sng" dirty="0">
                <a:latin typeface="Colibri corpo"/>
              </a:rPr>
              <a:t>10 km </a:t>
            </a:r>
            <a:r>
              <a:rPr lang="pt-BR" sz="1600" dirty="0">
                <a:latin typeface="Colibri corpo"/>
              </a:rPr>
              <a:t>(demais regiões), à partir do eixo. </a:t>
            </a:r>
          </a:p>
          <a:p>
            <a:pPr marL="285750" lvl="0" indent="-285750" algn="just">
              <a:buFontTx/>
              <a:buChar char="-"/>
            </a:pPr>
            <a:r>
              <a:rPr lang="pt-BR" sz="1600" dirty="0">
                <a:latin typeface="Colibri corpo"/>
              </a:rPr>
              <a:t>Elaboração de planos e programas para a mitigação e compensação ambiental nas fases de instalação e operação.</a:t>
            </a:r>
          </a:p>
          <a:p>
            <a:pPr marL="285750" lvl="0" indent="-285750">
              <a:buFontTx/>
              <a:buChar char="-"/>
            </a:pPr>
            <a:endParaRPr lang="pt-BR" dirty="0">
              <a:solidFill>
                <a:srgbClr val="FF0000"/>
              </a:solidFill>
            </a:endParaRPr>
          </a:p>
        </p:txBody>
      </p:sp>
      <p:pic>
        <p:nvPicPr>
          <p:cNvPr id="2" name="Imagem 1"/>
          <p:cNvPicPr>
            <a:picLocks noChangeAspect="1"/>
          </p:cNvPicPr>
          <p:nvPr/>
        </p:nvPicPr>
        <p:blipFill>
          <a:blip r:embed="rId3" cstate="print"/>
          <a:stretch>
            <a:fillRect/>
          </a:stretch>
        </p:blipFill>
        <p:spPr>
          <a:xfrm>
            <a:off x="5220072" y="4941168"/>
            <a:ext cx="2952328" cy="1658927"/>
          </a:xfrm>
          <a:prstGeom prst="rect">
            <a:avLst/>
          </a:prstGeom>
          <a:effectLst>
            <a:outerShdw blurRad="50800" dist="50800" dir="5400000" algn="ctr" rotWithShape="0">
              <a:srgbClr val="000000">
                <a:alpha val="28000"/>
              </a:srgbClr>
            </a:outerShdw>
          </a:effectLst>
        </p:spPr>
      </p:pic>
      <p:sp>
        <p:nvSpPr>
          <p:cNvPr id="7"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just">
              <a:spcBef>
                <a:spcPts val="0"/>
              </a:spcBef>
              <a:spcAft>
                <a:spcPts val="0"/>
              </a:spcAft>
              <a:buSzPct val="25000"/>
            </a:pPr>
            <a:r>
              <a:rPr lang="pt-BR" sz="3000" b="1" dirty="0">
                <a:solidFill>
                  <a:schemeClr val="bg1"/>
                </a:solidFill>
                <a:effectLst>
                  <a:outerShdw blurRad="38100" dist="38100" dir="2700000" algn="tl">
                    <a:srgbClr val="000000">
                      <a:alpha val="43137"/>
                    </a:srgbClr>
                  </a:outerShdw>
                </a:effectLst>
                <a:ea typeface="Calibri"/>
                <a:cs typeface="Calibri"/>
                <a:sym typeface="Calibri"/>
              </a:rPr>
              <a:t>CAMINHO CRÍTICO EM PROJETOS RODOVIÁRIOS</a:t>
            </a:r>
          </a:p>
        </p:txBody>
      </p:sp>
    </p:spTree>
    <p:extLst>
      <p:ext uri="{BB962C8B-B14F-4D97-AF65-F5344CB8AC3E}">
        <p14:creationId xmlns:p14="http://schemas.microsoft.com/office/powerpoint/2010/main" xmlns="" val="2385738464"/>
      </p:ext>
    </p:extLst>
  </p:cSld>
  <p:clrMapOvr>
    <a:masterClrMapping/>
  </p:clrMapOvr>
  <p:transition spd="slow">
    <p:cut/>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pic>
        <p:nvPicPr>
          <p:cNvPr id="13" name="Imagem 12">
            <a:extLst>
              <a:ext uri="{FF2B5EF4-FFF2-40B4-BE49-F238E27FC236}">
                <a16:creationId xmlns:a16="http://schemas.microsoft.com/office/drawing/2014/main" xmlns="" id="{F8EA6FA0-90AE-4109-9504-AD404F6E7E8B}"/>
              </a:ext>
            </a:extLst>
          </p:cNvPr>
          <p:cNvPicPr>
            <a:picLocks noChangeAspect="1"/>
          </p:cNvPicPr>
          <p:nvPr/>
        </p:nvPicPr>
        <p:blipFill>
          <a:blip r:embed="rId3" cstate="print"/>
          <a:stretch>
            <a:fillRect/>
          </a:stretch>
        </p:blipFill>
        <p:spPr>
          <a:xfrm>
            <a:off x="6660232" y="4725144"/>
            <a:ext cx="2394536" cy="1556791"/>
          </a:xfrm>
          <a:prstGeom prst="rect">
            <a:avLst/>
          </a:prstGeom>
        </p:spPr>
      </p:pic>
      <p:sp>
        <p:nvSpPr>
          <p:cNvPr id="4" name="Espaço Reservado para Número de Slide 1"/>
          <p:cNvSpPr>
            <a:spLocks noGrp="1"/>
          </p:cNvSpPr>
          <p:nvPr>
            <p:ph type="sldNum" sz="quarter" idx="12"/>
          </p:nvPr>
        </p:nvSpPr>
        <p:spPr>
          <a:xfrm>
            <a:off x="0" y="6580912"/>
            <a:ext cx="9144000" cy="402332"/>
          </a:xfrm>
        </p:spPr>
        <p:txBody>
          <a:bodyPr/>
          <a:lstStyle/>
          <a:p>
            <a:pPr algn="ctr"/>
            <a:fld id="{11580C95-E7AE-4143-AE2D-E14D98663070}" type="slidenum">
              <a:rPr lang="pt-BR" smtClean="0"/>
              <a:pPr algn="ctr"/>
              <a:t>76</a:t>
            </a:fld>
            <a:endParaRPr lang="pt-BR" dirty="0"/>
          </a:p>
        </p:txBody>
      </p:sp>
      <p:sp>
        <p:nvSpPr>
          <p:cNvPr id="3" name="CaixaDeTexto 2">
            <a:extLst>
              <a:ext uri="{FF2B5EF4-FFF2-40B4-BE49-F238E27FC236}">
                <a16:creationId xmlns:a16="http://schemas.microsoft.com/office/drawing/2014/main" xmlns="" id="{9600A79F-0DF7-4C7A-A213-3D40AD37EF3D}"/>
              </a:ext>
            </a:extLst>
          </p:cNvPr>
          <p:cNvSpPr txBox="1"/>
          <p:nvPr/>
        </p:nvSpPr>
        <p:spPr>
          <a:xfrm>
            <a:off x="323528" y="1053734"/>
            <a:ext cx="8496944" cy="2031325"/>
          </a:xfrm>
          <a:prstGeom prst="rect">
            <a:avLst/>
          </a:prstGeom>
          <a:noFill/>
        </p:spPr>
        <p:txBody>
          <a:bodyPr wrap="square" rtlCol="0">
            <a:spAutoFit/>
          </a:bodyPr>
          <a:lstStyle/>
          <a:p>
            <a:pPr lvl="0" algn="just"/>
            <a:r>
              <a:rPr lang="pt-BR" dirty="0">
                <a:latin typeface="Colibri corpo"/>
              </a:rPr>
              <a:t>4. </a:t>
            </a:r>
            <a:r>
              <a:rPr lang="pt-BR" u="sng" dirty="0">
                <a:latin typeface="Colibri corpo"/>
              </a:rPr>
              <a:t>Cartas de anuência do IPHAN para LP, LI e LO - IN IPHAN N.º 1/2015</a:t>
            </a:r>
          </a:p>
          <a:p>
            <a:pPr lvl="0" algn="just"/>
            <a:r>
              <a:rPr lang="pt-BR" dirty="0">
                <a:solidFill>
                  <a:srgbClr val="FF0000"/>
                </a:solidFill>
                <a:latin typeface="Colibri corpo"/>
              </a:rPr>
              <a:t>	</a:t>
            </a:r>
            <a:r>
              <a:rPr lang="pt-BR" dirty="0">
                <a:latin typeface="Colibri corpo"/>
              </a:rPr>
              <a:t>- FCA – Formulário de Caracterização do Empreendimento 	 </a:t>
            </a:r>
          </a:p>
          <a:p>
            <a:pPr lvl="0" algn="just"/>
            <a:r>
              <a:rPr lang="pt-BR" dirty="0">
                <a:latin typeface="Colibri corpo"/>
              </a:rPr>
              <a:t>	- PAIPA/RAIPA: Projeto e Relatório de Avaliação de Impacto ao Patrimônio Arqueológico (</a:t>
            </a:r>
            <a:r>
              <a:rPr lang="pt-BR" dirty="0" err="1">
                <a:latin typeface="Colibri corpo"/>
              </a:rPr>
              <a:t>Nivel</a:t>
            </a:r>
            <a:r>
              <a:rPr lang="pt-BR" dirty="0">
                <a:latin typeface="Colibri corpo"/>
              </a:rPr>
              <a:t> III - pavimentação e implantação)</a:t>
            </a:r>
          </a:p>
          <a:p>
            <a:pPr lvl="0" algn="just"/>
            <a:r>
              <a:rPr lang="pt-BR" dirty="0">
                <a:latin typeface="Colibri corpo"/>
              </a:rPr>
              <a:t>	- PGPA: Programa de Gestão do Patrimônio Arqueológico (monitoramento/acompanhamento e salvamento) </a:t>
            </a:r>
          </a:p>
          <a:p>
            <a:pPr lvl="0" algn="just"/>
            <a:r>
              <a:rPr lang="pt-BR" dirty="0">
                <a:latin typeface="Colibri corpo"/>
              </a:rPr>
              <a:t>	 - PIEP: Programa Integrado de Educação Patrimonial</a:t>
            </a:r>
          </a:p>
        </p:txBody>
      </p:sp>
      <p:pic>
        <p:nvPicPr>
          <p:cNvPr id="5" name="Imagem 4">
            <a:extLst>
              <a:ext uri="{FF2B5EF4-FFF2-40B4-BE49-F238E27FC236}">
                <a16:creationId xmlns:a16="http://schemas.microsoft.com/office/drawing/2014/main" xmlns="" id="{D7448231-B126-4182-829A-5716AF8D58EF}"/>
              </a:ext>
            </a:extLst>
          </p:cNvPr>
          <p:cNvPicPr>
            <a:picLocks noChangeAspect="1"/>
          </p:cNvPicPr>
          <p:nvPr/>
        </p:nvPicPr>
        <p:blipFill>
          <a:blip r:embed="rId4" cstate="print"/>
          <a:stretch>
            <a:fillRect/>
          </a:stretch>
        </p:blipFill>
        <p:spPr>
          <a:xfrm>
            <a:off x="1763689" y="4775654"/>
            <a:ext cx="2304256" cy="1500463"/>
          </a:xfrm>
          <a:prstGeom prst="rect">
            <a:avLst/>
          </a:prstGeom>
        </p:spPr>
      </p:pic>
      <p:pic>
        <p:nvPicPr>
          <p:cNvPr id="6" name="Imagem 5">
            <a:extLst>
              <a:ext uri="{FF2B5EF4-FFF2-40B4-BE49-F238E27FC236}">
                <a16:creationId xmlns:a16="http://schemas.microsoft.com/office/drawing/2014/main" xmlns="" id="{E3A4D756-7D9D-4C22-9A54-3248AC4BBA2B}"/>
              </a:ext>
            </a:extLst>
          </p:cNvPr>
          <p:cNvPicPr>
            <a:picLocks noChangeAspect="1"/>
          </p:cNvPicPr>
          <p:nvPr/>
        </p:nvPicPr>
        <p:blipFill>
          <a:blip r:embed="rId5" cstate="print"/>
          <a:stretch>
            <a:fillRect/>
          </a:stretch>
        </p:blipFill>
        <p:spPr>
          <a:xfrm>
            <a:off x="6660232" y="3140968"/>
            <a:ext cx="2394536" cy="1815976"/>
          </a:xfrm>
          <a:prstGeom prst="rect">
            <a:avLst/>
          </a:prstGeom>
        </p:spPr>
      </p:pic>
      <p:pic>
        <p:nvPicPr>
          <p:cNvPr id="8" name="Imagem 7">
            <a:extLst>
              <a:ext uri="{FF2B5EF4-FFF2-40B4-BE49-F238E27FC236}">
                <a16:creationId xmlns:a16="http://schemas.microsoft.com/office/drawing/2014/main" xmlns="" id="{18D99CDB-08AB-4C9B-900D-ACABC5A40EE7}"/>
              </a:ext>
            </a:extLst>
          </p:cNvPr>
          <p:cNvPicPr>
            <a:picLocks noChangeAspect="1"/>
          </p:cNvPicPr>
          <p:nvPr/>
        </p:nvPicPr>
        <p:blipFill>
          <a:blip r:embed="rId6" cstate="print"/>
          <a:stretch>
            <a:fillRect/>
          </a:stretch>
        </p:blipFill>
        <p:spPr>
          <a:xfrm>
            <a:off x="4139952" y="3140968"/>
            <a:ext cx="2463361" cy="1683568"/>
          </a:xfrm>
          <a:prstGeom prst="rect">
            <a:avLst/>
          </a:prstGeom>
        </p:spPr>
      </p:pic>
      <p:pic>
        <p:nvPicPr>
          <p:cNvPr id="10" name="Imagem 9">
            <a:extLst>
              <a:ext uri="{FF2B5EF4-FFF2-40B4-BE49-F238E27FC236}">
                <a16:creationId xmlns:a16="http://schemas.microsoft.com/office/drawing/2014/main" xmlns="" id="{24B04DA2-42DF-4894-AB07-85A1A12C5232}"/>
              </a:ext>
            </a:extLst>
          </p:cNvPr>
          <p:cNvPicPr>
            <a:picLocks noChangeAspect="1"/>
          </p:cNvPicPr>
          <p:nvPr/>
        </p:nvPicPr>
        <p:blipFill>
          <a:blip r:embed="rId7" cstate="print"/>
          <a:stretch>
            <a:fillRect/>
          </a:stretch>
        </p:blipFill>
        <p:spPr>
          <a:xfrm>
            <a:off x="163965" y="3140968"/>
            <a:ext cx="1638985" cy="3135149"/>
          </a:xfrm>
          <a:prstGeom prst="rect">
            <a:avLst/>
          </a:prstGeom>
        </p:spPr>
      </p:pic>
      <p:pic>
        <p:nvPicPr>
          <p:cNvPr id="14" name="Imagem 13">
            <a:extLst>
              <a:ext uri="{FF2B5EF4-FFF2-40B4-BE49-F238E27FC236}">
                <a16:creationId xmlns:a16="http://schemas.microsoft.com/office/drawing/2014/main" xmlns="" id="{6B38A8F4-A1F1-4171-A202-DAAE462B882D}"/>
              </a:ext>
            </a:extLst>
          </p:cNvPr>
          <p:cNvPicPr>
            <a:picLocks noChangeAspect="1"/>
          </p:cNvPicPr>
          <p:nvPr/>
        </p:nvPicPr>
        <p:blipFill>
          <a:blip r:embed="rId8" cstate="print"/>
          <a:stretch>
            <a:fillRect/>
          </a:stretch>
        </p:blipFill>
        <p:spPr>
          <a:xfrm>
            <a:off x="4144347" y="4824536"/>
            <a:ext cx="2458966" cy="1451581"/>
          </a:xfrm>
          <a:prstGeom prst="rect">
            <a:avLst/>
          </a:prstGeom>
        </p:spPr>
      </p:pic>
      <p:pic>
        <p:nvPicPr>
          <p:cNvPr id="15" name="Imagem 14">
            <a:extLst>
              <a:ext uri="{FF2B5EF4-FFF2-40B4-BE49-F238E27FC236}">
                <a16:creationId xmlns:a16="http://schemas.microsoft.com/office/drawing/2014/main" xmlns="" id="{9A981F29-0F8C-4256-AF8E-7943B1940617}"/>
              </a:ext>
            </a:extLst>
          </p:cNvPr>
          <p:cNvPicPr>
            <a:picLocks noChangeAspect="1"/>
          </p:cNvPicPr>
          <p:nvPr/>
        </p:nvPicPr>
        <p:blipFill>
          <a:blip r:embed="rId9" cstate="print"/>
          <a:stretch>
            <a:fillRect/>
          </a:stretch>
        </p:blipFill>
        <p:spPr>
          <a:xfrm>
            <a:off x="1802951" y="3140968"/>
            <a:ext cx="2264993" cy="1698745"/>
          </a:xfrm>
          <a:prstGeom prst="rect">
            <a:avLst/>
          </a:prstGeom>
        </p:spPr>
      </p:pic>
      <p:sp>
        <p:nvSpPr>
          <p:cNvPr id="2" name="Retângulo 1"/>
          <p:cNvSpPr/>
          <p:nvPr/>
        </p:nvSpPr>
        <p:spPr>
          <a:xfrm>
            <a:off x="827584" y="6277060"/>
            <a:ext cx="8352928" cy="246221"/>
          </a:xfrm>
          <a:prstGeom prst="rect">
            <a:avLst/>
          </a:prstGeom>
        </p:spPr>
        <p:txBody>
          <a:bodyPr wrap="square">
            <a:spAutoFit/>
          </a:bodyPr>
          <a:lstStyle/>
          <a:p>
            <a:pPr lvl="0"/>
            <a:r>
              <a:rPr lang="pt-BR" sz="1000" dirty="0"/>
              <a:t>  Ações de avaliação de impacto e medidas mitigadoras e compensatórias de proteção dos bens culturais acautelados. </a:t>
            </a:r>
            <a:endParaRPr lang="pt-BR" sz="1000" dirty="0">
              <a:solidFill>
                <a:srgbClr val="FF0000"/>
              </a:solidFill>
            </a:endParaRPr>
          </a:p>
        </p:txBody>
      </p:sp>
      <p:sp>
        <p:nvSpPr>
          <p:cNvPr id="16"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just">
              <a:spcBef>
                <a:spcPts val="0"/>
              </a:spcBef>
              <a:spcAft>
                <a:spcPts val="0"/>
              </a:spcAft>
              <a:buSzPct val="25000"/>
            </a:pPr>
            <a:r>
              <a:rPr lang="pt-BR" sz="3000" b="1" dirty="0">
                <a:solidFill>
                  <a:schemeClr val="bg1"/>
                </a:solidFill>
                <a:effectLst>
                  <a:outerShdw blurRad="38100" dist="38100" dir="2700000" algn="tl">
                    <a:srgbClr val="000000">
                      <a:alpha val="43137"/>
                    </a:srgbClr>
                  </a:outerShdw>
                </a:effectLst>
                <a:ea typeface="Calibri"/>
                <a:cs typeface="Calibri"/>
                <a:sym typeface="Calibri"/>
              </a:rPr>
              <a:t>CAMINHO CRÍTICO EM PROJETOS RODOVIÁRIOS</a:t>
            </a:r>
          </a:p>
        </p:txBody>
      </p:sp>
    </p:spTree>
    <p:extLst>
      <p:ext uri="{BB962C8B-B14F-4D97-AF65-F5344CB8AC3E}">
        <p14:creationId xmlns:p14="http://schemas.microsoft.com/office/powerpoint/2010/main" xmlns="" val="3809370536"/>
      </p:ext>
    </p:extLst>
  </p:cSld>
  <p:clrMapOvr>
    <a:masterClrMapping/>
  </p:clrMapOvr>
  <p:transition spd="slow">
    <p:cut/>
  </p:transition>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81472"/>
            <a:ext cx="9144000" cy="402332"/>
          </a:xfrm>
        </p:spPr>
        <p:txBody>
          <a:bodyPr/>
          <a:lstStyle/>
          <a:p>
            <a:pPr algn="ctr"/>
            <a:fld id="{11580C95-E7AE-4143-AE2D-E14D98663070}" type="slidenum">
              <a:rPr lang="pt-BR" smtClean="0"/>
              <a:pPr algn="ctr"/>
              <a:t>77</a:t>
            </a:fld>
            <a:endParaRPr lang="pt-BR" dirty="0"/>
          </a:p>
        </p:txBody>
      </p:sp>
      <p:sp>
        <p:nvSpPr>
          <p:cNvPr id="3" name="CaixaDeTexto 2">
            <a:extLst>
              <a:ext uri="{FF2B5EF4-FFF2-40B4-BE49-F238E27FC236}">
                <a16:creationId xmlns:a16="http://schemas.microsoft.com/office/drawing/2014/main" xmlns="" id="{9600A79F-0DF7-4C7A-A213-3D40AD37EF3D}"/>
              </a:ext>
            </a:extLst>
          </p:cNvPr>
          <p:cNvSpPr txBox="1"/>
          <p:nvPr/>
        </p:nvSpPr>
        <p:spPr>
          <a:xfrm>
            <a:off x="239586" y="1189846"/>
            <a:ext cx="8496944" cy="2031325"/>
          </a:xfrm>
          <a:prstGeom prst="rect">
            <a:avLst/>
          </a:prstGeom>
          <a:noFill/>
        </p:spPr>
        <p:txBody>
          <a:bodyPr wrap="square" rtlCol="0">
            <a:spAutoFit/>
          </a:bodyPr>
          <a:lstStyle/>
          <a:p>
            <a:pPr lvl="0"/>
            <a:r>
              <a:rPr lang="pt-BR" dirty="0">
                <a:latin typeface="Colibri corpo"/>
              </a:rPr>
              <a:t>5. </a:t>
            </a:r>
            <a:r>
              <a:rPr lang="pt-BR" u="sng" dirty="0">
                <a:latin typeface="Colibri corpo"/>
              </a:rPr>
              <a:t>Dispensas de Outorga </a:t>
            </a:r>
            <a:r>
              <a:rPr lang="pt-BR" dirty="0">
                <a:latin typeface="Colibri corpo"/>
              </a:rPr>
              <a:t>- Resolução Normativa CERH nº 017/2007 </a:t>
            </a:r>
          </a:p>
          <a:p>
            <a:pPr lvl="0"/>
            <a:endParaRPr lang="pt-BR" dirty="0">
              <a:latin typeface="Colibri corpo"/>
            </a:endParaRPr>
          </a:p>
          <a:p>
            <a:pPr lvl="0"/>
            <a:r>
              <a:rPr lang="pt-BR" dirty="0">
                <a:latin typeface="Colibri corpo"/>
              </a:rPr>
              <a:t>	- Define os </a:t>
            </a:r>
            <a:r>
              <a:rPr lang="pt-BR" u="sng" dirty="0">
                <a:latin typeface="Colibri corpo"/>
              </a:rPr>
              <a:t>usos insignificantes </a:t>
            </a:r>
            <a:r>
              <a:rPr lang="pt-BR" dirty="0">
                <a:latin typeface="Colibri corpo"/>
              </a:rPr>
              <a:t>em corpos de água de domínio do ES</a:t>
            </a:r>
          </a:p>
          <a:p>
            <a:pPr lvl="0"/>
            <a:r>
              <a:rPr lang="pt-BR" dirty="0">
                <a:latin typeface="Colibri corpo"/>
              </a:rPr>
              <a:t>	- Captações de água superficial inferiores a </a:t>
            </a:r>
            <a:r>
              <a:rPr lang="pt-BR" u="sng" dirty="0">
                <a:latin typeface="Colibri corpo"/>
              </a:rPr>
              <a:t>1,5 L/s</a:t>
            </a:r>
            <a:r>
              <a:rPr lang="pt-BR" dirty="0">
                <a:latin typeface="Colibri corpo"/>
              </a:rPr>
              <a:t> (um litro e meio por segundo), limitadas um </a:t>
            </a:r>
            <a:r>
              <a:rPr lang="pt-BR" u="sng" dirty="0">
                <a:latin typeface="Colibri corpo"/>
              </a:rPr>
              <a:t>volume máximo diário de 43.200 litros</a:t>
            </a:r>
          </a:p>
          <a:p>
            <a:pPr lvl="0"/>
            <a:r>
              <a:rPr lang="pt-BR" dirty="0">
                <a:solidFill>
                  <a:srgbClr val="FF0000"/>
                </a:solidFill>
              </a:rPr>
              <a:t>	</a:t>
            </a:r>
          </a:p>
          <a:p>
            <a:pPr lvl="0"/>
            <a:endParaRPr lang="pt-BR" dirty="0">
              <a:solidFill>
                <a:srgbClr val="FF0000"/>
              </a:solidFill>
            </a:endParaRPr>
          </a:p>
        </p:txBody>
      </p:sp>
      <p:pic>
        <p:nvPicPr>
          <p:cNvPr id="5" name="Imagem 4" descr="E:\FOTOS\Nova pasta\20190117_103340.jpg"/>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9513" y="2691687"/>
            <a:ext cx="2880320" cy="1889442"/>
          </a:xfrm>
          <a:prstGeom prst="rect">
            <a:avLst/>
          </a:prstGeom>
          <a:noFill/>
          <a:ln>
            <a:noFill/>
          </a:ln>
        </p:spPr>
      </p:pic>
      <p:pic>
        <p:nvPicPr>
          <p:cNvPr id="6" name="Imagem 5" descr="E:\IEMA ITAUNAS\IMG-20190302-WA0006.jpg"/>
          <p:cNvPicPr/>
          <p:nvPr/>
        </p:nvPicPr>
        <p:blipFill rotWithShape="1">
          <a:blip r:embed="rId4" cstate="print">
            <a:extLst>
              <a:ext uri="{28A0092B-C50C-407E-A947-70E740481C1C}">
                <a14:useLocalDpi xmlns:a14="http://schemas.microsoft.com/office/drawing/2010/main" xmlns="" val="0"/>
              </a:ext>
            </a:extLst>
          </a:blip>
          <a:srcRect b="17686"/>
          <a:stretch/>
        </p:blipFill>
        <p:spPr bwMode="auto">
          <a:xfrm>
            <a:off x="179514" y="4687087"/>
            <a:ext cx="2880320" cy="1675211"/>
          </a:xfrm>
          <a:prstGeom prst="rect">
            <a:avLst/>
          </a:prstGeom>
          <a:noFill/>
          <a:ln>
            <a:noFill/>
          </a:ln>
          <a:extLst>
            <a:ext uri="{53640926-AAD7-44D8-BBD7-CCE9431645EC}">
              <a14:shadowObscured xmlns:a14="http://schemas.microsoft.com/office/drawing/2010/main" xmlns=""/>
            </a:ext>
          </a:extLst>
        </p:spPr>
      </p:pic>
      <p:pic>
        <p:nvPicPr>
          <p:cNvPr id="7" name="Imagem 6" descr="E:\IEMA ITAUNAS\IMG-20190227-WA0020.jpg"/>
          <p:cNvPicPr/>
          <p:nvPr/>
        </p:nvPicPr>
        <p:blipFill rotWithShape="1">
          <a:blip r:embed="rId5" cstate="print">
            <a:extLst>
              <a:ext uri="{28A0092B-C50C-407E-A947-70E740481C1C}">
                <a14:useLocalDpi xmlns:a14="http://schemas.microsoft.com/office/drawing/2010/main" xmlns="" val="0"/>
              </a:ext>
            </a:extLst>
          </a:blip>
          <a:srcRect b="23095"/>
          <a:stretch/>
        </p:blipFill>
        <p:spPr bwMode="auto">
          <a:xfrm>
            <a:off x="3203848" y="2708920"/>
            <a:ext cx="2999231" cy="1825815"/>
          </a:xfrm>
          <a:prstGeom prst="rect">
            <a:avLst/>
          </a:prstGeom>
          <a:noFill/>
          <a:ln>
            <a:noFill/>
          </a:ln>
          <a:extLst>
            <a:ext uri="{53640926-AAD7-44D8-BBD7-CCE9431645EC}">
              <a14:shadowObscured xmlns:a14="http://schemas.microsoft.com/office/drawing/2010/main" xmlns=""/>
            </a:ext>
          </a:extLst>
        </p:spPr>
      </p:pic>
      <p:pic>
        <p:nvPicPr>
          <p:cNvPr id="8" name="Imagem 7" descr="E:\IEMA ITAUNAS\IMG-20190227-WA0018.jpg"/>
          <p:cNvPicPr/>
          <p:nvPr/>
        </p:nvPicPr>
        <p:blipFill rotWithShape="1">
          <a:blip r:embed="rId6" cstate="print">
            <a:extLst>
              <a:ext uri="{28A0092B-C50C-407E-A947-70E740481C1C}">
                <a14:useLocalDpi xmlns:a14="http://schemas.microsoft.com/office/drawing/2010/main" xmlns="" val="0"/>
              </a:ext>
            </a:extLst>
          </a:blip>
          <a:srcRect b="42145"/>
          <a:stretch/>
        </p:blipFill>
        <p:spPr bwMode="auto">
          <a:xfrm>
            <a:off x="3203848" y="4687087"/>
            <a:ext cx="2999231" cy="1675211"/>
          </a:xfrm>
          <a:prstGeom prst="rect">
            <a:avLst/>
          </a:prstGeom>
          <a:noFill/>
          <a:ln>
            <a:noFill/>
          </a:ln>
          <a:extLst>
            <a:ext uri="{53640926-AAD7-44D8-BBD7-CCE9431645EC}">
              <a14:shadowObscured xmlns:a14="http://schemas.microsoft.com/office/drawing/2010/main" xmlns=""/>
            </a:ext>
          </a:extLst>
        </p:spPr>
      </p:pic>
      <p:pic>
        <p:nvPicPr>
          <p:cNvPr id="10" name="Imagem 9"/>
          <p:cNvPicPr/>
          <p:nvPr/>
        </p:nvPicPr>
        <p:blipFill rotWithShape="1">
          <a:blip r:embed="rId7" cstate="print">
            <a:extLst>
              <a:ext uri="{28A0092B-C50C-407E-A947-70E740481C1C}">
                <a14:useLocalDpi xmlns:a14="http://schemas.microsoft.com/office/drawing/2010/main" xmlns="" val="0"/>
              </a:ext>
            </a:extLst>
          </a:blip>
          <a:srcRect b="19845"/>
          <a:stretch/>
        </p:blipFill>
        <p:spPr bwMode="auto">
          <a:xfrm>
            <a:off x="6406486" y="2708919"/>
            <a:ext cx="2558002" cy="1825815"/>
          </a:xfrm>
          <a:prstGeom prst="rect">
            <a:avLst/>
          </a:prstGeom>
          <a:noFill/>
          <a:ln>
            <a:noFill/>
          </a:ln>
          <a:extLst>
            <a:ext uri="{53640926-AAD7-44D8-BBD7-CCE9431645EC}">
              <a14:shadowObscured xmlns:a14="http://schemas.microsoft.com/office/drawing/2010/main" xmlns=""/>
            </a:ext>
          </a:extLst>
        </p:spPr>
      </p:pic>
      <p:pic>
        <p:nvPicPr>
          <p:cNvPr id="11" name="Imagem 10"/>
          <p:cNvPicPr/>
          <p:nvPr/>
        </p:nvPicPr>
        <p:blipFill rotWithShape="1">
          <a:blip r:embed="rId8" cstate="print">
            <a:extLst>
              <a:ext uri="{28A0092B-C50C-407E-A947-70E740481C1C}">
                <a14:useLocalDpi xmlns:a14="http://schemas.microsoft.com/office/drawing/2010/main" xmlns="" val="0"/>
              </a:ext>
            </a:extLst>
          </a:blip>
          <a:srcRect b="22027"/>
          <a:stretch/>
        </p:blipFill>
        <p:spPr bwMode="auto">
          <a:xfrm>
            <a:off x="6406486" y="4581129"/>
            <a:ext cx="2558002" cy="1781169"/>
          </a:xfrm>
          <a:prstGeom prst="rect">
            <a:avLst/>
          </a:prstGeom>
          <a:noFill/>
          <a:ln>
            <a:noFill/>
          </a:ln>
          <a:extLst>
            <a:ext uri="{53640926-AAD7-44D8-BBD7-CCE9431645EC}">
              <a14:shadowObscured xmlns:a14="http://schemas.microsoft.com/office/drawing/2010/main" xmlns=""/>
            </a:ext>
          </a:extLst>
        </p:spPr>
      </p:pic>
      <p:sp>
        <p:nvSpPr>
          <p:cNvPr id="12"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just">
              <a:spcBef>
                <a:spcPts val="0"/>
              </a:spcBef>
              <a:spcAft>
                <a:spcPts val="0"/>
              </a:spcAft>
              <a:buSzPct val="25000"/>
            </a:pPr>
            <a:r>
              <a:rPr lang="pt-BR" sz="3000" b="1" dirty="0">
                <a:solidFill>
                  <a:schemeClr val="bg1"/>
                </a:solidFill>
                <a:effectLst>
                  <a:outerShdw blurRad="38100" dist="38100" dir="2700000" algn="tl">
                    <a:srgbClr val="000000">
                      <a:alpha val="43137"/>
                    </a:srgbClr>
                  </a:outerShdw>
                </a:effectLst>
                <a:ea typeface="Calibri"/>
                <a:cs typeface="Calibri"/>
                <a:sym typeface="Calibri"/>
              </a:rPr>
              <a:t>CAMINHO CRÍTICO EM PROJETOS RODOVIÁRIOS</a:t>
            </a:r>
          </a:p>
        </p:txBody>
      </p:sp>
    </p:spTree>
    <p:extLst>
      <p:ext uri="{BB962C8B-B14F-4D97-AF65-F5344CB8AC3E}">
        <p14:creationId xmlns:p14="http://schemas.microsoft.com/office/powerpoint/2010/main" xmlns="" val="3991246884"/>
      </p:ext>
    </p:extLst>
  </p:cSld>
  <p:clrMapOvr>
    <a:masterClrMapping/>
  </p:clrMapOvr>
  <p:transition spd="slow">
    <p:cut/>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pic>
        <p:nvPicPr>
          <p:cNvPr id="13" name="Imagem 12"/>
          <p:cNvPicPr>
            <a:picLocks noChangeAspect="1"/>
          </p:cNvPicPr>
          <p:nvPr/>
        </p:nvPicPr>
        <p:blipFill>
          <a:blip r:embed="rId3" cstate="print"/>
          <a:stretch>
            <a:fillRect/>
          </a:stretch>
        </p:blipFill>
        <p:spPr>
          <a:xfrm>
            <a:off x="6228184" y="4757029"/>
            <a:ext cx="2808312" cy="1408275"/>
          </a:xfrm>
          <a:prstGeom prst="rect">
            <a:avLst/>
          </a:prstGeom>
        </p:spPr>
      </p:pic>
      <p:sp>
        <p:nvSpPr>
          <p:cNvPr id="4" name="Espaço Reservado para Número de Slide 1"/>
          <p:cNvSpPr>
            <a:spLocks noGrp="1"/>
          </p:cNvSpPr>
          <p:nvPr>
            <p:ph type="sldNum" sz="quarter" idx="12"/>
          </p:nvPr>
        </p:nvSpPr>
        <p:spPr>
          <a:xfrm>
            <a:off x="0" y="6537743"/>
            <a:ext cx="9144000" cy="402332"/>
          </a:xfrm>
        </p:spPr>
        <p:txBody>
          <a:bodyPr/>
          <a:lstStyle/>
          <a:p>
            <a:pPr algn="ctr"/>
            <a:fld id="{11580C95-E7AE-4143-AE2D-E14D98663070}" type="slidenum">
              <a:rPr lang="pt-BR" smtClean="0"/>
              <a:pPr algn="ctr"/>
              <a:t>78</a:t>
            </a:fld>
            <a:endParaRPr lang="pt-BR" dirty="0"/>
          </a:p>
        </p:txBody>
      </p:sp>
      <p:sp>
        <p:nvSpPr>
          <p:cNvPr id="3" name="CaixaDeTexto 2">
            <a:extLst>
              <a:ext uri="{FF2B5EF4-FFF2-40B4-BE49-F238E27FC236}">
                <a16:creationId xmlns:a16="http://schemas.microsoft.com/office/drawing/2014/main" xmlns="" id="{9600A79F-0DF7-4C7A-A213-3D40AD37EF3D}"/>
              </a:ext>
            </a:extLst>
          </p:cNvPr>
          <p:cNvSpPr txBox="1"/>
          <p:nvPr/>
        </p:nvSpPr>
        <p:spPr>
          <a:xfrm>
            <a:off x="239586" y="1189846"/>
            <a:ext cx="8496944" cy="1754326"/>
          </a:xfrm>
          <a:prstGeom prst="rect">
            <a:avLst/>
          </a:prstGeom>
          <a:noFill/>
        </p:spPr>
        <p:txBody>
          <a:bodyPr wrap="square" rtlCol="0">
            <a:spAutoFit/>
          </a:bodyPr>
          <a:lstStyle/>
          <a:p>
            <a:pPr lvl="0" algn="just"/>
            <a:r>
              <a:rPr lang="pt-BR" dirty="0">
                <a:latin typeface="Colibri corpo"/>
              </a:rPr>
              <a:t>6. </a:t>
            </a:r>
            <a:r>
              <a:rPr lang="pt-BR" u="sng" dirty="0">
                <a:latin typeface="Colibri corpo"/>
              </a:rPr>
              <a:t>Manejo de fauna</a:t>
            </a:r>
            <a:r>
              <a:rPr lang="pt-BR" dirty="0">
                <a:latin typeface="Colibri corpo"/>
              </a:rPr>
              <a:t>: Instrução Normativa IEMA IN 05/2021</a:t>
            </a:r>
          </a:p>
          <a:p>
            <a:pPr marL="742950" lvl="1" indent="-285750" algn="just">
              <a:buFontTx/>
              <a:buChar char="-"/>
            </a:pPr>
            <a:r>
              <a:rPr lang="pt-BR" dirty="0">
                <a:latin typeface="Colibri corpo"/>
              </a:rPr>
              <a:t>Diagnóstico/levantamento de fauna: 1 período seco e 1 período chuvoso</a:t>
            </a:r>
          </a:p>
          <a:p>
            <a:pPr marL="742950" lvl="1" indent="-285750" algn="just">
              <a:buFontTx/>
              <a:buChar char="-"/>
            </a:pPr>
            <a:r>
              <a:rPr lang="pt-BR" dirty="0">
                <a:latin typeface="Colibri corpo"/>
              </a:rPr>
              <a:t>Monitoramento da fauna atropelada: usual 4 campanhas (LP, LI e LO)</a:t>
            </a:r>
          </a:p>
          <a:p>
            <a:pPr marL="742950" lvl="1" indent="-285750" algn="just">
              <a:buFontTx/>
              <a:buChar char="-"/>
            </a:pPr>
            <a:r>
              <a:rPr lang="pt-BR" dirty="0">
                <a:latin typeface="Colibri corpo"/>
              </a:rPr>
              <a:t>Monitormaento das espécies ameaçadas de extinção: 1 período seco e 1 período chuvoso (LP, LI e LO)</a:t>
            </a:r>
          </a:p>
          <a:p>
            <a:pPr marL="742950" lvl="1" indent="-285750" algn="just">
              <a:buFontTx/>
              <a:buChar char="-"/>
            </a:pPr>
            <a:r>
              <a:rPr lang="pt-BR" dirty="0">
                <a:latin typeface="Colibri corpo"/>
              </a:rPr>
              <a:t>Restate de fauna: durante a supressão e retirada do </a:t>
            </a:r>
            <a:r>
              <a:rPr lang="pt-BR" i="1" dirty="0">
                <a:latin typeface="Colibri corpo"/>
              </a:rPr>
              <a:t>topsoil</a:t>
            </a:r>
          </a:p>
        </p:txBody>
      </p:sp>
      <p:pic>
        <p:nvPicPr>
          <p:cNvPr id="5" name="Imagem 4"/>
          <p:cNvPicPr>
            <a:picLocks noChangeAspect="1"/>
          </p:cNvPicPr>
          <p:nvPr/>
        </p:nvPicPr>
        <p:blipFill>
          <a:blip r:embed="rId4" cstate="print"/>
          <a:stretch>
            <a:fillRect/>
          </a:stretch>
        </p:blipFill>
        <p:spPr>
          <a:xfrm>
            <a:off x="107504" y="3068960"/>
            <a:ext cx="2054180" cy="1577445"/>
          </a:xfrm>
          <a:prstGeom prst="rect">
            <a:avLst/>
          </a:prstGeom>
        </p:spPr>
      </p:pic>
      <p:pic>
        <p:nvPicPr>
          <p:cNvPr id="6" name="Imagem 5"/>
          <p:cNvPicPr>
            <a:picLocks noChangeAspect="1"/>
          </p:cNvPicPr>
          <p:nvPr/>
        </p:nvPicPr>
        <p:blipFill>
          <a:blip r:embed="rId5" cstate="print"/>
          <a:stretch>
            <a:fillRect/>
          </a:stretch>
        </p:blipFill>
        <p:spPr>
          <a:xfrm>
            <a:off x="2195736" y="3068960"/>
            <a:ext cx="2101276" cy="1577445"/>
          </a:xfrm>
          <a:prstGeom prst="rect">
            <a:avLst/>
          </a:prstGeom>
        </p:spPr>
      </p:pic>
      <p:pic>
        <p:nvPicPr>
          <p:cNvPr id="7" name="Imagem 6"/>
          <p:cNvPicPr>
            <a:picLocks noChangeAspect="1"/>
          </p:cNvPicPr>
          <p:nvPr/>
        </p:nvPicPr>
        <p:blipFill>
          <a:blip r:embed="rId6" cstate="print"/>
          <a:stretch>
            <a:fillRect/>
          </a:stretch>
        </p:blipFill>
        <p:spPr>
          <a:xfrm>
            <a:off x="4381077" y="3068960"/>
            <a:ext cx="2135139" cy="1601355"/>
          </a:xfrm>
          <a:prstGeom prst="rect">
            <a:avLst/>
          </a:prstGeom>
        </p:spPr>
      </p:pic>
      <p:pic>
        <p:nvPicPr>
          <p:cNvPr id="8" name="Imagem 7"/>
          <p:cNvPicPr>
            <a:picLocks noChangeAspect="1"/>
          </p:cNvPicPr>
          <p:nvPr/>
        </p:nvPicPr>
        <p:blipFill>
          <a:blip r:embed="rId7" cstate="print"/>
          <a:stretch>
            <a:fillRect/>
          </a:stretch>
        </p:blipFill>
        <p:spPr>
          <a:xfrm>
            <a:off x="107504" y="4725144"/>
            <a:ext cx="2054180" cy="1445982"/>
          </a:xfrm>
          <a:prstGeom prst="rect">
            <a:avLst/>
          </a:prstGeom>
        </p:spPr>
      </p:pic>
      <p:pic>
        <p:nvPicPr>
          <p:cNvPr id="9" name="Imagem 8"/>
          <p:cNvPicPr>
            <a:picLocks noChangeAspect="1"/>
          </p:cNvPicPr>
          <p:nvPr/>
        </p:nvPicPr>
        <p:blipFill>
          <a:blip r:embed="rId8" cstate="print"/>
          <a:stretch>
            <a:fillRect/>
          </a:stretch>
        </p:blipFill>
        <p:spPr>
          <a:xfrm>
            <a:off x="2195736" y="4725144"/>
            <a:ext cx="1869750" cy="1422417"/>
          </a:xfrm>
          <a:prstGeom prst="rect">
            <a:avLst/>
          </a:prstGeom>
        </p:spPr>
      </p:pic>
      <p:pic>
        <p:nvPicPr>
          <p:cNvPr id="12" name="Imagem 11"/>
          <p:cNvPicPr>
            <a:picLocks noChangeAspect="1"/>
          </p:cNvPicPr>
          <p:nvPr/>
        </p:nvPicPr>
        <p:blipFill>
          <a:blip r:embed="rId9" cstate="print"/>
          <a:stretch>
            <a:fillRect/>
          </a:stretch>
        </p:blipFill>
        <p:spPr>
          <a:xfrm>
            <a:off x="4139953" y="4742887"/>
            <a:ext cx="2054180" cy="1422417"/>
          </a:xfrm>
          <a:prstGeom prst="rect">
            <a:avLst/>
          </a:prstGeom>
        </p:spPr>
      </p:pic>
      <p:pic>
        <p:nvPicPr>
          <p:cNvPr id="2" name="Imagem 1">
            <a:extLst>
              <a:ext uri="{FF2B5EF4-FFF2-40B4-BE49-F238E27FC236}">
                <a16:creationId xmlns:a16="http://schemas.microsoft.com/office/drawing/2014/main" xmlns="" id="{8BFB66F6-E433-41A9-BBCD-09FBBF46EF23}"/>
              </a:ext>
            </a:extLst>
          </p:cNvPr>
          <p:cNvPicPr>
            <a:picLocks noChangeAspect="1"/>
          </p:cNvPicPr>
          <p:nvPr/>
        </p:nvPicPr>
        <p:blipFill>
          <a:blip r:embed="rId10" cstate="print"/>
          <a:stretch>
            <a:fillRect/>
          </a:stretch>
        </p:blipFill>
        <p:spPr>
          <a:xfrm>
            <a:off x="6591615" y="3081282"/>
            <a:ext cx="2409013" cy="1565123"/>
          </a:xfrm>
          <a:prstGeom prst="rect">
            <a:avLst/>
          </a:prstGeom>
        </p:spPr>
      </p:pic>
      <p:sp>
        <p:nvSpPr>
          <p:cNvPr id="14"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just">
              <a:spcBef>
                <a:spcPts val="0"/>
              </a:spcBef>
              <a:spcAft>
                <a:spcPts val="0"/>
              </a:spcAft>
              <a:buSzPct val="25000"/>
            </a:pPr>
            <a:r>
              <a:rPr lang="pt-BR" sz="3000" b="1" dirty="0">
                <a:solidFill>
                  <a:schemeClr val="bg1"/>
                </a:solidFill>
                <a:effectLst>
                  <a:outerShdw blurRad="38100" dist="38100" dir="2700000" algn="tl">
                    <a:srgbClr val="000000">
                      <a:alpha val="43137"/>
                    </a:srgbClr>
                  </a:outerShdw>
                </a:effectLst>
                <a:ea typeface="Calibri"/>
                <a:cs typeface="Calibri"/>
                <a:sym typeface="Calibri"/>
              </a:rPr>
              <a:t>CAMINHO CRÍTICO EM PROJETOS RODOVIÁRIOS</a:t>
            </a:r>
          </a:p>
        </p:txBody>
      </p:sp>
    </p:spTree>
    <p:extLst>
      <p:ext uri="{BB962C8B-B14F-4D97-AF65-F5344CB8AC3E}">
        <p14:creationId xmlns:p14="http://schemas.microsoft.com/office/powerpoint/2010/main" xmlns="" val="3569713047"/>
      </p:ext>
    </p:extLst>
  </p:cSld>
  <p:clrMapOvr>
    <a:masterClrMapping/>
  </p:clrMapOvr>
  <p:transition spd="slow">
    <p:cut/>
  </p:transition>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79</a:t>
            </a:fld>
            <a:endParaRPr lang="pt-BR" dirty="0"/>
          </a:p>
        </p:txBody>
      </p:sp>
      <p:sp>
        <p:nvSpPr>
          <p:cNvPr id="3" name="CaixaDeTexto 2">
            <a:extLst>
              <a:ext uri="{FF2B5EF4-FFF2-40B4-BE49-F238E27FC236}">
                <a16:creationId xmlns:a16="http://schemas.microsoft.com/office/drawing/2014/main" xmlns="" id="{9600A79F-0DF7-4C7A-A213-3D40AD37EF3D}"/>
              </a:ext>
            </a:extLst>
          </p:cNvPr>
          <p:cNvSpPr txBox="1"/>
          <p:nvPr/>
        </p:nvSpPr>
        <p:spPr>
          <a:xfrm>
            <a:off x="239586" y="1189846"/>
            <a:ext cx="8496944" cy="3216265"/>
          </a:xfrm>
          <a:prstGeom prst="rect">
            <a:avLst/>
          </a:prstGeom>
          <a:noFill/>
        </p:spPr>
        <p:txBody>
          <a:bodyPr wrap="square" rtlCol="0">
            <a:spAutoFit/>
          </a:bodyPr>
          <a:lstStyle/>
          <a:p>
            <a:r>
              <a:rPr lang="pt-BR" dirty="0">
                <a:latin typeface="Colibri corpo"/>
              </a:rPr>
              <a:t>7. </a:t>
            </a:r>
            <a:r>
              <a:rPr lang="pt-BR" u="sng" dirty="0">
                <a:latin typeface="Colibri corpo"/>
              </a:rPr>
              <a:t>Áreas de apoio (AE, BF, canteiro)</a:t>
            </a:r>
          </a:p>
          <a:p>
            <a:endParaRPr lang="pt-BR" dirty="0">
              <a:solidFill>
                <a:srgbClr val="FF0000"/>
              </a:solidFill>
              <a:latin typeface="Colibri corpo"/>
            </a:endParaRPr>
          </a:p>
          <a:p>
            <a:pPr lvl="0" algn="just"/>
            <a:r>
              <a:rPr lang="pt-BR" dirty="0">
                <a:latin typeface="Colibri corpo"/>
              </a:rPr>
              <a:t>7.1. </a:t>
            </a:r>
            <a:r>
              <a:rPr lang="pt-BR" u="sng" dirty="0">
                <a:latin typeface="Colibri corpo"/>
              </a:rPr>
              <a:t>Áreas de jazidas e empréstimos</a:t>
            </a:r>
          </a:p>
          <a:p>
            <a:pPr lvl="0" algn="just"/>
            <a:endParaRPr lang="pt-BR" sz="500" dirty="0">
              <a:latin typeface="Colibri corpo"/>
            </a:endParaRPr>
          </a:p>
          <a:p>
            <a:pPr lvl="0" algn="just"/>
            <a:r>
              <a:rPr lang="pt-BR" dirty="0">
                <a:latin typeface="Colibri corpo"/>
              </a:rPr>
              <a:t>	</a:t>
            </a:r>
            <a:r>
              <a:rPr lang="pt-BR" sz="1200" dirty="0">
                <a:latin typeface="Colibri corpo"/>
              </a:rPr>
              <a:t>-  Volume e o tipo de material a ser extraído, aspectos ambientais importantes das áreas, tais como distância de áreas legalmente protegidas, em especial APPs, UCs e suas ZAs, uso e ocupação do solo do local, fazendo a caracterização em um raio de pelo menos 50m (informar, se for o caso, sobre o tipo de vegetação, especialmente se houver cobertura florestal), distanciamento e localização em relação ao empreendimento, situação do licenciamento ambiental e autorização na Agência Nacional de Mineração (ANM) (informar os detentores do Registro Minerário, se houver). As áreas de bota-fora deverão ser contempladas no PRAD.</a:t>
            </a:r>
          </a:p>
          <a:p>
            <a:pPr algn="just"/>
            <a:r>
              <a:rPr lang="pt-BR" sz="1200" dirty="0">
                <a:latin typeface="Colibri corpo"/>
              </a:rPr>
              <a:t>	- Para cada área descrever: i) o km da rodovia; ii) a(s) estaca(s) da rodovia ou do acesso; iii) o lado (esquerdo ou direito); iv) alguma referência de campo; v) o volume a ser retirado; vi) apresentar em meio impresso e em meio digital (arquivos nas extensões *.shp, *.kmz e *.kml), a poligonal georreferenciada, com coordenadas UTM, datum SIRGAS2000. </a:t>
            </a:r>
            <a:r>
              <a:rPr lang="pt-BR" sz="1200" u="sng" dirty="0">
                <a:latin typeface="Colibri corpo"/>
              </a:rPr>
              <a:t>Possuir a anuênica do proprietario</a:t>
            </a:r>
            <a:r>
              <a:rPr lang="pt-BR" sz="1200" dirty="0">
                <a:latin typeface="Colibri corpo"/>
              </a:rPr>
              <a:t>.</a:t>
            </a:r>
            <a:endParaRPr lang="pt-BR" sz="1200" dirty="0"/>
          </a:p>
          <a:p>
            <a:pPr marL="285750" lvl="0" indent="-285750">
              <a:buFontTx/>
              <a:buChar char="-"/>
            </a:pPr>
            <a:endParaRPr lang="pt-BR" dirty="0">
              <a:solidFill>
                <a:srgbClr val="FF0000"/>
              </a:solidFill>
            </a:endParaRPr>
          </a:p>
        </p:txBody>
      </p:sp>
      <p:pic>
        <p:nvPicPr>
          <p:cNvPr id="6" name="Imagem 5">
            <a:extLst>
              <a:ext uri="{FF2B5EF4-FFF2-40B4-BE49-F238E27FC236}">
                <a16:creationId xmlns:a16="http://schemas.microsoft.com/office/drawing/2014/main" xmlns="" id="{B44A26FF-8EE4-4147-9F3F-3C94BD597B66}"/>
              </a:ext>
            </a:extLst>
          </p:cNvPr>
          <p:cNvPicPr>
            <a:picLocks noChangeAspect="1"/>
          </p:cNvPicPr>
          <p:nvPr/>
        </p:nvPicPr>
        <p:blipFill>
          <a:blip r:embed="rId3" cstate="print"/>
          <a:stretch>
            <a:fillRect/>
          </a:stretch>
        </p:blipFill>
        <p:spPr>
          <a:xfrm>
            <a:off x="3438128" y="4516633"/>
            <a:ext cx="2486260" cy="1864695"/>
          </a:xfrm>
          <a:prstGeom prst="rect">
            <a:avLst/>
          </a:prstGeom>
        </p:spPr>
      </p:pic>
      <p:sp>
        <p:nvSpPr>
          <p:cNvPr id="9"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just">
              <a:spcBef>
                <a:spcPts val="0"/>
              </a:spcBef>
              <a:spcAft>
                <a:spcPts val="0"/>
              </a:spcAft>
              <a:buSzPct val="25000"/>
            </a:pPr>
            <a:r>
              <a:rPr lang="pt-BR" sz="3000" b="1" dirty="0">
                <a:solidFill>
                  <a:schemeClr val="bg1"/>
                </a:solidFill>
                <a:effectLst>
                  <a:outerShdw blurRad="38100" dist="38100" dir="2700000" algn="tl">
                    <a:srgbClr val="000000">
                      <a:alpha val="43137"/>
                    </a:srgbClr>
                  </a:outerShdw>
                </a:effectLst>
                <a:ea typeface="Calibri"/>
                <a:cs typeface="Calibri"/>
                <a:sym typeface="Calibri"/>
              </a:rPr>
              <a:t>CAMINHO CRÍTICO EM PROJETOS RODOVIÁRIOS</a:t>
            </a:r>
          </a:p>
        </p:txBody>
      </p:sp>
      <p:pic>
        <p:nvPicPr>
          <p:cNvPr id="10" name="Imagem 9"/>
          <p:cNvPicPr>
            <a:picLocks noChangeAspect="1"/>
          </p:cNvPicPr>
          <p:nvPr/>
        </p:nvPicPr>
        <p:blipFill>
          <a:blip r:embed="rId4" cstate="print"/>
          <a:stretch>
            <a:fillRect/>
          </a:stretch>
        </p:blipFill>
        <p:spPr>
          <a:xfrm>
            <a:off x="107505" y="4516633"/>
            <a:ext cx="3315014" cy="1864695"/>
          </a:xfrm>
          <a:prstGeom prst="rect">
            <a:avLst/>
          </a:prstGeom>
        </p:spPr>
      </p:pic>
      <p:pic>
        <p:nvPicPr>
          <p:cNvPr id="12" name="Imagem 11"/>
          <p:cNvPicPr>
            <a:picLocks noChangeAspect="1"/>
          </p:cNvPicPr>
          <p:nvPr/>
        </p:nvPicPr>
        <p:blipFill>
          <a:blip r:embed="rId5" cstate="print"/>
          <a:stretch>
            <a:fillRect/>
          </a:stretch>
        </p:blipFill>
        <p:spPr>
          <a:xfrm>
            <a:off x="6012161" y="4516633"/>
            <a:ext cx="2724370" cy="1864695"/>
          </a:xfrm>
          <a:prstGeom prst="rect">
            <a:avLst/>
          </a:prstGeom>
        </p:spPr>
      </p:pic>
    </p:spTree>
    <p:extLst>
      <p:ext uri="{BB962C8B-B14F-4D97-AF65-F5344CB8AC3E}">
        <p14:creationId xmlns:p14="http://schemas.microsoft.com/office/powerpoint/2010/main" xmlns="" val="109761791"/>
      </p:ext>
    </p:extLst>
  </p:cSld>
  <p:clrMapOvr>
    <a:masterClrMapping/>
  </p:clrMapOvr>
  <p:transition spd="slow">
    <p:cut/>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80</a:t>
            </a:fld>
            <a:endParaRPr lang="pt-BR" dirty="0"/>
          </a:p>
        </p:txBody>
      </p:sp>
      <p:sp>
        <p:nvSpPr>
          <p:cNvPr id="3" name="CaixaDeTexto 2">
            <a:extLst>
              <a:ext uri="{FF2B5EF4-FFF2-40B4-BE49-F238E27FC236}">
                <a16:creationId xmlns:a16="http://schemas.microsoft.com/office/drawing/2014/main" xmlns="" id="{9600A79F-0DF7-4C7A-A213-3D40AD37EF3D}"/>
              </a:ext>
            </a:extLst>
          </p:cNvPr>
          <p:cNvSpPr txBox="1"/>
          <p:nvPr/>
        </p:nvSpPr>
        <p:spPr>
          <a:xfrm>
            <a:off x="239586" y="1189846"/>
            <a:ext cx="8496944" cy="2954655"/>
          </a:xfrm>
          <a:prstGeom prst="rect">
            <a:avLst/>
          </a:prstGeom>
          <a:noFill/>
        </p:spPr>
        <p:txBody>
          <a:bodyPr wrap="square" rtlCol="0">
            <a:spAutoFit/>
          </a:bodyPr>
          <a:lstStyle/>
          <a:p>
            <a:r>
              <a:rPr lang="pt-BR" u="sng" dirty="0">
                <a:latin typeface="Colibri corpo"/>
              </a:rPr>
              <a:t>7. Áreas de apoio (AE, BF, canteiro) </a:t>
            </a:r>
          </a:p>
          <a:p>
            <a:endParaRPr lang="pt-BR" u="sng" dirty="0">
              <a:latin typeface="Colibri corpo"/>
            </a:endParaRPr>
          </a:p>
          <a:p>
            <a:r>
              <a:rPr lang="pt-BR" dirty="0">
                <a:latin typeface="Colibri corpo"/>
              </a:rPr>
              <a:t>7.2. </a:t>
            </a:r>
            <a:r>
              <a:rPr lang="pt-BR" u="sng" dirty="0">
                <a:latin typeface="Colibri corpo"/>
              </a:rPr>
              <a:t>Áreas de bota-foras</a:t>
            </a:r>
          </a:p>
          <a:p>
            <a:pPr lvl="0" algn="just"/>
            <a:r>
              <a:rPr lang="pt-BR" dirty="0">
                <a:latin typeface="Colibri corpo"/>
              </a:rPr>
              <a:t>	- </a:t>
            </a:r>
            <a:r>
              <a:rPr lang="pt-BR" sz="1200" dirty="0">
                <a:latin typeface="Colibri corpo"/>
              </a:rPr>
              <a:t>Identificar áreas para depósito de solo e rocha excedentes não contaminados oriundos dos cortes e aterros necessários, informando o uso e a ocupação do solo atual e aspectos ambientais que possam representar restrições de uso, tais como distância de áreas legalmente protegidas (APPs, UCs, ZAs, etc.), fazendo caracterização em um raio de pelo menos 50 m. As áreas de bota-fora deverão ser contempladas no PRAD. </a:t>
            </a:r>
          </a:p>
          <a:p>
            <a:pPr lvl="0" algn="just"/>
            <a:r>
              <a:rPr lang="pt-BR" sz="1200" dirty="0">
                <a:latin typeface="Colibri corpo"/>
              </a:rPr>
              <a:t>	- Para cada área descrever: i) o km da rodovia; ii) a(s) estaca(s) da rodovia ou do acesso; iii) o lado (esquerdo ou direito); iv) alguma referência de campo; v) o volume a ser depositado; vi) apresentar em meio impresso e em meio digital (arquivos nas extensões *.shp, *.kmz e *.kml), a poligonal georreferenciada, com coordenadas UTM, datum SIRGAS2000. Deverão ser anexadas fotografias comentadas, de preferência panorâmicas e a </a:t>
            </a:r>
            <a:r>
              <a:rPr lang="pt-BR" sz="1200" u="sng" dirty="0">
                <a:latin typeface="Colibri corpo"/>
              </a:rPr>
              <a:t>anuênica do proprietário</a:t>
            </a:r>
            <a:r>
              <a:rPr lang="pt-BR" sz="1200" dirty="0">
                <a:latin typeface="Colibri corpo"/>
              </a:rPr>
              <a:t>.</a:t>
            </a:r>
          </a:p>
          <a:p>
            <a:pPr lvl="0" algn="just"/>
            <a:endParaRPr lang="pt-BR" sz="1200" dirty="0">
              <a:solidFill>
                <a:srgbClr val="FF0000"/>
              </a:solidFill>
            </a:endParaRPr>
          </a:p>
          <a:p>
            <a:pPr marL="285750" lvl="0" indent="-285750">
              <a:buFontTx/>
              <a:buChar char="-"/>
            </a:pPr>
            <a:endParaRPr lang="pt-BR" dirty="0">
              <a:solidFill>
                <a:srgbClr val="FF0000"/>
              </a:solidFill>
            </a:endParaRPr>
          </a:p>
        </p:txBody>
      </p:sp>
      <p:pic>
        <p:nvPicPr>
          <p:cNvPr id="5" name="Imagem 4">
            <a:extLst>
              <a:ext uri="{FF2B5EF4-FFF2-40B4-BE49-F238E27FC236}">
                <a16:creationId xmlns:a16="http://schemas.microsoft.com/office/drawing/2014/main" xmlns="" id="{469B51E4-18BD-498D-B056-FC65DF30A647}"/>
              </a:ext>
            </a:extLst>
          </p:cNvPr>
          <p:cNvPicPr>
            <a:picLocks noChangeAspect="1"/>
          </p:cNvPicPr>
          <p:nvPr/>
        </p:nvPicPr>
        <p:blipFill>
          <a:blip r:embed="rId3" cstate="print"/>
          <a:stretch>
            <a:fillRect/>
          </a:stretch>
        </p:blipFill>
        <p:spPr>
          <a:xfrm>
            <a:off x="35497" y="4023066"/>
            <a:ext cx="2952328" cy="2214246"/>
          </a:xfrm>
          <a:prstGeom prst="rect">
            <a:avLst/>
          </a:prstGeom>
        </p:spPr>
      </p:pic>
      <p:pic>
        <p:nvPicPr>
          <p:cNvPr id="6" name="Imagem 5"/>
          <p:cNvPicPr>
            <a:picLocks noChangeAspect="1"/>
          </p:cNvPicPr>
          <p:nvPr/>
        </p:nvPicPr>
        <p:blipFill>
          <a:blip r:embed="rId4" cstate="print"/>
          <a:stretch>
            <a:fillRect/>
          </a:stretch>
        </p:blipFill>
        <p:spPr>
          <a:xfrm>
            <a:off x="6397223" y="4023066"/>
            <a:ext cx="2560286" cy="2189198"/>
          </a:xfrm>
          <a:prstGeom prst="rect">
            <a:avLst/>
          </a:prstGeom>
        </p:spPr>
      </p:pic>
      <p:sp>
        <p:nvSpPr>
          <p:cNvPr id="9"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just">
              <a:spcBef>
                <a:spcPts val="0"/>
              </a:spcBef>
              <a:spcAft>
                <a:spcPts val="0"/>
              </a:spcAft>
              <a:buSzPct val="25000"/>
            </a:pPr>
            <a:r>
              <a:rPr lang="pt-BR" sz="3000" b="1" dirty="0">
                <a:solidFill>
                  <a:schemeClr val="bg1"/>
                </a:solidFill>
                <a:effectLst>
                  <a:outerShdw blurRad="38100" dist="38100" dir="2700000" algn="tl">
                    <a:srgbClr val="000000">
                      <a:alpha val="43137"/>
                    </a:srgbClr>
                  </a:outerShdw>
                </a:effectLst>
                <a:ea typeface="Calibri"/>
                <a:cs typeface="Calibri"/>
                <a:sym typeface="Calibri"/>
              </a:rPr>
              <a:t>CAMINHO CRÍTICO EM PROJETOS RODOVIÁRIOS</a:t>
            </a:r>
          </a:p>
        </p:txBody>
      </p:sp>
      <p:pic>
        <p:nvPicPr>
          <p:cNvPr id="8" name="Imagem 7"/>
          <p:cNvPicPr>
            <a:picLocks noChangeAspect="1"/>
          </p:cNvPicPr>
          <p:nvPr/>
        </p:nvPicPr>
        <p:blipFill>
          <a:blip r:embed="rId5" cstate="print"/>
          <a:stretch>
            <a:fillRect/>
          </a:stretch>
        </p:blipFill>
        <p:spPr>
          <a:xfrm>
            <a:off x="2915816" y="4023066"/>
            <a:ext cx="3818270" cy="2214246"/>
          </a:xfrm>
          <a:prstGeom prst="rect">
            <a:avLst/>
          </a:prstGeom>
        </p:spPr>
      </p:pic>
    </p:spTree>
    <p:extLst>
      <p:ext uri="{BB962C8B-B14F-4D97-AF65-F5344CB8AC3E}">
        <p14:creationId xmlns:p14="http://schemas.microsoft.com/office/powerpoint/2010/main" xmlns="" val="2890849836"/>
      </p:ext>
    </p:extLst>
  </p:cSld>
  <p:clrMapOvr>
    <a:masterClrMapping/>
  </p:clrMapOvr>
  <p:transition spd="slow">
    <p:cut/>
  </p:transition>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81</a:t>
            </a:fld>
            <a:endParaRPr lang="pt-BR" dirty="0"/>
          </a:p>
        </p:txBody>
      </p:sp>
      <p:sp>
        <p:nvSpPr>
          <p:cNvPr id="3" name="CaixaDeTexto 2">
            <a:extLst>
              <a:ext uri="{FF2B5EF4-FFF2-40B4-BE49-F238E27FC236}">
                <a16:creationId xmlns:a16="http://schemas.microsoft.com/office/drawing/2014/main" xmlns="" id="{9600A79F-0DF7-4C7A-A213-3D40AD37EF3D}"/>
              </a:ext>
            </a:extLst>
          </p:cNvPr>
          <p:cNvSpPr txBox="1"/>
          <p:nvPr/>
        </p:nvSpPr>
        <p:spPr>
          <a:xfrm>
            <a:off x="239586" y="1189846"/>
            <a:ext cx="8496944" cy="3416320"/>
          </a:xfrm>
          <a:prstGeom prst="rect">
            <a:avLst/>
          </a:prstGeom>
          <a:noFill/>
        </p:spPr>
        <p:txBody>
          <a:bodyPr wrap="square" rtlCol="0">
            <a:spAutoFit/>
          </a:bodyPr>
          <a:lstStyle/>
          <a:p>
            <a:r>
              <a:rPr lang="pt-BR" dirty="0">
                <a:latin typeface="Colibri corpo"/>
              </a:rPr>
              <a:t>7. </a:t>
            </a:r>
            <a:r>
              <a:rPr lang="pt-BR" u="sng" dirty="0">
                <a:latin typeface="Colibri corpo"/>
              </a:rPr>
              <a:t>Áreas de apoio (AE, BF, canteiro) </a:t>
            </a:r>
            <a:r>
              <a:rPr lang="pt-BR" dirty="0">
                <a:latin typeface="Colibri corpo"/>
              </a:rPr>
              <a:t>- </a:t>
            </a:r>
            <a:r>
              <a:rPr lang="pt-BR" sz="1600" dirty="0">
                <a:latin typeface="Colibri corpo"/>
              </a:rPr>
              <a:t>não devem conter restrição ambiental para o uso</a:t>
            </a:r>
          </a:p>
          <a:p>
            <a:pPr lvl="0"/>
            <a:endParaRPr lang="pt-BR" dirty="0">
              <a:solidFill>
                <a:srgbClr val="FF0000"/>
              </a:solidFill>
              <a:latin typeface="Colibri corpo"/>
            </a:endParaRPr>
          </a:p>
          <a:p>
            <a:pPr lvl="0" algn="just"/>
            <a:r>
              <a:rPr lang="pt-BR" dirty="0">
                <a:latin typeface="Colibri corpo"/>
              </a:rPr>
              <a:t>7.3. </a:t>
            </a:r>
            <a:r>
              <a:rPr lang="pt-BR" u="sng" dirty="0">
                <a:latin typeface="Colibri corpo"/>
              </a:rPr>
              <a:t>Canteiro de obras</a:t>
            </a:r>
          </a:p>
          <a:p>
            <a:pPr lvl="0" algn="just"/>
            <a:r>
              <a:rPr lang="pt-BR" dirty="0">
                <a:latin typeface="Colibri corpo"/>
              </a:rPr>
              <a:t>	- </a:t>
            </a:r>
            <a:r>
              <a:rPr lang="pt-BR" sz="1200" dirty="0">
                <a:latin typeface="Colibri corpo"/>
              </a:rPr>
              <a:t>Identificar a(s) alternativa(s) locacional(is) para a instalação do(s) canteiro(s) de obras, utilizando alguma referência de campo para sua localização, sua(s) distância(s) à áreas legalmente protegidas, em especial APPs, UCs e suas ZAs, uso e ocupação do solo do local (informar, se for o caso, sobre o tipo de vegetação, especialmente se houver cobertura florestal), distanciamento e localização em relação ao corpo estradal (apresentar poligonal georreferenciada, com coordenadas UTM (datum SIRGAS2000) dos vértices). Diante da possibilidade do aumento dos níveis de ruídos e aumento de emissões atmosféricas, eventos característicos da atividade de construção civil, deverá deverá propor a instalação de canteiro(s) de obra em locais de baixa sensibilidade social, evitando proximidade com equipamentos sócio comunitários, como escolas, praças, hospitais e aglomerados residenciais. </a:t>
            </a:r>
          </a:p>
          <a:p>
            <a:pPr lvl="0" algn="just"/>
            <a:r>
              <a:rPr lang="pt-BR" sz="1200" dirty="0">
                <a:latin typeface="Colibri corpo"/>
              </a:rPr>
              <a:t>	- Apresentar o projeto do(s) canteiro(s) de obras contendo as dimensões dos diversos ambientes necessários, em consonância às Normas Regulamentadoras do Ministério do Trabalho e Previdência, como couber, tais como: almoxarifado, instalações sanitárias, sistema de tratamento de efluentes, vestiário, alojamento, local de refeições, cozinha (quando houver preparo de refeições), lavanderia, área de lazer, local para armazenamento temporário de insumos e resíduos sólidos, oficinas, unidades de tratamento de efluentes, entre outros. </a:t>
            </a:r>
            <a:endParaRPr lang="pt-BR" dirty="0">
              <a:solidFill>
                <a:srgbClr val="FF0000"/>
              </a:solidFill>
              <a:latin typeface="Colibri corpo"/>
            </a:endParaRPr>
          </a:p>
        </p:txBody>
      </p:sp>
      <p:pic>
        <p:nvPicPr>
          <p:cNvPr id="2" name="Imagem 1">
            <a:extLst>
              <a:ext uri="{FF2B5EF4-FFF2-40B4-BE49-F238E27FC236}">
                <a16:creationId xmlns:a16="http://schemas.microsoft.com/office/drawing/2014/main" xmlns="" id="{10974E67-D1AC-4D45-9E82-B7FB46F55AE7}"/>
              </a:ext>
            </a:extLst>
          </p:cNvPr>
          <p:cNvPicPr>
            <a:picLocks noChangeAspect="1"/>
          </p:cNvPicPr>
          <p:nvPr/>
        </p:nvPicPr>
        <p:blipFill>
          <a:blip r:embed="rId3" cstate="print"/>
          <a:stretch>
            <a:fillRect/>
          </a:stretch>
        </p:blipFill>
        <p:spPr>
          <a:xfrm>
            <a:off x="6238700" y="4581128"/>
            <a:ext cx="2676936" cy="1945358"/>
          </a:xfrm>
          <a:prstGeom prst="rect">
            <a:avLst/>
          </a:prstGeom>
        </p:spPr>
      </p:pic>
      <p:pic>
        <p:nvPicPr>
          <p:cNvPr id="6" name="Imagem 5">
            <a:extLst>
              <a:ext uri="{FF2B5EF4-FFF2-40B4-BE49-F238E27FC236}">
                <a16:creationId xmlns:a16="http://schemas.microsoft.com/office/drawing/2014/main" xmlns="" id="{9389D7E3-0E1F-4908-BB8B-DD983A9BAAE8}"/>
              </a:ext>
            </a:extLst>
          </p:cNvPr>
          <p:cNvPicPr>
            <a:picLocks noChangeAspect="1"/>
          </p:cNvPicPr>
          <p:nvPr/>
        </p:nvPicPr>
        <p:blipFill>
          <a:blip r:embed="rId4" cstate="print"/>
          <a:stretch>
            <a:fillRect/>
          </a:stretch>
        </p:blipFill>
        <p:spPr>
          <a:xfrm>
            <a:off x="179512" y="4576355"/>
            <a:ext cx="2600175" cy="1950131"/>
          </a:xfrm>
          <a:prstGeom prst="rect">
            <a:avLst/>
          </a:prstGeom>
        </p:spPr>
      </p:pic>
      <p:sp>
        <p:nvSpPr>
          <p:cNvPr id="8" name="Shape 44"/>
          <p:cNvSpPr txBox="1">
            <a:spLocks/>
          </p:cNvSpPr>
          <p:nvPr/>
        </p:nvSpPr>
        <p:spPr>
          <a:xfrm>
            <a:off x="179512" y="404664"/>
            <a:ext cx="8229600" cy="580926"/>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just">
              <a:spcBef>
                <a:spcPts val="0"/>
              </a:spcBef>
              <a:spcAft>
                <a:spcPts val="0"/>
              </a:spcAft>
              <a:buSzPct val="25000"/>
            </a:pPr>
            <a:r>
              <a:rPr lang="pt-BR" sz="3000" b="1" dirty="0">
                <a:solidFill>
                  <a:schemeClr val="bg1"/>
                </a:solidFill>
                <a:effectLst>
                  <a:outerShdw blurRad="38100" dist="38100" dir="2700000" algn="tl">
                    <a:srgbClr val="000000">
                      <a:alpha val="43137"/>
                    </a:srgbClr>
                  </a:outerShdw>
                </a:effectLst>
                <a:ea typeface="Calibri"/>
                <a:cs typeface="Calibri"/>
                <a:sym typeface="Calibri"/>
              </a:rPr>
              <a:t>CAMINHO CRÍTICO EM PROJETOS RODOVIÁRIOS</a:t>
            </a:r>
          </a:p>
        </p:txBody>
      </p:sp>
      <p:pic>
        <p:nvPicPr>
          <p:cNvPr id="9" name="Imagem 8"/>
          <p:cNvPicPr>
            <a:picLocks noChangeAspect="1"/>
          </p:cNvPicPr>
          <p:nvPr/>
        </p:nvPicPr>
        <p:blipFill>
          <a:blip r:embed="rId5" cstate="print"/>
          <a:stretch>
            <a:fillRect/>
          </a:stretch>
        </p:blipFill>
        <p:spPr>
          <a:xfrm>
            <a:off x="2771800" y="4576355"/>
            <a:ext cx="3466900" cy="1950131"/>
          </a:xfrm>
          <a:prstGeom prst="rect">
            <a:avLst/>
          </a:prstGeom>
        </p:spPr>
      </p:pic>
    </p:spTree>
    <p:extLst>
      <p:ext uri="{BB962C8B-B14F-4D97-AF65-F5344CB8AC3E}">
        <p14:creationId xmlns:p14="http://schemas.microsoft.com/office/powerpoint/2010/main" xmlns="" val="2486613708"/>
      </p:ext>
    </p:extLst>
  </p:cSld>
  <p:clrMapOvr>
    <a:masterClrMapping/>
  </p:clrMapOvr>
  <p:transition spd="slow">
    <p:cut/>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0" y="404664"/>
            <a:ext cx="9144000"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28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rPr>
              <a:t>LICENCIAMENTO:</a:t>
            </a:r>
            <a:r>
              <a:rPr lang="pt-BR" sz="2800" b="1" i="0" u="none" strike="noStrike" cap="none" dirty="0">
                <a:solidFill>
                  <a:schemeClr val="bg1"/>
                </a:solidFill>
                <a:effectLst>
                  <a:outerShdw blurRad="38100" dist="38100" dir="2700000" algn="tl">
                    <a:srgbClr val="000000">
                      <a:alpha val="43137"/>
                    </a:srgbClr>
                  </a:outerShdw>
                </a:effectLst>
                <a:ea typeface="Calibri"/>
                <a:cs typeface="Calibri"/>
                <a:sym typeface="Calibri"/>
              </a:rPr>
              <a:t> CONSERVAÇÃO PRVENTIVA E CORRETIVA</a:t>
            </a:r>
            <a:endParaRPr lang="pt-BR" sz="28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82</a:t>
            </a:fld>
            <a:endParaRPr lang="pt-BR" dirty="0"/>
          </a:p>
        </p:txBody>
      </p:sp>
      <p:sp>
        <p:nvSpPr>
          <p:cNvPr id="2" name="CaixaDeTexto 1">
            <a:extLst>
              <a:ext uri="{FF2B5EF4-FFF2-40B4-BE49-F238E27FC236}">
                <a16:creationId xmlns:a16="http://schemas.microsoft.com/office/drawing/2014/main" xmlns="" id="{CE12EB61-35F4-469D-8354-BD6AF56F1BFD}"/>
              </a:ext>
            </a:extLst>
          </p:cNvPr>
          <p:cNvSpPr txBox="1"/>
          <p:nvPr/>
        </p:nvSpPr>
        <p:spPr>
          <a:xfrm>
            <a:off x="251520" y="1268760"/>
            <a:ext cx="8280920" cy="1754326"/>
          </a:xfrm>
          <a:prstGeom prst="rect">
            <a:avLst/>
          </a:prstGeom>
          <a:noFill/>
        </p:spPr>
        <p:txBody>
          <a:bodyPr wrap="square" rtlCol="0">
            <a:spAutoFit/>
          </a:bodyPr>
          <a:lstStyle/>
          <a:p>
            <a:pPr algn="just"/>
            <a:r>
              <a:rPr lang="pt-BR" dirty="0">
                <a:latin typeface="Colibri corpo"/>
              </a:rPr>
              <a:t>Atividades de manutenção (corretiva e preventiva) e melhoramento em trechos rodoviários, conforme Art. 3º da IN IEMA Nº. 13-N/2021.</a:t>
            </a:r>
          </a:p>
          <a:p>
            <a:pPr marL="285750" indent="-285750" algn="just">
              <a:buFontTx/>
              <a:buChar char="-"/>
            </a:pPr>
            <a:r>
              <a:rPr lang="pt-BR" dirty="0">
                <a:latin typeface="Colibri corpo"/>
              </a:rPr>
              <a:t>São inseridas nas licenças de operação do trechos rodoviário ou em dispensas de licenciamento específicas, emitidas pelos municípios. </a:t>
            </a:r>
          </a:p>
          <a:p>
            <a:pPr marL="285750" indent="-285750" algn="just">
              <a:buFontTx/>
              <a:buChar char="-"/>
            </a:pPr>
            <a:r>
              <a:rPr lang="pt-BR" dirty="0">
                <a:latin typeface="Colibri corpo"/>
              </a:rPr>
              <a:t>Sem supressão vegetal de fragmentos florestais nativos .</a:t>
            </a:r>
          </a:p>
          <a:p>
            <a:pPr marL="285750" indent="-285750">
              <a:buFontTx/>
              <a:buChar char="-"/>
            </a:pPr>
            <a:endParaRPr lang="pt-BR" dirty="0"/>
          </a:p>
        </p:txBody>
      </p:sp>
      <p:pic>
        <p:nvPicPr>
          <p:cNvPr id="7" name="Imagem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65337" y="3052104"/>
            <a:ext cx="3318361" cy="1868731"/>
          </a:xfrm>
          <a:prstGeom prst="rect">
            <a:avLst/>
          </a:prstGeom>
        </p:spPr>
      </p:pic>
      <p:sp>
        <p:nvSpPr>
          <p:cNvPr id="6" name="CaixaDeTexto 5"/>
          <p:cNvSpPr txBox="1"/>
          <p:nvPr/>
        </p:nvSpPr>
        <p:spPr>
          <a:xfrm>
            <a:off x="251520" y="4869160"/>
            <a:ext cx="3168352" cy="400110"/>
          </a:xfrm>
          <a:prstGeom prst="rect">
            <a:avLst/>
          </a:prstGeom>
          <a:noFill/>
        </p:spPr>
        <p:txBody>
          <a:bodyPr wrap="square" rtlCol="0">
            <a:spAutoFit/>
          </a:bodyPr>
          <a:lstStyle/>
          <a:p>
            <a:r>
              <a:rPr lang="pt-BR" sz="1000" dirty="0">
                <a:latin typeface="Colibri corpo"/>
              </a:rPr>
              <a:t>Contenção ES-080, Perímetro Urbano José Sette – Cariacica – Dispensa 007/2020-GGE-CLS-IEMA</a:t>
            </a:r>
          </a:p>
        </p:txBody>
      </p:sp>
      <p:pic>
        <p:nvPicPr>
          <p:cNvPr id="9" name="Imagem 8"/>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3563888" y="3023086"/>
            <a:ext cx="2486012" cy="1844823"/>
          </a:xfrm>
          <a:prstGeom prst="rect">
            <a:avLst/>
          </a:prstGeom>
        </p:spPr>
      </p:pic>
      <p:pic>
        <p:nvPicPr>
          <p:cNvPr id="10" name="Imagem 9"/>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563888" y="4867909"/>
            <a:ext cx="2496277" cy="1404156"/>
          </a:xfrm>
          <a:prstGeom prst="rect">
            <a:avLst/>
          </a:prstGeom>
        </p:spPr>
      </p:pic>
      <p:sp>
        <p:nvSpPr>
          <p:cNvPr id="12" name="CaixaDeTexto 11"/>
          <p:cNvSpPr txBox="1"/>
          <p:nvPr/>
        </p:nvSpPr>
        <p:spPr>
          <a:xfrm>
            <a:off x="3491880" y="6197242"/>
            <a:ext cx="2880320" cy="400110"/>
          </a:xfrm>
          <a:prstGeom prst="rect">
            <a:avLst/>
          </a:prstGeom>
          <a:noFill/>
        </p:spPr>
        <p:txBody>
          <a:bodyPr wrap="square" rtlCol="0">
            <a:spAutoFit/>
          </a:bodyPr>
          <a:lstStyle/>
          <a:p>
            <a:r>
              <a:rPr lang="pt-BR" sz="1000" dirty="0">
                <a:latin typeface="Colibri corpo"/>
              </a:rPr>
              <a:t>Contenção ES-264, Sta Leopoldina x Sta Maria – Dispensa 004/2013-CGA-SL - IEMA</a:t>
            </a:r>
          </a:p>
        </p:txBody>
      </p:sp>
      <p:pic>
        <p:nvPicPr>
          <p:cNvPr id="13" name="Imagem 12"/>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6187923" y="3023086"/>
            <a:ext cx="2892377" cy="1626962"/>
          </a:xfrm>
          <a:prstGeom prst="rect">
            <a:avLst/>
          </a:prstGeom>
        </p:spPr>
      </p:pic>
      <p:sp>
        <p:nvSpPr>
          <p:cNvPr id="15" name="CaixaDeTexto 14"/>
          <p:cNvSpPr txBox="1"/>
          <p:nvPr/>
        </p:nvSpPr>
        <p:spPr>
          <a:xfrm>
            <a:off x="6156176" y="4653136"/>
            <a:ext cx="2880320" cy="553998"/>
          </a:xfrm>
          <a:prstGeom prst="rect">
            <a:avLst/>
          </a:prstGeom>
          <a:noFill/>
        </p:spPr>
        <p:txBody>
          <a:bodyPr wrap="square" rtlCol="0">
            <a:spAutoFit/>
          </a:bodyPr>
          <a:lstStyle/>
          <a:p>
            <a:pPr algn="just"/>
            <a:r>
              <a:rPr lang="pt-BR" sz="1000" dirty="0">
                <a:latin typeface="Colibri corpo"/>
              </a:rPr>
              <a:t>OAE sobre Lagoa de Caculucagem na ES-060, Marataizes x Presidente Kennedy – LO 154/2022</a:t>
            </a:r>
          </a:p>
        </p:txBody>
      </p:sp>
    </p:spTree>
    <p:extLst>
      <p:ext uri="{BB962C8B-B14F-4D97-AF65-F5344CB8AC3E}">
        <p14:creationId xmlns:p14="http://schemas.microsoft.com/office/powerpoint/2010/main" xmlns="" val="178318042"/>
      </p:ext>
    </p:extLst>
  </p:cSld>
  <p:clrMapOvr>
    <a:masterClrMapping/>
  </p:clrMapOvr>
  <p:transition spd="slow">
    <p:cut/>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0" y="404664"/>
            <a:ext cx="9144000"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000" b="1" dirty="0">
                <a:solidFill>
                  <a:schemeClr val="bg1"/>
                </a:solidFill>
                <a:effectLst>
                  <a:outerShdw blurRad="38100" dist="38100" dir="2700000" algn="tl">
                    <a:srgbClr val="000000">
                      <a:alpha val="43137"/>
                    </a:srgbClr>
                  </a:outerShdw>
                </a:effectLst>
                <a:ea typeface="Calibri"/>
                <a:cs typeface="Calibri"/>
                <a:sym typeface="Calibri"/>
              </a:rPr>
              <a:t>EXECUÇÃO DE OBRAS DURANTE CALAMIDADE PÚBLICA</a:t>
            </a:r>
            <a:endParaRPr lang="pt-BR" sz="30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83</a:t>
            </a:fld>
            <a:endParaRPr lang="pt-BR" dirty="0"/>
          </a:p>
        </p:txBody>
      </p:sp>
      <p:sp>
        <p:nvSpPr>
          <p:cNvPr id="2" name="CaixaDeTexto 1">
            <a:extLst>
              <a:ext uri="{FF2B5EF4-FFF2-40B4-BE49-F238E27FC236}">
                <a16:creationId xmlns:a16="http://schemas.microsoft.com/office/drawing/2014/main" xmlns="" id="{557AB08E-FF97-4938-93D4-4941852CB526}"/>
              </a:ext>
            </a:extLst>
          </p:cNvPr>
          <p:cNvSpPr txBox="1"/>
          <p:nvPr/>
        </p:nvSpPr>
        <p:spPr>
          <a:xfrm>
            <a:off x="179512" y="1340768"/>
            <a:ext cx="8784976" cy="5632311"/>
          </a:xfrm>
          <a:prstGeom prst="rect">
            <a:avLst/>
          </a:prstGeom>
          <a:noFill/>
        </p:spPr>
        <p:txBody>
          <a:bodyPr wrap="square" rtlCol="0">
            <a:spAutoFit/>
          </a:bodyPr>
          <a:lstStyle/>
          <a:p>
            <a:pPr algn="just"/>
            <a:r>
              <a:rPr lang="pt-BR" sz="2000" b="1" dirty="0"/>
              <a:t>∙ </a:t>
            </a:r>
            <a:r>
              <a:rPr lang="pt-BR" b="1" dirty="0"/>
              <a:t>Instrução Normativa IEMA Nº 02-N, de 22 de janeiro DE 2020</a:t>
            </a:r>
            <a:r>
              <a:rPr lang="pt-BR" dirty="0"/>
              <a:t>: Dispõe sobre a dispensa de licenciamento ambiental de obras e atividades necessárias para o restabelecimento da normalidade pública nas áreas de municípios em situação de emergência ou de calamidade pública</a:t>
            </a:r>
          </a:p>
          <a:p>
            <a:pPr algn="just"/>
            <a:endParaRPr lang="pt-BR" dirty="0"/>
          </a:p>
          <a:p>
            <a:pPr algn="just"/>
            <a:r>
              <a:rPr lang="pt-BR" u="sng" dirty="0"/>
              <a:t>Objetivo</a:t>
            </a:r>
            <a:r>
              <a:rPr lang="pt-BR" dirty="0"/>
              <a:t>: </a:t>
            </a:r>
            <a:r>
              <a:rPr lang="pt-BR" u="sng" dirty="0"/>
              <a:t>reestabelecer as estruturas mínimas</a:t>
            </a:r>
            <a:r>
              <a:rPr lang="pt-BR" dirty="0"/>
              <a:t>, tais como hospitais, postos de saúde, escolas, pontes, bueiros, </a:t>
            </a:r>
            <a:r>
              <a:rPr lang="pt-BR" u="sng" dirty="0"/>
              <a:t>redes de drenagem, rodovias</a:t>
            </a:r>
            <a:r>
              <a:rPr lang="pt-BR" dirty="0"/>
              <a:t>, vias de acesso, limpeza e desassoreamento de corpos hídricos, estações de tratamento de água e esgoto, disposição temporária dos resíduos oriundos da limpeza, transporte de resíduos ao destino final, entre outros em municipios acometidos por eventos extremos como: inundações, deslizamentos, escorregamentos, entre outros. </a:t>
            </a:r>
          </a:p>
          <a:p>
            <a:pPr algn="just"/>
            <a:endParaRPr lang="pt-BR" dirty="0">
              <a:solidFill>
                <a:srgbClr val="FF0000"/>
              </a:solidFill>
            </a:endParaRPr>
          </a:p>
          <a:p>
            <a:pPr algn="just"/>
            <a:r>
              <a:rPr lang="pt-BR" dirty="0"/>
              <a:t>Aplica-se aos municípios em situação de emergência ou de calamidade pública que estejam contemplados em </a:t>
            </a:r>
            <a:r>
              <a:rPr lang="pt-BR" u="sng" dirty="0"/>
              <a:t>Decreto do Poder Executivo Estadual</a:t>
            </a:r>
            <a:r>
              <a:rPr lang="pt-BR" dirty="0"/>
              <a:t>.</a:t>
            </a:r>
          </a:p>
          <a:p>
            <a:pPr algn="just"/>
            <a:endParaRPr lang="pt-BR" dirty="0"/>
          </a:p>
          <a:p>
            <a:pPr algn="just"/>
            <a:r>
              <a:rPr lang="pt-BR" dirty="0"/>
              <a:t>Dentro do prazo de vigência dos decretos </a:t>
            </a:r>
            <a:r>
              <a:rPr lang="pt-BR" u="sng" dirty="0"/>
              <a:t>serão dispensadas de licenciamento ambiental no âmbito do IEMA</a:t>
            </a:r>
            <a:r>
              <a:rPr lang="pt-BR" dirty="0"/>
              <a:t>, sendo facultado aos outros entes licenciadores (IDAF, municípios) adotar os mesmos critérios previstos nesta Instrução.</a:t>
            </a:r>
            <a:endParaRPr lang="pt-BR" dirty="0">
              <a:solidFill>
                <a:srgbClr val="FF0000"/>
              </a:solidFill>
            </a:endParaRPr>
          </a:p>
          <a:p>
            <a:pPr algn="just"/>
            <a:endParaRPr lang="pt-BR" dirty="0">
              <a:solidFill>
                <a:srgbClr val="FF0000"/>
              </a:solidFill>
            </a:endParaRPr>
          </a:p>
          <a:p>
            <a:pPr algn="just"/>
            <a:endParaRPr lang="pt-BR" dirty="0"/>
          </a:p>
        </p:txBody>
      </p:sp>
    </p:spTree>
    <p:extLst>
      <p:ext uri="{BB962C8B-B14F-4D97-AF65-F5344CB8AC3E}">
        <p14:creationId xmlns:p14="http://schemas.microsoft.com/office/powerpoint/2010/main" xmlns="" val="1217162625"/>
      </p:ext>
    </p:extLst>
  </p:cSld>
  <p:clrMapOvr>
    <a:masterClrMapping/>
  </p:clrMapOvr>
  <p:transition spd="slow">
    <p:cut/>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84</a:t>
            </a:fld>
            <a:endParaRPr lang="pt-BR" dirty="0"/>
          </a:p>
        </p:txBody>
      </p:sp>
      <p:sp>
        <p:nvSpPr>
          <p:cNvPr id="2" name="CaixaDeTexto 1">
            <a:extLst>
              <a:ext uri="{FF2B5EF4-FFF2-40B4-BE49-F238E27FC236}">
                <a16:creationId xmlns:a16="http://schemas.microsoft.com/office/drawing/2014/main" xmlns="" id="{557AB08E-FF97-4938-93D4-4941852CB526}"/>
              </a:ext>
            </a:extLst>
          </p:cNvPr>
          <p:cNvSpPr txBox="1"/>
          <p:nvPr/>
        </p:nvSpPr>
        <p:spPr>
          <a:xfrm>
            <a:off x="179512" y="1340768"/>
            <a:ext cx="8784976" cy="5078313"/>
          </a:xfrm>
          <a:prstGeom prst="rect">
            <a:avLst/>
          </a:prstGeom>
          <a:noFill/>
        </p:spPr>
        <p:txBody>
          <a:bodyPr wrap="square" rtlCol="0">
            <a:spAutoFit/>
          </a:bodyPr>
          <a:lstStyle/>
          <a:p>
            <a:pPr algn="just"/>
            <a:r>
              <a:rPr lang="pt-BR" u="sng" dirty="0">
                <a:latin typeface="Colibri corpo"/>
              </a:rPr>
              <a:t>Os requerentes deverão comunicar ao IEMA </a:t>
            </a:r>
            <a:r>
              <a:rPr lang="pt-BR" dirty="0">
                <a:latin typeface="Colibri corpo"/>
              </a:rPr>
              <a:t>as obras e atividades necessárias para o restabelecimento da normalidade pública por meio de um </a:t>
            </a:r>
            <a:r>
              <a:rPr lang="pt-BR" u="sng" dirty="0">
                <a:latin typeface="Colibri corpo"/>
              </a:rPr>
              <a:t>cadastro</a:t>
            </a:r>
            <a:r>
              <a:rPr lang="pt-BR" dirty="0">
                <a:latin typeface="Colibri corpo"/>
              </a:rPr>
              <a:t>, que deverá ser protocolado no prazo de até 30 (trinta) dias após o início das obras ou atividades.</a:t>
            </a:r>
          </a:p>
          <a:p>
            <a:pPr algn="just"/>
            <a:endParaRPr lang="pt-BR" dirty="0">
              <a:latin typeface="Colibri corpo"/>
            </a:endParaRPr>
          </a:p>
          <a:p>
            <a:pPr algn="just"/>
            <a:r>
              <a:rPr lang="pt-BR" dirty="0">
                <a:latin typeface="Colibri corpo"/>
              </a:rPr>
              <a:t>Disponível no site </a:t>
            </a:r>
            <a:r>
              <a:rPr lang="pt-BR" dirty="0">
                <a:latin typeface="Colibri corpo"/>
                <a:hlinkClick r:id="rId3"/>
              </a:rPr>
              <a:t>https://iema.es.gov.br/licenciamento_calamidade</a:t>
            </a:r>
            <a:endParaRPr lang="pt-BR" dirty="0">
              <a:latin typeface="Colibri corpo"/>
            </a:endParaRPr>
          </a:p>
          <a:p>
            <a:pPr algn="just"/>
            <a:endParaRPr lang="pt-BR" dirty="0">
              <a:solidFill>
                <a:srgbClr val="FF0000"/>
              </a:solidFill>
              <a:latin typeface="Colibri corpo"/>
            </a:endParaRPr>
          </a:p>
          <a:p>
            <a:pPr algn="just"/>
            <a:r>
              <a:rPr lang="pt-BR" dirty="0">
                <a:latin typeface="Colibri corpo"/>
              </a:rPr>
              <a:t>Tipologia - Obras e Estruturas Diversas: </a:t>
            </a:r>
          </a:p>
          <a:p>
            <a:pPr algn="just"/>
            <a:r>
              <a:rPr lang="pt-BR" dirty="0">
                <a:latin typeface="Colibri corpo"/>
              </a:rPr>
              <a:t>	I. Conservação de emergência de rodovias e estradas municipais e estaduais; </a:t>
            </a:r>
          </a:p>
          <a:p>
            <a:pPr algn="just"/>
            <a:r>
              <a:rPr lang="pt-BR" dirty="0">
                <a:latin typeface="Colibri corpo"/>
              </a:rPr>
              <a:t>	II. Conservação rotineira de rodovias e estradas municipais e estaduais; </a:t>
            </a:r>
          </a:p>
          <a:p>
            <a:pPr algn="just"/>
            <a:r>
              <a:rPr lang="pt-BR" dirty="0">
                <a:latin typeface="Colibri corpo"/>
              </a:rPr>
              <a:t>	III. Restauração, reabilitação e/ou melhoramento de rodovias e estradas municipais e estaduais; </a:t>
            </a:r>
          </a:p>
          <a:p>
            <a:pPr algn="just"/>
            <a:r>
              <a:rPr lang="pt-BR" dirty="0">
                <a:latin typeface="Colibri corpo"/>
              </a:rPr>
              <a:t>	IV. Recuperação e substituição de obras de arte em estradas e rodovias (bueiros e pontes); </a:t>
            </a:r>
          </a:p>
          <a:p>
            <a:pPr algn="just"/>
            <a:r>
              <a:rPr lang="pt-BR" dirty="0">
                <a:latin typeface="Colibri corpo"/>
              </a:rPr>
              <a:t>	V. Implantação e recuperação de vias de acessos; - Desmonte de rochas, não vinculado à atividade de mineração. </a:t>
            </a:r>
            <a:endParaRPr lang="pt-BR" dirty="0">
              <a:solidFill>
                <a:srgbClr val="FF0000"/>
              </a:solidFill>
              <a:latin typeface="Colibri corpo"/>
            </a:endParaRPr>
          </a:p>
          <a:p>
            <a:pPr algn="just"/>
            <a:endParaRPr lang="pt-BR" dirty="0"/>
          </a:p>
          <a:p>
            <a:pPr algn="just"/>
            <a:endParaRPr lang="pt-BR" dirty="0"/>
          </a:p>
        </p:txBody>
      </p:sp>
      <p:sp>
        <p:nvSpPr>
          <p:cNvPr id="7" name="Shape 44"/>
          <p:cNvSpPr txBox="1">
            <a:spLocks noGrp="1"/>
          </p:cNvSpPr>
          <p:nvPr>
            <p:ph type="title"/>
          </p:nvPr>
        </p:nvSpPr>
        <p:spPr>
          <a:xfrm>
            <a:off x="0" y="404664"/>
            <a:ext cx="9144000"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000" b="1" dirty="0">
                <a:solidFill>
                  <a:schemeClr val="bg1"/>
                </a:solidFill>
                <a:effectLst>
                  <a:outerShdw blurRad="38100" dist="38100" dir="2700000" algn="tl">
                    <a:srgbClr val="000000">
                      <a:alpha val="43137"/>
                    </a:srgbClr>
                  </a:outerShdw>
                </a:effectLst>
                <a:ea typeface="Calibri"/>
                <a:cs typeface="Calibri"/>
                <a:sym typeface="Calibri"/>
              </a:rPr>
              <a:t>EXECUÇÃO DE OBRAS DURANTE CALAMIDADE PÚBLICA</a:t>
            </a:r>
            <a:endParaRPr lang="pt-BR" sz="30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1892994273"/>
      </p:ext>
    </p:extLst>
  </p:cSld>
  <p:clrMapOvr>
    <a:masterClrMapping/>
  </p:clrMapOvr>
  <p:transition spd="slow">
    <p:cut/>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85</a:t>
            </a:fld>
            <a:endParaRPr lang="pt-BR" dirty="0"/>
          </a:p>
        </p:txBody>
      </p:sp>
      <p:graphicFrame>
        <p:nvGraphicFramePr>
          <p:cNvPr id="2" name="Tabela 1">
            <a:extLst>
              <a:ext uri="{FF2B5EF4-FFF2-40B4-BE49-F238E27FC236}">
                <a16:creationId xmlns:a16="http://schemas.microsoft.com/office/drawing/2014/main" xmlns="" id="{E29F0FCA-524F-40CA-BF6C-7E12DED48219}"/>
              </a:ext>
            </a:extLst>
          </p:cNvPr>
          <p:cNvGraphicFramePr>
            <a:graphicFrameLocks noGrp="1"/>
          </p:cNvGraphicFramePr>
          <p:nvPr>
            <p:extLst>
              <p:ext uri="{D42A27DB-BD31-4B8C-83A1-F6EECF244321}">
                <p14:modId xmlns:p14="http://schemas.microsoft.com/office/powerpoint/2010/main" xmlns="" val="391979226"/>
              </p:ext>
            </p:extLst>
          </p:nvPr>
        </p:nvGraphicFramePr>
        <p:xfrm>
          <a:off x="2483768" y="1268760"/>
          <a:ext cx="4320480" cy="5184581"/>
        </p:xfrm>
        <a:graphic>
          <a:graphicData uri="http://schemas.openxmlformats.org/drawingml/2006/table">
            <a:tbl>
              <a:tblPr firstRow="1" firstCol="1" bandRow="1">
                <a:tableStyleId>{5C22544A-7EE6-4342-B048-85BDC9FD1C3A}</a:tableStyleId>
              </a:tblPr>
              <a:tblGrid>
                <a:gridCol w="432048">
                  <a:extLst>
                    <a:ext uri="{9D8B030D-6E8A-4147-A177-3AD203B41FA5}">
                      <a16:colId xmlns:a16="http://schemas.microsoft.com/office/drawing/2014/main" xmlns="" val="2335017209"/>
                    </a:ext>
                  </a:extLst>
                </a:gridCol>
                <a:gridCol w="432048">
                  <a:extLst>
                    <a:ext uri="{9D8B030D-6E8A-4147-A177-3AD203B41FA5}">
                      <a16:colId xmlns:a16="http://schemas.microsoft.com/office/drawing/2014/main" xmlns="" val="3415017789"/>
                    </a:ext>
                  </a:extLst>
                </a:gridCol>
                <a:gridCol w="432048">
                  <a:extLst>
                    <a:ext uri="{9D8B030D-6E8A-4147-A177-3AD203B41FA5}">
                      <a16:colId xmlns:a16="http://schemas.microsoft.com/office/drawing/2014/main" xmlns="" val="2825165932"/>
                    </a:ext>
                  </a:extLst>
                </a:gridCol>
                <a:gridCol w="432048">
                  <a:extLst>
                    <a:ext uri="{9D8B030D-6E8A-4147-A177-3AD203B41FA5}">
                      <a16:colId xmlns:a16="http://schemas.microsoft.com/office/drawing/2014/main" xmlns="" val="3846722359"/>
                    </a:ext>
                  </a:extLst>
                </a:gridCol>
                <a:gridCol w="432048">
                  <a:extLst>
                    <a:ext uri="{9D8B030D-6E8A-4147-A177-3AD203B41FA5}">
                      <a16:colId xmlns:a16="http://schemas.microsoft.com/office/drawing/2014/main" xmlns="" val="2350728469"/>
                    </a:ext>
                  </a:extLst>
                </a:gridCol>
                <a:gridCol w="432048">
                  <a:extLst>
                    <a:ext uri="{9D8B030D-6E8A-4147-A177-3AD203B41FA5}">
                      <a16:colId xmlns:a16="http://schemas.microsoft.com/office/drawing/2014/main" xmlns="" val="3108477922"/>
                    </a:ext>
                  </a:extLst>
                </a:gridCol>
                <a:gridCol w="432048">
                  <a:extLst>
                    <a:ext uri="{9D8B030D-6E8A-4147-A177-3AD203B41FA5}">
                      <a16:colId xmlns:a16="http://schemas.microsoft.com/office/drawing/2014/main" xmlns="" val="2474317269"/>
                    </a:ext>
                  </a:extLst>
                </a:gridCol>
                <a:gridCol w="432048">
                  <a:extLst>
                    <a:ext uri="{9D8B030D-6E8A-4147-A177-3AD203B41FA5}">
                      <a16:colId xmlns:a16="http://schemas.microsoft.com/office/drawing/2014/main" xmlns="" val="1639340538"/>
                    </a:ext>
                  </a:extLst>
                </a:gridCol>
                <a:gridCol w="432048">
                  <a:extLst>
                    <a:ext uri="{9D8B030D-6E8A-4147-A177-3AD203B41FA5}">
                      <a16:colId xmlns:a16="http://schemas.microsoft.com/office/drawing/2014/main" xmlns="" val="3426334305"/>
                    </a:ext>
                  </a:extLst>
                </a:gridCol>
                <a:gridCol w="432048">
                  <a:extLst>
                    <a:ext uri="{9D8B030D-6E8A-4147-A177-3AD203B41FA5}">
                      <a16:colId xmlns:a16="http://schemas.microsoft.com/office/drawing/2014/main" xmlns="" val="3003090159"/>
                    </a:ext>
                  </a:extLst>
                </a:gridCol>
              </a:tblGrid>
              <a:tr h="251012">
                <a:tc gridSpan="10">
                  <a:txBody>
                    <a:bodyPr/>
                    <a:lstStyle/>
                    <a:p>
                      <a:pPr algn="ctr">
                        <a:lnSpc>
                          <a:spcPct val="115000"/>
                        </a:lnSpc>
                        <a:spcAft>
                          <a:spcPts val="0"/>
                        </a:spcAft>
                      </a:pPr>
                      <a:r>
                        <a:rPr lang="pt-BR" sz="600" dirty="0">
                          <a:effectLst/>
                        </a:rPr>
                        <a:t>CADASTRO DA OBRA OU ATIVIDADE DISPENSADA DE LICENCIAMENTO AMBIENTAL</a:t>
                      </a:r>
                      <a:br>
                        <a:rPr lang="pt-BR" sz="600" dirty="0">
                          <a:effectLst/>
                        </a:rPr>
                      </a:br>
                      <a:r>
                        <a:rPr lang="pt-BR" sz="600" dirty="0">
                          <a:effectLst/>
                        </a:rPr>
                        <a:t>(EXCLUSIVO PARA ATENDIMENTO DA IN N° 02/2020)</a:t>
                      </a:r>
                      <a:endParaRPr lang="pt-BR" sz="600" dirty="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3633361821"/>
                  </a:ext>
                </a:extLst>
              </a:tr>
              <a:tr h="123257">
                <a:tc>
                  <a:txBody>
                    <a:bodyPr/>
                    <a:lstStyle/>
                    <a:p>
                      <a:pPr algn="ct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b"/>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b"/>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b"/>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b"/>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b"/>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b"/>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b"/>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b"/>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b"/>
                </a:tc>
                <a:tc>
                  <a:txBody>
                    <a:bodyPr/>
                    <a:lstStyle/>
                    <a:p>
                      <a:pPr algn="ct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b"/>
                </a:tc>
                <a:extLst>
                  <a:ext uri="{0D108BD9-81ED-4DB2-BD59-A6C34878D82A}">
                    <a16:rowId xmlns:a16="http://schemas.microsoft.com/office/drawing/2014/main" xmlns="" val="2901476594"/>
                  </a:ext>
                </a:extLst>
              </a:tr>
              <a:tr h="123257">
                <a:tc gridSpan="10">
                  <a:txBody>
                    <a:bodyPr/>
                    <a:lstStyle/>
                    <a:p>
                      <a:pPr algn="ctr">
                        <a:lnSpc>
                          <a:spcPct val="115000"/>
                        </a:lnSpc>
                        <a:spcAft>
                          <a:spcPts val="0"/>
                        </a:spcAft>
                      </a:pPr>
                      <a:r>
                        <a:rPr lang="pt-BR" sz="600">
                          <a:effectLst/>
                        </a:rPr>
                        <a:t>Identificação do Requerente</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3872408162"/>
                  </a:ext>
                </a:extLst>
              </a:tr>
              <a:tr h="123257">
                <a:tc gridSpan="10">
                  <a:txBody>
                    <a:bodyPr/>
                    <a:lstStyle/>
                    <a:p>
                      <a:pPr>
                        <a:lnSpc>
                          <a:spcPct val="115000"/>
                        </a:lnSpc>
                        <a:spcAft>
                          <a:spcPts val="0"/>
                        </a:spcAft>
                      </a:pPr>
                      <a:r>
                        <a:rPr lang="pt-BR" sz="600">
                          <a:effectLst/>
                        </a:rPr>
                        <a:t>Razão Social / Nome:</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2090896736"/>
                  </a:ext>
                </a:extLst>
              </a:tr>
              <a:tr h="129125">
                <a:tc gridSpan="5">
                  <a:txBody>
                    <a:bodyPr/>
                    <a:lstStyle/>
                    <a:p>
                      <a:pPr>
                        <a:lnSpc>
                          <a:spcPct val="115000"/>
                        </a:lnSpc>
                        <a:spcAft>
                          <a:spcPts val="0"/>
                        </a:spcAft>
                      </a:pPr>
                      <a:r>
                        <a:rPr lang="pt-BR" sz="600">
                          <a:effectLst/>
                        </a:rPr>
                        <a:t>Inscrição estadual:</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gridSpan="5">
                  <a:txBody>
                    <a:bodyPr/>
                    <a:lstStyle/>
                    <a:p>
                      <a:pP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371414962"/>
                  </a:ext>
                </a:extLst>
              </a:tr>
              <a:tr h="129125">
                <a:tc gridSpan="10">
                  <a:txBody>
                    <a:bodyPr/>
                    <a:lstStyle/>
                    <a:p>
                      <a:pPr>
                        <a:lnSpc>
                          <a:spcPct val="115000"/>
                        </a:lnSpc>
                        <a:spcAft>
                          <a:spcPts val="0"/>
                        </a:spcAft>
                      </a:pPr>
                      <a:r>
                        <a:rPr lang="pt-BR" sz="600">
                          <a:effectLst/>
                        </a:rPr>
                        <a:t>Endereço:</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1603405708"/>
                  </a:ext>
                </a:extLst>
              </a:tr>
              <a:tr h="129125">
                <a:tc gridSpan="6">
                  <a:txBody>
                    <a:bodyPr/>
                    <a:lstStyle/>
                    <a:p>
                      <a:pPr>
                        <a:lnSpc>
                          <a:spcPct val="115000"/>
                        </a:lnSpc>
                        <a:spcAft>
                          <a:spcPts val="0"/>
                        </a:spcAft>
                      </a:pPr>
                      <a:r>
                        <a:rPr lang="pt-BR" sz="600">
                          <a:effectLst/>
                        </a:rPr>
                        <a:t>Bairro:</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pPr>
                        <a:lnSpc>
                          <a:spcPct val="115000"/>
                        </a:lnSpc>
                        <a:spcAft>
                          <a:spcPts val="0"/>
                        </a:spcAft>
                      </a:pPr>
                      <a:r>
                        <a:rPr lang="pt-BR" sz="600">
                          <a:effectLst/>
                        </a:rPr>
                        <a:t>Município:</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gridSpan="4">
                  <a:txBody>
                    <a:bodyPr/>
                    <a:lstStyle/>
                    <a:p>
                      <a:r>
                        <a:rPr lang="pt-BR" sz="600">
                          <a:effectLst/>
                        </a:rPr>
                        <a:t>Município:</a:t>
                      </a:r>
                      <a:endParaRPr lang="pt-B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2299089532"/>
                  </a:ext>
                </a:extLst>
              </a:tr>
              <a:tr h="123257">
                <a:tc gridSpan="6">
                  <a:txBody>
                    <a:bodyPr/>
                    <a:lstStyle/>
                    <a:p>
                      <a:pPr>
                        <a:lnSpc>
                          <a:spcPct val="115000"/>
                        </a:lnSpc>
                        <a:spcAft>
                          <a:spcPts val="0"/>
                        </a:spcAft>
                      </a:pPr>
                      <a:r>
                        <a:rPr lang="pt-BR" sz="600">
                          <a:effectLst/>
                        </a:rPr>
                        <a:t>CEP:</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pPr>
                        <a:lnSpc>
                          <a:spcPct val="115000"/>
                        </a:lnSpc>
                        <a:spcAft>
                          <a:spcPts val="0"/>
                        </a:spcAft>
                      </a:pPr>
                      <a:r>
                        <a:rPr lang="pt-BR" sz="600">
                          <a:effectLst/>
                        </a:rPr>
                        <a:t>Telefone:</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gridSpan="4">
                  <a:txBody>
                    <a:bodyPr/>
                    <a:lstStyle/>
                    <a:p>
                      <a:r>
                        <a:rPr lang="pt-BR" sz="600" dirty="0">
                          <a:effectLst/>
                        </a:rPr>
                        <a:t>Telefone:</a:t>
                      </a:r>
                      <a:endParaRPr lang="pt-BR" dirty="0"/>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79025072"/>
                  </a:ext>
                </a:extLst>
              </a:tr>
              <a:tr h="118202">
                <a:tc gridSpan="10">
                  <a:txBody>
                    <a:bodyPr/>
                    <a:lstStyle/>
                    <a:p>
                      <a:pPr>
                        <a:lnSpc>
                          <a:spcPct val="115000"/>
                        </a:lnSpc>
                        <a:spcAft>
                          <a:spcPts val="0"/>
                        </a:spcAft>
                      </a:pPr>
                      <a:r>
                        <a:rPr lang="pt-BR" sz="600">
                          <a:effectLst/>
                        </a:rPr>
                        <a:t>E-mail:</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3042929657"/>
                  </a:ext>
                </a:extLst>
              </a:tr>
              <a:tr h="129125">
                <a:tc gridSpan="10">
                  <a:txBody>
                    <a:bodyPr/>
                    <a:lstStyle/>
                    <a:p>
                      <a:pPr algn="ctr">
                        <a:lnSpc>
                          <a:spcPct val="115000"/>
                        </a:lnSpc>
                        <a:spcAft>
                          <a:spcPts val="0"/>
                        </a:spcAft>
                      </a:pPr>
                      <a:r>
                        <a:rPr lang="pt-BR" sz="600">
                          <a:effectLst/>
                        </a:rPr>
                        <a:t>Dados da obra / atividade</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2553475700"/>
                  </a:ext>
                </a:extLst>
              </a:tr>
              <a:tr h="123257">
                <a:tc gridSpan="10">
                  <a:txBody>
                    <a:bodyPr/>
                    <a:lstStyle/>
                    <a:p>
                      <a:pPr>
                        <a:lnSpc>
                          <a:spcPct val="115000"/>
                        </a:lnSpc>
                        <a:spcAft>
                          <a:spcPts val="0"/>
                        </a:spcAft>
                      </a:pPr>
                      <a:r>
                        <a:rPr lang="pt-BR" sz="600">
                          <a:effectLst/>
                        </a:rPr>
                        <a:t>Descrição da obra/atividade: Escolher um item.</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2851794035"/>
                  </a:ext>
                </a:extLst>
              </a:tr>
              <a:tr h="251599">
                <a:tc gridSpan="10">
                  <a:txBody>
                    <a:bodyPr/>
                    <a:lstStyle/>
                    <a:p>
                      <a:pPr>
                        <a:lnSpc>
                          <a:spcPct val="115000"/>
                        </a:lnSpc>
                        <a:spcAft>
                          <a:spcPts val="0"/>
                        </a:spcAft>
                      </a:pPr>
                      <a:r>
                        <a:rPr lang="pt-BR" sz="600">
                          <a:effectLst/>
                        </a:rPr>
                        <a:t>Principais atividades/etapas executadas: </a:t>
                      </a:r>
                    </a:p>
                    <a:p>
                      <a:pP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1416562459"/>
                  </a:ext>
                </a:extLst>
              </a:tr>
              <a:tr h="129125">
                <a:tc gridSpan="10">
                  <a:txBody>
                    <a:bodyPr/>
                    <a:lstStyle/>
                    <a:p>
                      <a:pPr>
                        <a:lnSpc>
                          <a:spcPct val="115000"/>
                        </a:lnSpc>
                        <a:spcAft>
                          <a:spcPts val="0"/>
                        </a:spcAft>
                      </a:pPr>
                      <a:r>
                        <a:rPr lang="pt-BR" sz="600">
                          <a:effectLst/>
                        </a:rPr>
                        <a:t>Endereço:</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4167741852"/>
                  </a:ext>
                </a:extLst>
              </a:tr>
              <a:tr h="123257">
                <a:tc gridSpan="5">
                  <a:txBody>
                    <a:bodyPr/>
                    <a:lstStyle/>
                    <a:p>
                      <a:pPr>
                        <a:lnSpc>
                          <a:spcPct val="115000"/>
                        </a:lnSpc>
                        <a:spcAft>
                          <a:spcPts val="0"/>
                        </a:spcAft>
                      </a:pPr>
                      <a:r>
                        <a:rPr lang="pt-BR" sz="600">
                          <a:effectLst/>
                        </a:rPr>
                        <a:t>Bairro:</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gridSpan="5">
                  <a:txBody>
                    <a:bodyPr/>
                    <a:lstStyle/>
                    <a:p>
                      <a:pPr>
                        <a:lnSpc>
                          <a:spcPct val="115000"/>
                        </a:lnSpc>
                        <a:spcAft>
                          <a:spcPts val="0"/>
                        </a:spcAft>
                      </a:pPr>
                      <a:r>
                        <a:rPr lang="pt-BR" sz="600">
                          <a:effectLst/>
                        </a:rPr>
                        <a:t>Município:</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1046673361"/>
                  </a:ext>
                </a:extLst>
              </a:tr>
              <a:tr h="123257">
                <a:tc gridSpan="10">
                  <a:txBody>
                    <a:bodyPr/>
                    <a:lstStyle/>
                    <a:p>
                      <a:pPr>
                        <a:lnSpc>
                          <a:spcPct val="115000"/>
                        </a:lnSpc>
                        <a:spcAft>
                          <a:spcPts val="0"/>
                        </a:spcAft>
                      </a:pPr>
                      <a:r>
                        <a:rPr lang="pt-BR" sz="600">
                          <a:effectLst/>
                        </a:rPr>
                        <a:t>CEP:</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1684212282"/>
                  </a:ext>
                </a:extLst>
              </a:tr>
              <a:tr h="129125">
                <a:tc gridSpan="10">
                  <a:txBody>
                    <a:bodyPr/>
                    <a:lstStyle/>
                    <a:p>
                      <a:pPr>
                        <a:lnSpc>
                          <a:spcPct val="115000"/>
                        </a:lnSpc>
                        <a:spcAft>
                          <a:spcPts val="0"/>
                        </a:spcAft>
                      </a:pPr>
                      <a:r>
                        <a:rPr lang="pt-BR" sz="600">
                          <a:effectLst/>
                        </a:rPr>
                        <a:t>Ponto de referência:</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830673324"/>
                  </a:ext>
                </a:extLst>
              </a:tr>
              <a:tr h="251599">
                <a:tc gridSpan="10">
                  <a:txBody>
                    <a:bodyPr/>
                    <a:lstStyle/>
                    <a:p>
                      <a:pPr>
                        <a:lnSpc>
                          <a:spcPct val="115000"/>
                        </a:lnSpc>
                        <a:spcAft>
                          <a:spcPts val="0"/>
                        </a:spcAft>
                      </a:pPr>
                      <a:r>
                        <a:rPr lang="pt-BR" sz="600">
                          <a:effectLst/>
                        </a:rPr>
                        <a:t>Coordenadas UTM (SIRGAS 2000):</a:t>
                      </a:r>
                    </a:p>
                    <a:p>
                      <a:pPr>
                        <a:lnSpc>
                          <a:spcPct val="115000"/>
                        </a:lnSpc>
                        <a:spcAft>
                          <a:spcPts val="0"/>
                        </a:spcAft>
                      </a:pPr>
                      <a:r>
                        <a:rPr lang="pt-BR" sz="600">
                          <a:effectLst/>
                        </a:rPr>
                        <a:t>Há processo existente? Caso positivo, informe o número:</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152318720"/>
                  </a:ext>
                </a:extLst>
              </a:tr>
              <a:tr h="1806736">
                <a:tc gridSpan="10">
                  <a:txBody>
                    <a:bodyPr/>
                    <a:lstStyle/>
                    <a:p>
                      <a:pPr algn="just">
                        <a:lnSpc>
                          <a:spcPct val="115000"/>
                        </a:lnSpc>
                        <a:spcAft>
                          <a:spcPts val="0"/>
                        </a:spcAft>
                      </a:pPr>
                      <a:r>
                        <a:rPr lang="pt-BR" sz="600">
                          <a:effectLst/>
                        </a:rPr>
                        <a:t> </a:t>
                      </a:r>
                    </a:p>
                    <a:p>
                      <a:pPr algn="just">
                        <a:lnSpc>
                          <a:spcPct val="115000"/>
                        </a:lnSpc>
                        <a:spcAft>
                          <a:spcPts val="0"/>
                        </a:spcAft>
                      </a:pPr>
                      <a:r>
                        <a:rPr lang="pt-BR" sz="600">
                          <a:effectLst/>
                        </a:rPr>
                        <a:t> </a:t>
                      </a:r>
                    </a:p>
                    <a:p>
                      <a:pPr algn="just">
                        <a:lnSpc>
                          <a:spcPct val="115000"/>
                        </a:lnSpc>
                        <a:spcAft>
                          <a:spcPts val="0"/>
                        </a:spcAft>
                      </a:pPr>
                      <a:r>
                        <a:rPr lang="pt-BR" sz="600">
                          <a:effectLst/>
                        </a:rPr>
                        <a:t> </a:t>
                      </a:r>
                    </a:p>
                    <a:p>
                      <a:pPr algn="just">
                        <a:lnSpc>
                          <a:spcPct val="115000"/>
                        </a:lnSpc>
                        <a:spcAft>
                          <a:spcPts val="0"/>
                        </a:spcAft>
                      </a:pPr>
                      <a:r>
                        <a:rPr lang="pt-BR" sz="600">
                          <a:effectLst/>
                        </a:rPr>
                        <a:t>Ainda, declaro que a obra/atividade a ser executada se trata de restabelecimento de intervenção anteriormente consolidada; que serão implantados os controles ambientais necessários, adotando, entre outros, os procedimentos para a destinação adequada de resíduos sólidos e efluentes líquidos eventualmente gerados pela atividade; e estar ciente de que a dispensa de licenciamento ambiental que trata a Instrução Normativa n° 02/2020 refere-se, exclusivamente aos aspectos ambientais da atividade, não eximindo o seu titular da apresentação, aos órgãos competentes de outros documentos legalmente exigíveis e também que não inibe ou restringe de qualquer forma a ação dos demais órgãos e instituições fiscalizadoras nem desobriga a empresa da obtenção de autorizações, anuências, laudos, certidões, certificados, ou outros documentos previstos na legislação vigente, sendo de responsabilidade do empreendedor a adoção de adoção de qualquer providência neste sentido.</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3683741176"/>
                  </a:ext>
                </a:extLst>
              </a:tr>
              <a:tr h="251599">
                <a:tc gridSpan="10">
                  <a:txBody>
                    <a:bodyPr/>
                    <a:lstStyle/>
                    <a:p>
                      <a:pPr>
                        <a:lnSpc>
                          <a:spcPct val="115000"/>
                        </a:lnSpc>
                        <a:spcAft>
                          <a:spcPts val="0"/>
                        </a:spcAft>
                      </a:pPr>
                      <a:r>
                        <a:rPr lang="pt-BR" sz="600">
                          <a:effectLst/>
                        </a:rPr>
                        <a:t> </a:t>
                      </a:r>
                    </a:p>
                    <a:p>
                      <a:pP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1374113580"/>
                  </a:ext>
                </a:extLst>
              </a:tr>
              <a:tr h="123257">
                <a:tc gridSpan="5">
                  <a:txBody>
                    <a:bodyPr/>
                    <a:lstStyle/>
                    <a:p>
                      <a:pPr>
                        <a:lnSpc>
                          <a:spcPct val="115000"/>
                        </a:lnSpc>
                        <a:spcAft>
                          <a:spcPts val="0"/>
                        </a:spcAft>
                      </a:pPr>
                      <a:r>
                        <a:rPr lang="pt-BR" sz="600">
                          <a:effectLst/>
                        </a:rPr>
                        <a:t>xxxxxxxxxxx, xx de xxxxxxxxx de xxxx.</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ctr"/>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ctr"/>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ctr"/>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ctr"/>
                </a:tc>
                <a:tc>
                  <a:txBody>
                    <a:bodyPr/>
                    <a:lstStyle/>
                    <a:p>
                      <a:pP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extLst>
                  <a:ext uri="{0D108BD9-81ED-4DB2-BD59-A6C34878D82A}">
                    <a16:rowId xmlns:a16="http://schemas.microsoft.com/office/drawing/2014/main" xmlns="" val="3207354617"/>
                  </a:ext>
                </a:extLst>
              </a:tr>
              <a:tr h="123257">
                <a:tc>
                  <a:txBody>
                    <a:bodyPr/>
                    <a:lstStyle/>
                    <a:p>
                      <a:pP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b"/>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ctr"/>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ctr"/>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ctr"/>
                </a:tc>
                <a:tc>
                  <a:txBody>
                    <a:bodyPr/>
                    <a:lstStyle/>
                    <a:p>
                      <a:pP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ctr"/>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ctr"/>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ctr"/>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ctr"/>
                </a:tc>
                <a:tc>
                  <a:txBody>
                    <a:bodyPr/>
                    <a:lstStyle/>
                    <a:p>
                      <a:pP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extLst>
                  <a:ext uri="{0D108BD9-81ED-4DB2-BD59-A6C34878D82A}">
                    <a16:rowId xmlns:a16="http://schemas.microsoft.com/office/drawing/2014/main" xmlns="" val="2885307073"/>
                  </a:ext>
                </a:extLst>
              </a:tr>
              <a:tr h="123257">
                <a:tc>
                  <a:txBody>
                    <a:bodyPr/>
                    <a:lstStyle/>
                    <a:p>
                      <a:pP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b"/>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ctr"/>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ctr"/>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ctr"/>
                </a:tc>
                <a:tc>
                  <a:txBody>
                    <a:bodyPr/>
                    <a:lstStyle/>
                    <a:p>
                      <a:pP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ctr"/>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ctr"/>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ctr"/>
                </a:tc>
                <a:tc>
                  <a:txBody>
                    <a:bodyPr/>
                    <a:lstStyle/>
                    <a:p>
                      <a:pPr>
                        <a:lnSpc>
                          <a:spcPct val="115000"/>
                        </a:lnSpc>
                      </a:pPr>
                      <a:endParaRPr lang="pt-BR" sz="600">
                        <a:effectLst/>
                        <a:latin typeface="Calibri" panose="020F0502020204030204" pitchFamily="34" charset="0"/>
                        <a:cs typeface="Times New Roman" panose="02020603050405020304" pitchFamily="18" charset="0"/>
                      </a:endParaRPr>
                    </a:p>
                  </a:txBody>
                  <a:tcPr marL="22940" marR="22940" marT="0" marB="0" anchor="ctr"/>
                </a:tc>
                <a:tc>
                  <a:txBody>
                    <a:bodyPr/>
                    <a:lstStyle/>
                    <a:p>
                      <a:pP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extLst>
                  <a:ext uri="{0D108BD9-81ED-4DB2-BD59-A6C34878D82A}">
                    <a16:rowId xmlns:a16="http://schemas.microsoft.com/office/drawing/2014/main" xmlns="" val="3049293683"/>
                  </a:ext>
                </a:extLst>
              </a:tr>
              <a:tr h="123257">
                <a:tc gridSpan="10">
                  <a:txBody>
                    <a:bodyPr/>
                    <a:lstStyle/>
                    <a:p>
                      <a:pPr algn="ctr">
                        <a:lnSpc>
                          <a:spcPct val="115000"/>
                        </a:lnSpc>
                        <a:spcAft>
                          <a:spcPts val="0"/>
                        </a:spcAft>
                      </a:pPr>
                      <a:r>
                        <a:rPr lang="pt-BR" sz="600">
                          <a:effectLst/>
                        </a:rPr>
                        <a:t>Assinado eletronicamente</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ct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tc hMerge="1">
                  <a:txBody>
                    <a:bodyPr/>
                    <a:lstStyle/>
                    <a:p>
                      <a:endParaRPr lang="pt-BR"/>
                    </a:p>
                  </a:txBody>
                  <a:tcPr/>
                </a:tc>
                <a:extLst>
                  <a:ext uri="{0D108BD9-81ED-4DB2-BD59-A6C34878D82A}">
                    <a16:rowId xmlns:a16="http://schemas.microsoft.com/office/drawing/2014/main" xmlns="" val="1391640355"/>
                  </a:ext>
                </a:extLst>
              </a:tr>
              <a:tr h="123257">
                <a:tc>
                  <a:txBody>
                    <a:bodyPr/>
                    <a:lstStyle/>
                    <a:p>
                      <a:pP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b"/>
                </a:tc>
                <a:tc>
                  <a:txBody>
                    <a:bodyPr/>
                    <a:lstStyle/>
                    <a:p>
                      <a:pP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b"/>
                </a:tc>
                <a:tc>
                  <a:txBody>
                    <a:bodyPr/>
                    <a:lstStyle/>
                    <a:p>
                      <a:pP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b"/>
                </a:tc>
                <a:tc>
                  <a:txBody>
                    <a:bodyPr/>
                    <a:lstStyle/>
                    <a:p>
                      <a:pP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b"/>
                </a:tc>
                <a:tc>
                  <a:txBody>
                    <a:bodyPr/>
                    <a:lstStyle/>
                    <a:p>
                      <a:pP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b"/>
                </a:tc>
                <a:tc>
                  <a:txBody>
                    <a:bodyPr/>
                    <a:lstStyle/>
                    <a:p>
                      <a:pP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b"/>
                </a:tc>
                <a:tc>
                  <a:txBody>
                    <a:bodyPr/>
                    <a:lstStyle/>
                    <a:p>
                      <a:pPr algn="ct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b"/>
                </a:tc>
                <a:tc>
                  <a:txBody>
                    <a:bodyPr/>
                    <a:lstStyle/>
                    <a:p>
                      <a:pP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b"/>
                </a:tc>
                <a:tc>
                  <a:txBody>
                    <a:bodyPr/>
                    <a:lstStyle/>
                    <a:p>
                      <a:pPr>
                        <a:lnSpc>
                          <a:spcPct val="115000"/>
                        </a:lnSpc>
                        <a:spcAft>
                          <a:spcPts val="0"/>
                        </a:spcAft>
                      </a:pPr>
                      <a:r>
                        <a:rPr lang="pt-BR" sz="600">
                          <a:effectLst/>
                        </a:rPr>
                        <a:t> </a:t>
                      </a:r>
                      <a:endParaRPr lang="pt-BR" sz="60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b"/>
                </a:tc>
                <a:tc>
                  <a:txBody>
                    <a:bodyPr/>
                    <a:lstStyle/>
                    <a:p>
                      <a:pPr>
                        <a:lnSpc>
                          <a:spcPct val="115000"/>
                        </a:lnSpc>
                        <a:spcAft>
                          <a:spcPts val="0"/>
                        </a:spcAft>
                      </a:pPr>
                      <a:r>
                        <a:rPr lang="pt-BR" sz="600" dirty="0">
                          <a:effectLst/>
                        </a:rPr>
                        <a:t> </a:t>
                      </a:r>
                      <a:endParaRPr lang="pt-BR" sz="600" dirty="0">
                        <a:effectLst/>
                        <a:latin typeface="Calibri" panose="020F0502020204030204" pitchFamily="34" charset="0"/>
                        <a:ea typeface="Calibri" panose="020F0502020204030204" pitchFamily="34" charset="0"/>
                        <a:cs typeface="Times New Roman" panose="02020603050405020304" pitchFamily="18" charset="0"/>
                      </a:endParaRPr>
                    </a:p>
                  </a:txBody>
                  <a:tcPr marL="22940" marR="22940" marT="0" marB="0" anchor="b"/>
                </a:tc>
                <a:extLst>
                  <a:ext uri="{0D108BD9-81ED-4DB2-BD59-A6C34878D82A}">
                    <a16:rowId xmlns:a16="http://schemas.microsoft.com/office/drawing/2014/main" xmlns="" val="1210907615"/>
                  </a:ext>
                </a:extLst>
              </a:tr>
            </a:tbl>
          </a:graphicData>
        </a:graphic>
      </p:graphicFrame>
      <p:sp>
        <p:nvSpPr>
          <p:cNvPr id="6" name="Shape 44"/>
          <p:cNvSpPr txBox="1">
            <a:spLocks noGrp="1"/>
          </p:cNvSpPr>
          <p:nvPr>
            <p:ph type="title"/>
          </p:nvPr>
        </p:nvSpPr>
        <p:spPr>
          <a:xfrm>
            <a:off x="0" y="404664"/>
            <a:ext cx="9144000"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000" b="1" dirty="0">
                <a:solidFill>
                  <a:schemeClr val="bg1"/>
                </a:solidFill>
                <a:effectLst>
                  <a:outerShdw blurRad="38100" dist="38100" dir="2700000" algn="tl">
                    <a:srgbClr val="000000">
                      <a:alpha val="43137"/>
                    </a:srgbClr>
                  </a:outerShdw>
                </a:effectLst>
                <a:ea typeface="Calibri"/>
                <a:cs typeface="Calibri"/>
                <a:sym typeface="Calibri"/>
              </a:rPr>
              <a:t>EXECUÇÃO DE OBRAS DURANTE CALAMIDADE PÚBLICA</a:t>
            </a:r>
            <a:endParaRPr lang="pt-BR" sz="30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577511207"/>
      </p:ext>
    </p:extLst>
  </p:cSld>
  <p:clrMapOvr>
    <a:masterClrMapping/>
  </p:clrMapOvr>
  <p:transition spd="slow">
    <p:cut/>
  </p:transition>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86</a:t>
            </a:fld>
            <a:endParaRPr lang="pt-BR" dirty="0"/>
          </a:p>
        </p:txBody>
      </p:sp>
      <p:sp>
        <p:nvSpPr>
          <p:cNvPr id="7" name="Shape 44"/>
          <p:cNvSpPr txBox="1">
            <a:spLocks noGrp="1"/>
          </p:cNvSpPr>
          <p:nvPr>
            <p:ph type="title"/>
          </p:nvPr>
        </p:nvSpPr>
        <p:spPr>
          <a:xfrm>
            <a:off x="0" y="404664"/>
            <a:ext cx="9144000"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000" b="1" dirty="0">
                <a:solidFill>
                  <a:schemeClr val="bg1"/>
                </a:solidFill>
                <a:effectLst>
                  <a:outerShdw blurRad="38100" dist="38100" dir="2700000" algn="tl">
                    <a:srgbClr val="000000">
                      <a:alpha val="43137"/>
                    </a:srgbClr>
                  </a:outerShdw>
                </a:effectLst>
                <a:ea typeface="Calibri"/>
                <a:cs typeface="Calibri"/>
                <a:sym typeface="Calibri"/>
              </a:rPr>
              <a:t>EXECUÇÃO DE OBRAS DURANTE CALAMIDADE PÚBLICA</a:t>
            </a:r>
            <a:endParaRPr lang="pt-BR" sz="30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pic>
        <p:nvPicPr>
          <p:cNvPr id="5" name="Imagem 4"/>
          <p:cNvPicPr/>
          <p:nvPr/>
        </p:nvPicPr>
        <p:blipFill>
          <a:blip r:embed="rId3" cstate="print">
            <a:extLst>
              <a:ext uri="{28A0092B-C50C-407E-A947-70E740481C1C}">
                <a14:useLocalDpi xmlns:a14="http://schemas.microsoft.com/office/drawing/2010/main" xmlns="" val="0"/>
              </a:ext>
            </a:extLst>
          </a:blip>
          <a:stretch>
            <a:fillRect/>
          </a:stretch>
        </p:blipFill>
        <p:spPr>
          <a:xfrm>
            <a:off x="70993" y="1196752"/>
            <a:ext cx="2772815" cy="1987942"/>
          </a:xfrm>
          <a:prstGeom prst="rect">
            <a:avLst/>
          </a:prstGeom>
        </p:spPr>
      </p:pic>
      <p:sp>
        <p:nvSpPr>
          <p:cNvPr id="6" name="CaixaDeTexto 5"/>
          <p:cNvSpPr txBox="1"/>
          <p:nvPr/>
        </p:nvSpPr>
        <p:spPr>
          <a:xfrm>
            <a:off x="-36512" y="3254787"/>
            <a:ext cx="2880320" cy="246221"/>
          </a:xfrm>
          <a:prstGeom prst="rect">
            <a:avLst/>
          </a:prstGeom>
          <a:noFill/>
        </p:spPr>
        <p:txBody>
          <a:bodyPr wrap="square" rtlCol="0">
            <a:spAutoFit/>
          </a:bodyPr>
          <a:lstStyle/>
          <a:p>
            <a:pPr algn="ctr"/>
            <a:r>
              <a:rPr lang="pt-BR" sz="1000" dirty="0">
                <a:latin typeface="Colibri corpo"/>
              </a:rPr>
              <a:t>Ponte Roberto Santos - Alegre</a:t>
            </a:r>
          </a:p>
        </p:txBody>
      </p:sp>
      <p:pic>
        <p:nvPicPr>
          <p:cNvPr id="8" name="Imagem 7"/>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963242" y="1208516"/>
            <a:ext cx="3120926" cy="1959315"/>
          </a:xfrm>
          <a:prstGeom prst="rect">
            <a:avLst/>
          </a:prstGeom>
          <a:noFill/>
        </p:spPr>
      </p:pic>
      <p:sp>
        <p:nvSpPr>
          <p:cNvPr id="9" name="CaixaDeTexto 8"/>
          <p:cNvSpPr txBox="1"/>
          <p:nvPr/>
        </p:nvSpPr>
        <p:spPr>
          <a:xfrm>
            <a:off x="2880320" y="3234226"/>
            <a:ext cx="2880320" cy="246221"/>
          </a:xfrm>
          <a:prstGeom prst="rect">
            <a:avLst/>
          </a:prstGeom>
          <a:noFill/>
        </p:spPr>
        <p:txBody>
          <a:bodyPr wrap="square" rtlCol="0">
            <a:spAutoFit/>
          </a:bodyPr>
          <a:lstStyle/>
          <a:p>
            <a:pPr algn="ctr"/>
            <a:r>
              <a:rPr lang="pt-BR" sz="1000" dirty="0">
                <a:latin typeface="Colibri corpo"/>
              </a:rPr>
              <a:t>Ponte Córrego Alto – Vargem Alta</a:t>
            </a:r>
          </a:p>
        </p:txBody>
      </p:sp>
      <p:pic>
        <p:nvPicPr>
          <p:cNvPr id="10" name="Imagem 9"/>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144247" y="1208516"/>
            <a:ext cx="2927745" cy="1959315"/>
          </a:xfrm>
          <a:prstGeom prst="rect">
            <a:avLst/>
          </a:prstGeom>
          <a:noFill/>
          <a:ln>
            <a:noFill/>
          </a:ln>
        </p:spPr>
      </p:pic>
      <p:sp>
        <p:nvSpPr>
          <p:cNvPr id="12" name="CaixaDeTexto 11"/>
          <p:cNvSpPr txBox="1"/>
          <p:nvPr/>
        </p:nvSpPr>
        <p:spPr>
          <a:xfrm>
            <a:off x="6228184" y="3254787"/>
            <a:ext cx="2880320" cy="246221"/>
          </a:xfrm>
          <a:prstGeom prst="rect">
            <a:avLst/>
          </a:prstGeom>
          <a:noFill/>
        </p:spPr>
        <p:txBody>
          <a:bodyPr wrap="square" rtlCol="0">
            <a:spAutoFit/>
          </a:bodyPr>
          <a:lstStyle/>
          <a:p>
            <a:pPr algn="ctr"/>
            <a:r>
              <a:rPr lang="pt-BR" sz="1000" dirty="0">
                <a:latin typeface="Colibri corpo"/>
              </a:rPr>
              <a:t>Ponte Córrego do Veado – Rio Novo do Sul</a:t>
            </a:r>
          </a:p>
        </p:txBody>
      </p:sp>
      <p:pic>
        <p:nvPicPr>
          <p:cNvPr id="13" name="Imagem 12"/>
          <p:cNvPicPr/>
          <p:nvPr/>
        </p:nvPicPr>
        <p:blipFill>
          <a:blip r:embed="rId6" cstate="print"/>
          <a:stretch>
            <a:fillRect/>
          </a:stretch>
        </p:blipFill>
        <p:spPr>
          <a:xfrm>
            <a:off x="70993" y="3592574"/>
            <a:ext cx="2772815" cy="2284698"/>
          </a:xfrm>
          <a:prstGeom prst="rect">
            <a:avLst/>
          </a:prstGeom>
        </p:spPr>
      </p:pic>
      <p:sp>
        <p:nvSpPr>
          <p:cNvPr id="3" name="Retângulo 2"/>
          <p:cNvSpPr/>
          <p:nvPr/>
        </p:nvSpPr>
        <p:spPr>
          <a:xfrm>
            <a:off x="35495" y="5909210"/>
            <a:ext cx="2772815" cy="246221"/>
          </a:xfrm>
          <a:prstGeom prst="rect">
            <a:avLst/>
          </a:prstGeom>
        </p:spPr>
        <p:txBody>
          <a:bodyPr wrap="square">
            <a:spAutoFit/>
          </a:bodyPr>
          <a:lstStyle/>
          <a:p>
            <a:r>
              <a:rPr lang="pt-BR" sz="1000" dirty="0">
                <a:solidFill>
                  <a:srgbClr val="000000"/>
                </a:solidFill>
                <a:latin typeface="Colibri corpo"/>
                <a:ea typeface="Times New Roman" panose="02020603050405020304" pitchFamily="18" charset="0"/>
              </a:rPr>
              <a:t>Cortina Ancorada - km 31,40 - Iconha</a:t>
            </a:r>
            <a:endParaRPr lang="pt-BR" sz="1000" dirty="0">
              <a:latin typeface="Colibri corpo"/>
            </a:endParaRPr>
          </a:p>
        </p:txBody>
      </p:sp>
      <p:pic>
        <p:nvPicPr>
          <p:cNvPr id="14" name="Imagem 13"/>
          <p:cNvPicPr/>
          <p:nvPr/>
        </p:nvPicPr>
        <p:blipFill>
          <a:blip r:embed="rId7" cstate="print"/>
          <a:stretch>
            <a:fillRect/>
          </a:stretch>
        </p:blipFill>
        <p:spPr>
          <a:xfrm>
            <a:off x="2966900" y="3617364"/>
            <a:ext cx="3189276" cy="2259908"/>
          </a:xfrm>
          <a:prstGeom prst="rect">
            <a:avLst/>
          </a:prstGeom>
        </p:spPr>
      </p:pic>
      <p:sp>
        <p:nvSpPr>
          <p:cNvPr id="15" name="Retângulo 14"/>
          <p:cNvSpPr/>
          <p:nvPr/>
        </p:nvSpPr>
        <p:spPr>
          <a:xfrm>
            <a:off x="2880321" y="5991091"/>
            <a:ext cx="2982366" cy="246221"/>
          </a:xfrm>
          <a:prstGeom prst="rect">
            <a:avLst/>
          </a:prstGeom>
        </p:spPr>
        <p:txBody>
          <a:bodyPr wrap="square">
            <a:spAutoFit/>
          </a:bodyPr>
          <a:lstStyle/>
          <a:p>
            <a:pPr algn="just"/>
            <a:r>
              <a:rPr lang="pt-BR" sz="1000" dirty="0">
                <a:solidFill>
                  <a:srgbClr val="000000"/>
                </a:solidFill>
                <a:latin typeface="Colibri corpo"/>
                <a:ea typeface="Times New Roman" panose="02020603050405020304" pitchFamily="18" charset="0"/>
              </a:rPr>
              <a:t>Muro em gabião </a:t>
            </a:r>
            <a:r>
              <a:rPr lang="pt-BR" sz="1000" dirty="0"/>
              <a:t>– ES-375, km 31 - I</a:t>
            </a:r>
            <a:r>
              <a:rPr lang="pt-BR" sz="1000" dirty="0">
                <a:solidFill>
                  <a:srgbClr val="000000"/>
                </a:solidFill>
                <a:latin typeface="Colibri corpo"/>
                <a:ea typeface="Times New Roman" panose="02020603050405020304" pitchFamily="18" charset="0"/>
              </a:rPr>
              <a:t>conha</a:t>
            </a:r>
            <a:endParaRPr lang="pt-BR" sz="1000" dirty="0">
              <a:latin typeface="Colibri corpo"/>
            </a:endParaRPr>
          </a:p>
        </p:txBody>
      </p:sp>
      <p:pic>
        <p:nvPicPr>
          <p:cNvPr id="16" name="Imagem 15"/>
          <p:cNvPicPr/>
          <p:nvPr/>
        </p:nvPicPr>
        <p:blipFill>
          <a:blip r:embed="rId8" cstate="print"/>
          <a:stretch>
            <a:fillRect/>
          </a:stretch>
        </p:blipFill>
        <p:spPr>
          <a:xfrm>
            <a:off x="6224019" y="3591860"/>
            <a:ext cx="2812477" cy="2285412"/>
          </a:xfrm>
          <a:prstGeom prst="rect">
            <a:avLst/>
          </a:prstGeom>
        </p:spPr>
      </p:pic>
      <p:sp>
        <p:nvSpPr>
          <p:cNvPr id="18" name="Retângulo 17"/>
          <p:cNvSpPr/>
          <p:nvPr/>
        </p:nvSpPr>
        <p:spPr>
          <a:xfrm>
            <a:off x="6144248" y="5877272"/>
            <a:ext cx="2856752" cy="400110"/>
          </a:xfrm>
          <a:prstGeom prst="rect">
            <a:avLst/>
          </a:prstGeom>
        </p:spPr>
        <p:txBody>
          <a:bodyPr wrap="square">
            <a:spAutoFit/>
          </a:bodyPr>
          <a:lstStyle/>
          <a:p>
            <a:pPr algn="just"/>
            <a:r>
              <a:rPr lang="pt-BR" sz="1000" dirty="0">
                <a:solidFill>
                  <a:srgbClr val="000000"/>
                </a:solidFill>
                <a:latin typeface="Colibri corpo"/>
                <a:ea typeface="Times New Roman" panose="02020603050405020304" pitchFamily="18" charset="0"/>
              </a:rPr>
              <a:t>Cortina Ancorada - </a:t>
            </a:r>
            <a:r>
              <a:rPr lang="pt-BR" sz="1000" dirty="0"/>
              <a:t>km 26,20 (Ponto 19) - ES-375 – Rio Novo do Sul</a:t>
            </a:r>
            <a:endParaRPr lang="pt-BR" sz="1000" dirty="0">
              <a:latin typeface="Colibri corpo"/>
            </a:endParaRPr>
          </a:p>
        </p:txBody>
      </p:sp>
    </p:spTree>
    <p:extLst>
      <p:ext uri="{BB962C8B-B14F-4D97-AF65-F5344CB8AC3E}">
        <p14:creationId xmlns:p14="http://schemas.microsoft.com/office/powerpoint/2010/main" xmlns="" val="3288114296"/>
      </p:ext>
    </p:extLst>
  </p:cSld>
  <p:clrMapOvr>
    <a:masterClrMapping/>
  </p:clrMapOvr>
  <p:transition spd="slow">
    <p:cut/>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87</a:t>
            </a:fld>
            <a:endParaRPr lang="pt-BR" dirty="0"/>
          </a:p>
        </p:txBody>
      </p:sp>
      <p:sp>
        <p:nvSpPr>
          <p:cNvPr id="2" name="CaixaDeTexto 1">
            <a:extLst>
              <a:ext uri="{FF2B5EF4-FFF2-40B4-BE49-F238E27FC236}">
                <a16:creationId xmlns:a16="http://schemas.microsoft.com/office/drawing/2014/main" xmlns="" id="{557AB08E-FF97-4938-93D4-4941852CB526}"/>
              </a:ext>
            </a:extLst>
          </p:cNvPr>
          <p:cNvSpPr txBox="1"/>
          <p:nvPr/>
        </p:nvSpPr>
        <p:spPr>
          <a:xfrm>
            <a:off x="179512" y="1340768"/>
            <a:ext cx="8784976" cy="7263527"/>
          </a:xfrm>
          <a:prstGeom prst="rect">
            <a:avLst/>
          </a:prstGeom>
          <a:noFill/>
        </p:spPr>
        <p:txBody>
          <a:bodyPr wrap="square" rtlCol="0">
            <a:spAutoFit/>
          </a:bodyPr>
          <a:lstStyle/>
          <a:p>
            <a:pPr algn="just"/>
            <a:r>
              <a:rPr lang="pt-BR" sz="1600" dirty="0">
                <a:latin typeface="Colibri corpo"/>
              </a:rPr>
              <a:t>RECOMENDAÇÕES MÍNIMAS PARA A EXECUÇÃO DAS OBRAS OU ATIVIDADES:</a:t>
            </a:r>
            <a:endParaRPr lang="pt-BR" sz="1600" dirty="0">
              <a:solidFill>
                <a:srgbClr val="FF0000"/>
              </a:solidFill>
              <a:latin typeface="Colibri corpo"/>
            </a:endParaRPr>
          </a:p>
          <a:p>
            <a:pPr algn="just"/>
            <a:endParaRPr lang="pt-BR" sz="1600" dirty="0">
              <a:latin typeface="Colibri corpo"/>
            </a:endParaRPr>
          </a:p>
          <a:p>
            <a:pPr marL="285750" indent="-285750" algn="just">
              <a:buFontTx/>
              <a:buChar char="-"/>
            </a:pPr>
            <a:r>
              <a:rPr lang="pt-BR" sz="1600" dirty="0">
                <a:latin typeface="Colibri corpo"/>
              </a:rPr>
              <a:t>Apresentar relatório fotográfico junto ao cadastro. </a:t>
            </a:r>
          </a:p>
          <a:p>
            <a:pPr marL="285750" indent="-285750" algn="just">
              <a:buFontTx/>
              <a:buChar char="-"/>
            </a:pPr>
            <a:r>
              <a:rPr lang="pt-BR" sz="1600" dirty="0">
                <a:latin typeface="Colibri corpo"/>
              </a:rPr>
              <a:t>Caso a obra ou atividade a ser restabelecida já possua processo de licenciamento no IEMA, instruir o respectivo processo.</a:t>
            </a:r>
          </a:p>
          <a:p>
            <a:pPr marL="285750" indent="-285750" algn="just">
              <a:buFontTx/>
              <a:buChar char="-"/>
            </a:pPr>
            <a:r>
              <a:rPr lang="pt-BR" sz="1600" dirty="0">
                <a:latin typeface="Colibri corpo"/>
              </a:rPr>
              <a:t>Caso necessário, possuir anuência municipal quanto a uso e ocupação do solo.</a:t>
            </a:r>
          </a:p>
          <a:p>
            <a:pPr marL="285750" indent="-285750" algn="just">
              <a:buFontTx/>
              <a:buChar char="-"/>
            </a:pPr>
            <a:r>
              <a:rPr lang="pt-BR" sz="1600" dirty="0">
                <a:latin typeface="Colibri corpo"/>
              </a:rPr>
              <a:t>Possuir Certidão de Dispensa de Outorga.</a:t>
            </a:r>
          </a:p>
          <a:p>
            <a:pPr marL="285750" indent="-285750" algn="just">
              <a:buFontTx/>
              <a:buChar char="-"/>
            </a:pPr>
            <a:r>
              <a:rPr lang="pt-BR" sz="1600" dirty="0">
                <a:latin typeface="Colibri corpo"/>
              </a:rPr>
              <a:t>Caso haja necessidade de supressão de vegetação, buscar as orientações necessárias no IDAF.</a:t>
            </a:r>
          </a:p>
          <a:p>
            <a:pPr marL="285750" indent="-285750" algn="just">
              <a:buFontTx/>
              <a:buChar char="-"/>
            </a:pPr>
            <a:r>
              <a:rPr lang="pt-BR" sz="1600" dirty="0">
                <a:latin typeface="Colibri corpo"/>
              </a:rPr>
              <a:t>Respeitar as Áreas de Preservação Permanente (APP) realizando as intervenções apenas nas áreas a serem restabelecidas.</a:t>
            </a:r>
          </a:p>
          <a:p>
            <a:pPr marL="285750" indent="-285750" algn="just">
              <a:buFontTx/>
              <a:buChar char="-"/>
            </a:pPr>
            <a:r>
              <a:rPr lang="pt-BR" sz="1600" dirty="0">
                <a:latin typeface="Colibri corpo"/>
              </a:rPr>
              <a:t>Caso a área a ser restabelecida esteja localizada em UCs ou em suas Zas, buscar orientações necessárias com os gestores.</a:t>
            </a:r>
          </a:p>
          <a:p>
            <a:pPr marL="285750" indent="-285750" algn="just">
              <a:buFontTx/>
              <a:buChar char="-"/>
            </a:pPr>
            <a:r>
              <a:rPr lang="pt-BR" sz="1600" dirty="0">
                <a:latin typeface="Colibri corpo"/>
              </a:rPr>
              <a:t>Caso haja, intercorrências com fauna silvestre, realizar comunicação imediata com a Coordenação de Fauna do IEMA.</a:t>
            </a:r>
          </a:p>
          <a:p>
            <a:pPr marL="285750" indent="-285750" algn="just">
              <a:buFontTx/>
              <a:buChar char="-"/>
            </a:pPr>
            <a:r>
              <a:rPr lang="pt-BR" sz="1600" dirty="0">
                <a:latin typeface="Colibri corpo"/>
              </a:rPr>
              <a:t>Realização de operações envolvendo óleo ou resíduo oleoso somente em local impermeabilizado e com sistema de contenção.</a:t>
            </a:r>
          </a:p>
          <a:p>
            <a:pPr marL="285750" indent="-285750" algn="just">
              <a:buFontTx/>
              <a:buChar char="-"/>
            </a:pPr>
            <a:r>
              <a:rPr lang="pt-BR" sz="1600" dirty="0">
                <a:latin typeface="Colibri corpo"/>
              </a:rPr>
              <a:t>Realizar o gerenicamento de resíduos em consonância com a legislação vigente, mantendo os comprovantes de destinação final arquivados. </a:t>
            </a:r>
          </a:p>
          <a:p>
            <a:pPr algn="just"/>
            <a:endParaRPr lang="pt-BR" dirty="0">
              <a:solidFill>
                <a:srgbClr val="FF0000"/>
              </a:solidFill>
            </a:endParaRPr>
          </a:p>
          <a:p>
            <a:pPr algn="just"/>
            <a:endParaRPr lang="pt-BR" dirty="0">
              <a:solidFill>
                <a:srgbClr val="FF0000"/>
              </a:solidFill>
            </a:endParaRPr>
          </a:p>
          <a:p>
            <a:pPr algn="just"/>
            <a:endParaRPr lang="pt-BR" dirty="0">
              <a:solidFill>
                <a:srgbClr val="FF0000"/>
              </a:solidFill>
            </a:endParaRPr>
          </a:p>
          <a:p>
            <a:pPr algn="just"/>
            <a:endParaRPr lang="pt-BR" dirty="0">
              <a:solidFill>
                <a:srgbClr val="FF0000"/>
              </a:solidFill>
            </a:endParaRPr>
          </a:p>
          <a:p>
            <a:pPr algn="just"/>
            <a:endParaRPr lang="pt-BR" dirty="0">
              <a:solidFill>
                <a:srgbClr val="FF0000"/>
              </a:solidFill>
            </a:endParaRPr>
          </a:p>
          <a:p>
            <a:pPr algn="just"/>
            <a:endParaRPr lang="pt-BR" dirty="0"/>
          </a:p>
          <a:p>
            <a:pPr algn="just"/>
            <a:endParaRPr lang="pt-BR" dirty="0"/>
          </a:p>
          <a:p>
            <a:pPr algn="just"/>
            <a:endParaRPr lang="pt-BR" dirty="0"/>
          </a:p>
          <a:p>
            <a:pPr algn="just"/>
            <a:endParaRPr lang="pt-BR" dirty="0"/>
          </a:p>
        </p:txBody>
      </p:sp>
      <p:sp>
        <p:nvSpPr>
          <p:cNvPr id="7" name="Shape 44"/>
          <p:cNvSpPr txBox="1">
            <a:spLocks noGrp="1"/>
          </p:cNvSpPr>
          <p:nvPr>
            <p:ph type="title"/>
          </p:nvPr>
        </p:nvSpPr>
        <p:spPr>
          <a:xfrm>
            <a:off x="0" y="404664"/>
            <a:ext cx="9144000"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000" b="1" dirty="0">
                <a:solidFill>
                  <a:schemeClr val="bg1"/>
                </a:solidFill>
                <a:effectLst>
                  <a:outerShdw blurRad="38100" dist="38100" dir="2700000" algn="tl">
                    <a:srgbClr val="000000">
                      <a:alpha val="43137"/>
                    </a:srgbClr>
                  </a:outerShdw>
                </a:effectLst>
                <a:ea typeface="Calibri"/>
                <a:cs typeface="Calibri"/>
                <a:sym typeface="Calibri"/>
              </a:rPr>
              <a:t>EXECUÇÃO DE OBRAS DURANTE CALAMIDADE PÚBLICA</a:t>
            </a:r>
            <a:endParaRPr lang="pt-BR" sz="30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561472072"/>
      </p:ext>
    </p:extLst>
  </p:cSld>
  <p:clrMapOvr>
    <a:masterClrMapping/>
  </p:clrMapOvr>
  <p:transition spd="slow">
    <p:cut/>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88</a:t>
            </a:fld>
            <a:endParaRPr lang="pt-BR" dirty="0"/>
          </a:p>
        </p:txBody>
      </p:sp>
      <p:sp>
        <p:nvSpPr>
          <p:cNvPr id="2" name="CaixaDeTexto 1">
            <a:extLst>
              <a:ext uri="{FF2B5EF4-FFF2-40B4-BE49-F238E27FC236}">
                <a16:creationId xmlns:a16="http://schemas.microsoft.com/office/drawing/2014/main" xmlns="" id="{557AB08E-FF97-4938-93D4-4941852CB526}"/>
              </a:ext>
            </a:extLst>
          </p:cNvPr>
          <p:cNvSpPr txBox="1"/>
          <p:nvPr/>
        </p:nvSpPr>
        <p:spPr>
          <a:xfrm>
            <a:off x="179512" y="1340768"/>
            <a:ext cx="8784976" cy="6001643"/>
          </a:xfrm>
          <a:prstGeom prst="rect">
            <a:avLst/>
          </a:prstGeom>
          <a:noFill/>
        </p:spPr>
        <p:txBody>
          <a:bodyPr wrap="square" rtlCol="0">
            <a:spAutoFit/>
          </a:bodyPr>
          <a:lstStyle/>
          <a:p>
            <a:pPr algn="just"/>
            <a:r>
              <a:rPr lang="pt-BR" sz="1600" dirty="0">
                <a:latin typeface="Colibri corpo"/>
              </a:rPr>
              <a:t>RECOMENDAÇÕES MÍNIMAS PARA A EXECUÇÃO DAS OBRAS OU ATIVIDADES:</a:t>
            </a:r>
            <a:endParaRPr lang="pt-BR" sz="1600" dirty="0">
              <a:solidFill>
                <a:srgbClr val="FF0000"/>
              </a:solidFill>
              <a:latin typeface="Colibri corpo"/>
            </a:endParaRPr>
          </a:p>
          <a:p>
            <a:pPr algn="just"/>
            <a:endParaRPr lang="pt-BR" sz="1600" dirty="0">
              <a:solidFill>
                <a:srgbClr val="FF0000"/>
              </a:solidFill>
              <a:latin typeface="Colibri corpo"/>
            </a:endParaRPr>
          </a:p>
          <a:p>
            <a:pPr marL="285750" indent="-285750" algn="just">
              <a:buFontTx/>
              <a:buChar char="-"/>
            </a:pPr>
            <a:r>
              <a:rPr lang="pt-BR" sz="1600" dirty="0">
                <a:latin typeface="Colibri corpo"/>
              </a:rPr>
              <a:t>Adotar sinalização provisória nos trechos em obras, consoante ao Manual de Sinalização Rodoviária 2010 e Manual de Sinalização de Obras e Emergências 2010, do DNIT e Código de Trânsito Brasileiro (CTB).</a:t>
            </a:r>
            <a:endParaRPr lang="pt-BR" sz="1600" dirty="0">
              <a:solidFill>
                <a:srgbClr val="FF0000"/>
              </a:solidFill>
              <a:latin typeface="Colibri corpo"/>
            </a:endParaRPr>
          </a:p>
          <a:p>
            <a:pPr marL="285750" indent="-285750" algn="just">
              <a:buFontTx/>
              <a:buChar char="-"/>
            </a:pPr>
            <a:r>
              <a:rPr lang="pt-BR" sz="1600" dirty="0">
                <a:latin typeface="Colibri corpo"/>
              </a:rPr>
              <a:t>Submeter os equipamentos à manutenção antes dos serviços de reparo, de forma a mantê-los com o ruído o mais baixo possível.</a:t>
            </a:r>
          </a:p>
          <a:p>
            <a:pPr marL="285750" indent="-285750" algn="just">
              <a:buFontTx/>
              <a:buChar char="-"/>
            </a:pPr>
            <a:r>
              <a:rPr lang="pt-BR" sz="1600" dirty="0">
                <a:latin typeface="Colibri corpo"/>
              </a:rPr>
              <a:t>Adotar medidas para mitigar a dispersão de material particulado, quando necessário.</a:t>
            </a:r>
          </a:p>
          <a:p>
            <a:pPr marL="285750" indent="-285750" algn="just">
              <a:buFontTx/>
              <a:buChar char="-"/>
            </a:pPr>
            <a:r>
              <a:rPr lang="pt-BR" sz="1600" dirty="0">
                <a:latin typeface="Colibri corpo"/>
              </a:rPr>
              <a:t>Adotar medidas para evitar o carreamento de solo ou quaisquer materiais para os cursos d’água.</a:t>
            </a:r>
          </a:p>
          <a:p>
            <a:pPr marL="285750" indent="-285750" algn="just">
              <a:buFontTx/>
              <a:buChar char="-"/>
            </a:pPr>
            <a:r>
              <a:rPr lang="pt-BR" sz="1600" dirty="0">
                <a:latin typeface="Colibri corpo"/>
              </a:rPr>
              <a:t>Executar a recuperação das áreas afetadas (terrplanagem, drenagem e recomposição vegetal).</a:t>
            </a:r>
          </a:p>
          <a:p>
            <a:pPr marL="285750" indent="-285750" algn="just">
              <a:buFontTx/>
              <a:buChar char="-"/>
            </a:pPr>
            <a:r>
              <a:rPr lang="pt-BR" sz="1600" dirty="0">
                <a:latin typeface="Colibri corpo"/>
              </a:rPr>
              <a:t>Possuir anuência dos proprietários das áreas de apoio.</a:t>
            </a:r>
          </a:p>
          <a:p>
            <a:pPr marL="285750" indent="-285750" algn="just">
              <a:buFontTx/>
              <a:buChar char="-"/>
            </a:pPr>
            <a:r>
              <a:rPr lang="pt-BR" sz="1600" dirty="0">
                <a:latin typeface="Colibri corpo"/>
              </a:rPr>
              <a:t>Adotar as medidas de controle ambiental cabívies nos canteiros de obras: sistema FFS e SAO; tanques aéreos de abastecimento e de material betuminoso, identificação com placa. </a:t>
            </a:r>
            <a:endParaRPr lang="pt-BR" sz="1600" dirty="0">
              <a:solidFill>
                <a:srgbClr val="FF0000"/>
              </a:solidFill>
              <a:latin typeface="Colibri corpo"/>
            </a:endParaRPr>
          </a:p>
          <a:p>
            <a:pPr algn="just"/>
            <a:endParaRPr lang="pt-BR" dirty="0">
              <a:solidFill>
                <a:srgbClr val="FF0000"/>
              </a:solidFill>
            </a:endParaRPr>
          </a:p>
          <a:p>
            <a:pPr algn="just"/>
            <a:endParaRPr lang="pt-BR" dirty="0">
              <a:solidFill>
                <a:srgbClr val="FF0000"/>
              </a:solidFill>
            </a:endParaRPr>
          </a:p>
          <a:p>
            <a:pPr algn="just"/>
            <a:endParaRPr lang="pt-BR" dirty="0">
              <a:solidFill>
                <a:srgbClr val="FF0000"/>
              </a:solidFill>
            </a:endParaRPr>
          </a:p>
          <a:p>
            <a:pPr algn="just"/>
            <a:endParaRPr lang="pt-BR" dirty="0">
              <a:solidFill>
                <a:srgbClr val="FF0000"/>
              </a:solidFill>
            </a:endParaRPr>
          </a:p>
          <a:p>
            <a:pPr algn="just"/>
            <a:endParaRPr lang="pt-BR" dirty="0"/>
          </a:p>
          <a:p>
            <a:pPr algn="just"/>
            <a:endParaRPr lang="pt-BR" dirty="0"/>
          </a:p>
          <a:p>
            <a:pPr algn="just"/>
            <a:endParaRPr lang="pt-BR" dirty="0"/>
          </a:p>
          <a:p>
            <a:pPr algn="just"/>
            <a:endParaRPr lang="pt-BR" dirty="0"/>
          </a:p>
        </p:txBody>
      </p:sp>
      <p:sp>
        <p:nvSpPr>
          <p:cNvPr id="8" name="Shape 44"/>
          <p:cNvSpPr txBox="1">
            <a:spLocks noGrp="1"/>
          </p:cNvSpPr>
          <p:nvPr>
            <p:ph type="title"/>
          </p:nvPr>
        </p:nvSpPr>
        <p:spPr>
          <a:xfrm>
            <a:off x="0" y="404664"/>
            <a:ext cx="9144000"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3000" b="1" dirty="0">
                <a:solidFill>
                  <a:schemeClr val="bg1"/>
                </a:solidFill>
                <a:effectLst>
                  <a:outerShdw blurRad="38100" dist="38100" dir="2700000" algn="tl">
                    <a:srgbClr val="000000">
                      <a:alpha val="43137"/>
                    </a:srgbClr>
                  </a:outerShdw>
                </a:effectLst>
                <a:ea typeface="Calibri"/>
                <a:cs typeface="Calibri"/>
                <a:sym typeface="Calibri"/>
              </a:rPr>
              <a:t>EXECUÇÃO DE OBRAS DURANTE CALAMIDADE PÚBLICA</a:t>
            </a:r>
            <a:endParaRPr lang="pt-BR" sz="30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3550702035"/>
      </p:ext>
    </p:extLst>
  </p:cSld>
  <p:clrMapOvr>
    <a:masterClrMapping/>
  </p:clrMapOvr>
  <p:transition spd="slow">
    <p:cut/>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89</a:t>
            </a:fld>
            <a:endParaRPr lang="pt-BR" dirty="0"/>
          </a:p>
        </p:txBody>
      </p:sp>
      <p:sp>
        <p:nvSpPr>
          <p:cNvPr id="2" name="CaixaDeTexto 1">
            <a:extLst>
              <a:ext uri="{FF2B5EF4-FFF2-40B4-BE49-F238E27FC236}">
                <a16:creationId xmlns:a16="http://schemas.microsoft.com/office/drawing/2014/main" xmlns="" id="{6EC37011-6628-4C21-AD88-0C1104B14C1D}"/>
              </a:ext>
            </a:extLst>
          </p:cNvPr>
          <p:cNvSpPr txBox="1"/>
          <p:nvPr/>
        </p:nvSpPr>
        <p:spPr>
          <a:xfrm>
            <a:off x="15490" y="1053734"/>
            <a:ext cx="8928992" cy="5693866"/>
          </a:xfrm>
          <a:prstGeom prst="rect">
            <a:avLst/>
          </a:prstGeom>
          <a:noFill/>
        </p:spPr>
        <p:txBody>
          <a:bodyPr wrap="square" rtlCol="0">
            <a:spAutoFit/>
          </a:bodyPr>
          <a:lstStyle/>
          <a:p>
            <a:pPr marL="342900" indent="-342900" algn="just">
              <a:buAutoNum type="arabicPeriod"/>
            </a:pPr>
            <a:r>
              <a:rPr lang="pt-BR" sz="1600" u="sng" dirty="0">
                <a:latin typeface="Colibri corpo"/>
              </a:rPr>
              <a:t>Lei Complementar nº 926, de 30 de outubro de 2019</a:t>
            </a:r>
            <a:r>
              <a:rPr lang="pt-BR" sz="1600" dirty="0">
                <a:latin typeface="Colibri corpo"/>
              </a:rPr>
              <a:t>: Compete a Gerencia de Desenvolvimento Sustentável e Segurança do Trabalho </a:t>
            </a:r>
            <a:r>
              <a:rPr lang="pt-BR" sz="1600" u="sng" dirty="0">
                <a:latin typeface="Colibri corpo"/>
              </a:rPr>
              <a:t>orientar e apoiar os demais setores do DER-ES </a:t>
            </a:r>
            <a:r>
              <a:rPr lang="pt-BR" sz="1600" dirty="0">
                <a:latin typeface="Colibri corpo"/>
              </a:rPr>
              <a:t>em procedimentos necessários ao atendimento aos dispositivos legais inerentes aos impactos sobre o meio ambiente e patrimônio cultural, ocasionados pelas obras de engenharia de responsabilidade da autarquia.</a:t>
            </a:r>
          </a:p>
          <a:p>
            <a:pPr marL="342900" indent="-342900" algn="just">
              <a:buAutoNum type="arabicPeriod"/>
            </a:pPr>
            <a:r>
              <a:rPr lang="pt-BR" sz="1600" dirty="0">
                <a:latin typeface="Colibri corpo"/>
              </a:rPr>
              <a:t>Normas do DER-ES relacionadas aos aspectos ambientais durante execução de obras e serviços:  </a:t>
            </a:r>
          </a:p>
          <a:p>
            <a:pPr algn="just"/>
            <a:r>
              <a:rPr lang="pt-BR" sz="1600" dirty="0">
                <a:latin typeface="Colibri corpo"/>
              </a:rPr>
              <a:t>	2.1. </a:t>
            </a:r>
            <a:r>
              <a:rPr lang="de-DE" sz="1600" u="sng" dirty="0">
                <a:latin typeface="Colibri corpo"/>
              </a:rPr>
              <a:t>DER‐ES CR 006/2009 NR</a:t>
            </a:r>
            <a:r>
              <a:rPr lang="de-DE" sz="1600" dirty="0">
                <a:latin typeface="Colibri corpo"/>
              </a:rPr>
              <a:t>: </a:t>
            </a:r>
            <a:r>
              <a:rPr lang="pt-BR" sz="1600" dirty="0">
                <a:latin typeface="Colibri corpo"/>
              </a:rPr>
              <a:t>Fiscalização/supervisão Ambiental e Atendimento de Condicionantes Ambientais.</a:t>
            </a:r>
          </a:p>
          <a:p>
            <a:pPr algn="just"/>
            <a:r>
              <a:rPr lang="pt-BR" sz="1600" dirty="0">
                <a:latin typeface="Colibri corpo"/>
              </a:rPr>
              <a:t>	2.2. </a:t>
            </a:r>
            <a:r>
              <a:rPr lang="pt-BR" sz="1600" u="sng" dirty="0">
                <a:latin typeface="Colibri corpo"/>
              </a:rPr>
              <a:t>Norma DER-ES CR 007/2010 NR</a:t>
            </a:r>
            <a:r>
              <a:rPr lang="pt-BR" sz="1600" dirty="0">
                <a:latin typeface="Colibri corpo"/>
              </a:rPr>
              <a:t>: Controle Ambiental</a:t>
            </a:r>
          </a:p>
          <a:p>
            <a:pPr algn="just"/>
            <a:r>
              <a:rPr lang="pt-BR" sz="1600" dirty="0">
                <a:latin typeface="Colibri corpo"/>
              </a:rPr>
              <a:t>	2.3. Disponíveis em: </a:t>
            </a:r>
            <a:r>
              <a:rPr lang="pt-BR" sz="1600" dirty="0">
                <a:latin typeface="Colibri corpo"/>
                <a:hlinkClick r:id="rId3"/>
              </a:rPr>
              <a:t>https://der.es.gov.br/downloads</a:t>
            </a:r>
            <a:r>
              <a:rPr lang="pt-BR" sz="1600" dirty="0">
                <a:latin typeface="Colibri corpo"/>
              </a:rPr>
              <a:t> </a:t>
            </a:r>
          </a:p>
          <a:p>
            <a:pPr algn="just"/>
            <a:r>
              <a:rPr lang="pt-BR" sz="1600" dirty="0">
                <a:latin typeface="Colibri corpo"/>
              </a:rPr>
              <a:t>	2.4. </a:t>
            </a:r>
            <a:r>
              <a:rPr lang="pt-BR" sz="1600" u="sng" dirty="0">
                <a:latin typeface="Colibri corpo"/>
              </a:rPr>
              <a:t>Aspectos técnicos </a:t>
            </a:r>
            <a:r>
              <a:rPr lang="pt-BR" sz="1600" dirty="0">
                <a:latin typeface="Colibri corpo"/>
              </a:rPr>
              <a:t>a serem analisados durante a fiscalização ambiental de apoio compreende procedimentos de controle ambiental de: </a:t>
            </a:r>
          </a:p>
          <a:p>
            <a:pPr algn="just"/>
            <a:r>
              <a:rPr lang="pt-BR" sz="1600" dirty="0">
                <a:latin typeface="Colibri corpo"/>
              </a:rPr>
              <a:t>	</a:t>
            </a:r>
            <a:r>
              <a:rPr lang="pt-BR" sz="1400" dirty="0">
                <a:latin typeface="Colibri corpo"/>
              </a:rPr>
              <a:t>I. Licenças e Autorizações Ambientais, incluindo atendimento às condicionantes. </a:t>
            </a:r>
          </a:p>
          <a:p>
            <a:pPr algn="just"/>
            <a:r>
              <a:rPr lang="pt-BR" sz="1400" dirty="0">
                <a:latin typeface="Colibri corpo"/>
              </a:rPr>
              <a:t>	II. Áreas de apoio. </a:t>
            </a:r>
          </a:p>
          <a:p>
            <a:pPr algn="just"/>
            <a:r>
              <a:rPr lang="pt-BR" sz="1400" dirty="0">
                <a:latin typeface="Colibri corpo"/>
              </a:rPr>
              <a:t>	III. Supressão de cobertura vegetal / Intervenção em áreas de APP. </a:t>
            </a:r>
          </a:p>
          <a:p>
            <a:pPr algn="just"/>
            <a:r>
              <a:rPr lang="pt-BR" sz="1400" dirty="0">
                <a:latin typeface="Colibri corpo"/>
              </a:rPr>
              <a:t>	IV. Sinalização viária e segurança da obra. </a:t>
            </a:r>
          </a:p>
          <a:p>
            <a:pPr algn="just"/>
            <a:r>
              <a:rPr lang="pt-BR" sz="1400" dirty="0">
                <a:latin typeface="Colibri corpo"/>
              </a:rPr>
              <a:t>	V. Proteção aos Recursos Hídricos. </a:t>
            </a:r>
          </a:p>
          <a:p>
            <a:pPr algn="just"/>
            <a:r>
              <a:rPr lang="pt-BR" sz="1400" dirty="0">
                <a:latin typeface="Colibri corpo"/>
              </a:rPr>
              <a:t>	VI. Controle de processos erosivos. </a:t>
            </a:r>
          </a:p>
          <a:p>
            <a:pPr algn="just"/>
            <a:r>
              <a:rPr lang="pt-BR" sz="1400" dirty="0">
                <a:latin typeface="Colibri corpo"/>
              </a:rPr>
              <a:t>	VII. Controle de emissões atmosféricas. </a:t>
            </a:r>
          </a:p>
          <a:p>
            <a:pPr algn="just"/>
            <a:r>
              <a:rPr lang="pt-BR" sz="1400" dirty="0">
                <a:latin typeface="Colibri corpo"/>
              </a:rPr>
              <a:t>	VIII. Controle de emissões de ruídos. </a:t>
            </a:r>
          </a:p>
          <a:p>
            <a:pPr algn="just"/>
            <a:r>
              <a:rPr lang="pt-BR" sz="1400" dirty="0">
                <a:latin typeface="Colibri corpo"/>
              </a:rPr>
              <a:t>	IX. Gerenciamento de efluentes líquidos. </a:t>
            </a:r>
          </a:p>
          <a:p>
            <a:pPr algn="just"/>
            <a:r>
              <a:rPr lang="pt-BR" sz="1400" dirty="0">
                <a:latin typeface="Colibri corpo"/>
              </a:rPr>
              <a:t>	X. Gerenciamento de resíduos sólidos. </a:t>
            </a:r>
          </a:p>
          <a:p>
            <a:pPr algn="just"/>
            <a:r>
              <a:rPr lang="pt-BR" sz="1400" dirty="0">
                <a:latin typeface="Colibri corpo"/>
              </a:rPr>
              <a:t>	XI. Relação com a comunidade.</a:t>
            </a:r>
          </a:p>
        </p:txBody>
      </p:sp>
      <p:sp>
        <p:nvSpPr>
          <p:cNvPr id="6" name="Shape 44"/>
          <p:cNvSpPr txBox="1">
            <a:spLocks noGrp="1"/>
          </p:cNvSpPr>
          <p:nvPr>
            <p:ph type="title"/>
          </p:nvPr>
        </p:nvSpPr>
        <p:spPr>
          <a:xfrm>
            <a:off x="0" y="404664"/>
            <a:ext cx="9144000"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2600" b="1" dirty="0">
                <a:solidFill>
                  <a:schemeClr val="bg1"/>
                </a:solidFill>
                <a:effectLst>
                  <a:outerShdw blurRad="38100" dist="38100" dir="2700000" algn="tl">
                    <a:srgbClr val="000000">
                      <a:alpha val="43137"/>
                    </a:srgbClr>
                  </a:outerShdw>
                </a:effectLst>
                <a:ea typeface="Calibri"/>
                <a:cs typeface="Calibri"/>
                <a:sym typeface="Calibri"/>
              </a:rPr>
              <a:t>CONTROLE E FISCALIZAÇÃO AMBIENTAL DE OBRAS PELO DER-ES</a:t>
            </a:r>
            <a:endParaRPr lang="pt-BR" sz="2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3375021593"/>
      </p:ext>
    </p:extLst>
  </p:cSld>
  <p:clrMapOvr>
    <a:masterClrMapping/>
  </p:clrMapOvr>
  <p:transition spd="slow">
    <p:cut/>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90</a:t>
            </a:fld>
            <a:endParaRPr lang="pt-BR" dirty="0"/>
          </a:p>
        </p:txBody>
      </p:sp>
      <p:sp>
        <p:nvSpPr>
          <p:cNvPr id="2" name="CaixaDeTexto 1">
            <a:extLst>
              <a:ext uri="{FF2B5EF4-FFF2-40B4-BE49-F238E27FC236}">
                <a16:creationId xmlns:a16="http://schemas.microsoft.com/office/drawing/2014/main" xmlns="" id="{6EC37011-6628-4C21-AD88-0C1104B14C1D}"/>
              </a:ext>
            </a:extLst>
          </p:cNvPr>
          <p:cNvSpPr txBox="1"/>
          <p:nvPr/>
        </p:nvSpPr>
        <p:spPr>
          <a:xfrm>
            <a:off x="107504" y="1196752"/>
            <a:ext cx="8928992" cy="5078313"/>
          </a:xfrm>
          <a:prstGeom prst="rect">
            <a:avLst/>
          </a:prstGeom>
          <a:noFill/>
        </p:spPr>
        <p:txBody>
          <a:bodyPr wrap="square" rtlCol="0">
            <a:spAutoFit/>
          </a:bodyPr>
          <a:lstStyle/>
          <a:p>
            <a:pPr algn="just"/>
            <a:r>
              <a:rPr lang="pt-BR" dirty="0">
                <a:latin typeface="Colibri corpo"/>
              </a:rPr>
              <a:t>	</a:t>
            </a:r>
            <a:r>
              <a:rPr lang="pt-BR" sz="1600" dirty="0">
                <a:latin typeface="Colibri corpo"/>
              </a:rPr>
              <a:t>2.5</a:t>
            </a:r>
            <a:r>
              <a:rPr lang="pt-BR" sz="1600" u="sng" dirty="0">
                <a:latin typeface="Colibri corpo"/>
              </a:rPr>
              <a:t>. Instrumentos de fiscalização/supervisão ambiental</a:t>
            </a:r>
            <a:r>
              <a:rPr lang="pt-BR" sz="1600" dirty="0">
                <a:latin typeface="Colibri corpo"/>
              </a:rPr>
              <a:t>: </a:t>
            </a:r>
          </a:p>
          <a:p>
            <a:pPr marL="285750" indent="-285750" algn="just">
              <a:buFontTx/>
              <a:buChar char="-"/>
            </a:pPr>
            <a:endParaRPr lang="pt-BR" sz="1600" dirty="0">
              <a:latin typeface="Colibri corpo"/>
            </a:endParaRPr>
          </a:p>
          <a:p>
            <a:pPr algn="just"/>
            <a:r>
              <a:rPr lang="pt-BR" sz="1600" dirty="0">
                <a:latin typeface="Colibri corpo"/>
              </a:rPr>
              <a:t>	I. Recomendação de Ação Corretiva  ‐  </a:t>
            </a:r>
            <a:r>
              <a:rPr lang="pt-BR" sz="1600" u="sng" dirty="0">
                <a:latin typeface="Colibri corpo"/>
              </a:rPr>
              <a:t>RAC</a:t>
            </a:r>
            <a:r>
              <a:rPr lang="pt-BR" sz="1600" dirty="0">
                <a:latin typeface="Colibri corpo"/>
              </a:rPr>
              <a:t>: apresenta orientações para ações de correção ou prevenção de ocorrências ambientais indesejáveis.</a:t>
            </a:r>
          </a:p>
          <a:p>
            <a:pPr algn="just"/>
            <a:endParaRPr lang="pt-BR" sz="1600" dirty="0">
              <a:latin typeface="Colibri corpo"/>
            </a:endParaRPr>
          </a:p>
          <a:p>
            <a:pPr algn="just"/>
            <a:r>
              <a:rPr lang="pt-BR" sz="1600" dirty="0">
                <a:latin typeface="Colibri corpo"/>
              </a:rPr>
              <a:t>	II. Notificação de Não‐conformidade Ambiental – </a:t>
            </a:r>
            <a:r>
              <a:rPr lang="pt-BR" sz="1600" u="sng" dirty="0">
                <a:latin typeface="Colibri corpo"/>
              </a:rPr>
              <a:t>NNCA</a:t>
            </a:r>
            <a:r>
              <a:rPr lang="pt-BR" sz="1600" dirty="0">
                <a:latin typeface="Colibri corpo"/>
              </a:rPr>
              <a:t>: documento emitido pela fiscalização ambiental, quando verificada ocorrência ambiental de gravidade alta. </a:t>
            </a:r>
          </a:p>
          <a:p>
            <a:pPr algn="just"/>
            <a:endParaRPr lang="pt-BR" sz="1600" dirty="0">
              <a:latin typeface="Colibri corpo"/>
            </a:endParaRPr>
          </a:p>
          <a:p>
            <a:pPr algn="just"/>
            <a:r>
              <a:rPr lang="pt-BR" sz="1600" dirty="0">
                <a:latin typeface="Colibri corpo"/>
              </a:rPr>
              <a:t>	III. Comunicado de Não‐conformidade Ambiental – </a:t>
            </a:r>
            <a:r>
              <a:rPr lang="pt-BR" sz="1600" u="sng" dirty="0">
                <a:latin typeface="Colibri corpo"/>
              </a:rPr>
              <a:t>CNCA</a:t>
            </a:r>
            <a:r>
              <a:rPr lang="pt-BR" sz="1600" dirty="0">
                <a:latin typeface="Colibri corpo"/>
              </a:rPr>
              <a:t>: documento emitido pela Gerência de Desenvolvimento Sustentável e Segurança do Trabalho e encaminhado à Diretoria de Obras, com o intuito de alertar sobre a gravidade da ocorrência ambiental registrada em NNCA e solicitar a paralisação dos procedimentos para pagamento da medição de serviços da empresa executora.</a:t>
            </a:r>
          </a:p>
          <a:p>
            <a:pPr algn="just"/>
            <a:endParaRPr lang="pt-BR" sz="1600" dirty="0">
              <a:latin typeface="Colibri corpo"/>
            </a:endParaRPr>
          </a:p>
          <a:p>
            <a:pPr algn="just"/>
            <a:r>
              <a:rPr lang="pt-BR" sz="1600" dirty="0">
                <a:latin typeface="Colibri corpo"/>
              </a:rPr>
              <a:t>	VI. Comunicado de Conformidade Ambiental – </a:t>
            </a:r>
            <a:r>
              <a:rPr lang="pt-BR" sz="1600" u="sng" dirty="0">
                <a:latin typeface="Colibri corpo"/>
              </a:rPr>
              <a:t>CCA</a:t>
            </a:r>
            <a:r>
              <a:rPr lang="pt-BR" sz="1600" dirty="0">
                <a:latin typeface="Colibri corpo"/>
              </a:rPr>
              <a:t>: documento emitido Gerência de Desenvolvimento Sustentável e Segurança do Trabalho e encaminhado à Diretoria de Obras, com o intuito de informar a correção de não‐conformidade constatada anteriormente, possibilitando a retomada dos procedimentos para pagamento de medições paralisadas em função de NNCA’s.</a:t>
            </a:r>
          </a:p>
          <a:p>
            <a:pPr algn="just"/>
            <a:endParaRPr lang="pt-BR" dirty="0"/>
          </a:p>
        </p:txBody>
      </p:sp>
      <p:sp>
        <p:nvSpPr>
          <p:cNvPr id="6" name="Shape 44"/>
          <p:cNvSpPr txBox="1">
            <a:spLocks noGrp="1"/>
          </p:cNvSpPr>
          <p:nvPr>
            <p:ph type="title"/>
          </p:nvPr>
        </p:nvSpPr>
        <p:spPr>
          <a:xfrm>
            <a:off x="0" y="404664"/>
            <a:ext cx="9144000"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2600" b="1" dirty="0">
                <a:solidFill>
                  <a:schemeClr val="bg1"/>
                </a:solidFill>
                <a:effectLst>
                  <a:outerShdw blurRad="38100" dist="38100" dir="2700000" algn="tl">
                    <a:srgbClr val="000000">
                      <a:alpha val="43137"/>
                    </a:srgbClr>
                  </a:outerShdw>
                </a:effectLst>
                <a:ea typeface="Calibri"/>
                <a:cs typeface="Calibri"/>
                <a:sym typeface="Calibri"/>
              </a:rPr>
              <a:t>CONTROLE E FISCALIZAÇÃO AMBIENTAL DE OBRAS PELO DER-ES</a:t>
            </a:r>
            <a:endParaRPr lang="pt-BR" sz="2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1497267597"/>
      </p:ext>
    </p:extLst>
  </p:cSld>
  <p:clrMapOvr>
    <a:masterClrMapping/>
  </p:clrMapOvr>
  <p:transition spd="slow">
    <p:cut/>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pPr algn="ctr"/>
              <a:t>91</a:t>
            </a:fld>
            <a:endParaRPr lang="pt-BR" dirty="0"/>
          </a:p>
        </p:txBody>
      </p:sp>
      <p:sp>
        <p:nvSpPr>
          <p:cNvPr id="6" name="Shape 44"/>
          <p:cNvSpPr txBox="1">
            <a:spLocks noGrp="1"/>
          </p:cNvSpPr>
          <p:nvPr>
            <p:ph type="title"/>
          </p:nvPr>
        </p:nvSpPr>
        <p:spPr>
          <a:xfrm>
            <a:off x="0" y="404664"/>
            <a:ext cx="9144000"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2600" b="1" dirty="0">
                <a:solidFill>
                  <a:schemeClr val="bg1"/>
                </a:solidFill>
                <a:effectLst>
                  <a:outerShdw blurRad="38100" dist="38100" dir="2700000" algn="tl">
                    <a:srgbClr val="000000">
                      <a:alpha val="43137"/>
                    </a:srgbClr>
                  </a:outerShdw>
                </a:effectLst>
                <a:ea typeface="Calibri"/>
                <a:cs typeface="Calibri"/>
                <a:sym typeface="Calibri"/>
              </a:rPr>
              <a:t>CONTROLE E FISCALIZAÇÃO AMBIENTAL DE OBRAS PELO DER-ES</a:t>
            </a:r>
            <a:endParaRPr lang="pt-BR" sz="2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pic>
        <p:nvPicPr>
          <p:cNvPr id="5" name="Imagem 4"/>
          <p:cNvPicPr>
            <a:picLocks noChangeAspect="1"/>
          </p:cNvPicPr>
          <p:nvPr/>
        </p:nvPicPr>
        <p:blipFill>
          <a:blip r:embed="rId3" cstate="print"/>
          <a:stretch>
            <a:fillRect/>
          </a:stretch>
        </p:blipFill>
        <p:spPr>
          <a:xfrm>
            <a:off x="107504" y="1196752"/>
            <a:ext cx="4838700" cy="2285754"/>
          </a:xfrm>
          <a:prstGeom prst="rect">
            <a:avLst/>
          </a:prstGeom>
        </p:spPr>
      </p:pic>
      <p:sp>
        <p:nvSpPr>
          <p:cNvPr id="8" name="CaixaDeTexto 7"/>
          <p:cNvSpPr txBox="1"/>
          <p:nvPr/>
        </p:nvSpPr>
        <p:spPr>
          <a:xfrm>
            <a:off x="2915816" y="3503410"/>
            <a:ext cx="4536504" cy="246221"/>
          </a:xfrm>
          <a:prstGeom prst="rect">
            <a:avLst/>
          </a:prstGeom>
          <a:noFill/>
        </p:spPr>
        <p:txBody>
          <a:bodyPr wrap="square" rtlCol="0">
            <a:spAutoFit/>
          </a:bodyPr>
          <a:lstStyle/>
          <a:p>
            <a:r>
              <a:rPr lang="pt-BR" sz="1000" dirty="0"/>
              <a:t>Assoreamento de Área de Preservação Permanente – APP</a:t>
            </a:r>
          </a:p>
        </p:txBody>
      </p:sp>
      <p:pic>
        <p:nvPicPr>
          <p:cNvPr id="9" name="Imagem 8"/>
          <p:cNvPicPr>
            <a:picLocks noChangeAspect="1"/>
          </p:cNvPicPr>
          <p:nvPr/>
        </p:nvPicPr>
        <p:blipFill>
          <a:blip r:embed="rId4" cstate="print"/>
          <a:stretch>
            <a:fillRect/>
          </a:stretch>
        </p:blipFill>
        <p:spPr>
          <a:xfrm>
            <a:off x="3563887" y="1196751"/>
            <a:ext cx="5421083" cy="2285755"/>
          </a:xfrm>
          <a:prstGeom prst="rect">
            <a:avLst/>
          </a:prstGeom>
        </p:spPr>
      </p:pic>
      <p:pic>
        <p:nvPicPr>
          <p:cNvPr id="10" name="Imagem 9"/>
          <p:cNvPicPr>
            <a:picLocks noChangeAspect="1"/>
          </p:cNvPicPr>
          <p:nvPr/>
        </p:nvPicPr>
        <p:blipFill>
          <a:blip r:embed="rId5" cstate="print"/>
          <a:stretch>
            <a:fillRect/>
          </a:stretch>
        </p:blipFill>
        <p:spPr>
          <a:xfrm>
            <a:off x="107503" y="4077072"/>
            <a:ext cx="4401255" cy="1995648"/>
          </a:xfrm>
          <a:prstGeom prst="rect">
            <a:avLst/>
          </a:prstGeom>
        </p:spPr>
      </p:pic>
      <p:sp>
        <p:nvSpPr>
          <p:cNvPr id="13" name="CaixaDeTexto 12"/>
          <p:cNvSpPr txBox="1"/>
          <p:nvPr/>
        </p:nvSpPr>
        <p:spPr>
          <a:xfrm>
            <a:off x="323528" y="6135107"/>
            <a:ext cx="3744416" cy="246221"/>
          </a:xfrm>
          <a:prstGeom prst="rect">
            <a:avLst/>
          </a:prstGeom>
          <a:noFill/>
        </p:spPr>
        <p:txBody>
          <a:bodyPr wrap="square" rtlCol="0">
            <a:spAutoFit/>
          </a:bodyPr>
          <a:lstStyle/>
          <a:p>
            <a:pPr algn="ctr"/>
            <a:r>
              <a:rPr lang="pt-BR" sz="1000" dirty="0"/>
              <a:t>Bota- fora excedendo a poligonal licenciada </a:t>
            </a:r>
          </a:p>
        </p:txBody>
      </p:sp>
      <p:pic>
        <p:nvPicPr>
          <p:cNvPr id="12" name="Imagem 11"/>
          <p:cNvPicPr>
            <a:picLocks noChangeAspect="1"/>
          </p:cNvPicPr>
          <p:nvPr/>
        </p:nvPicPr>
        <p:blipFill>
          <a:blip r:embed="rId6" cstate="print"/>
          <a:stretch>
            <a:fillRect/>
          </a:stretch>
        </p:blipFill>
        <p:spPr>
          <a:xfrm>
            <a:off x="4572001" y="4097648"/>
            <a:ext cx="4412970" cy="1995648"/>
          </a:xfrm>
          <a:prstGeom prst="rect">
            <a:avLst/>
          </a:prstGeom>
        </p:spPr>
      </p:pic>
      <p:sp>
        <p:nvSpPr>
          <p:cNvPr id="15" name="CaixaDeTexto 14"/>
          <p:cNvSpPr txBox="1"/>
          <p:nvPr/>
        </p:nvSpPr>
        <p:spPr>
          <a:xfrm>
            <a:off x="4860032" y="6135107"/>
            <a:ext cx="3744416" cy="246221"/>
          </a:xfrm>
          <a:prstGeom prst="rect">
            <a:avLst/>
          </a:prstGeom>
          <a:noFill/>
        </p:spPr>
        <p:txBody>
          <a:bodyPr wrap="square" rtlCol="0">
            <a:spAutoFit/>
          </a:bodyPr>
          <a:lstStyle/>
          <a:p>
            <a:pPr algn="ctr"/>
            <a:r>
              <a:rPr lang="pt-BR" sz="1000" dirty="0"/>
              <a:t>Utilização de bota-fora sem licença  </a:t>
            </a:r>
          </a:p>
        </p:txBody>
      </p:sp>
    </p:spTree>
    <p:extLst>
      <p:ext uri="{BB962C8B-B14F-4D97-AF65-F5344CB8AC3E}">
        <p14:creationId xmlns:p14="http://schemas.microsoft.com/office/powerpoint/2010/main" xmlns="" val="3757216267"/>
      </p:ext>
    </p:extLst>
  </p:cSld>
  <p:clrMapOvr>
    <a:masterClrMapping/>
  </p:clrMapOvr>
  <p:transition spd="slow">
    <p:cut/>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0" y="404664"/>
            <a:ext cx="9144000" cy="648072"/>
          </a:xfrm>
          <a:prstGeom prst="rect">
            <a:avLst/>
          </a:prstGeom>
          <a:noFill/>
          <a:ln>
            <a:noFill/>
          </a:ln>
        </p:spPr>
        <p:txBody>
          <a:bodyPr lIns="91425" tIns="45700" rIns="91425" bIns="45700" anchor="b" anchorCtr="0">
            <a:noAutofit/>
          </a:bodyPr>
          <a:lstStyle/>
          <a:p>
            <a:pPr lvl="0" algn="l">
              <a:spcBef>
                <a:spcPts val="0"/>
              </a:spcBef>
              <a:spcAft>
                <a:spcPts val="0"/>
              </a:spcAft>
              <a:buSzPct val="25000"/>
            </a:pPr>
            <a:r>
              <a:rPr lang="pt-BR" sz="40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rPr>
              <a:t>TESTE DE CONHECIMENTO – MÓDULO 1</a:t>
            </a:r>
          </a:p>
        </p:txBody>
      </p:sp>
      <p:sp>
        <p:nvSpPr>
          <p:cNvPr id="4" name="Espaço Reservado para Número de Slide 1"/>
          <p:cNvSpPr>
            <a:spLocks noGrp="1"/>
          </p:cNvSpPr>
          <p:nvPr>
            <p:ph type="sldNum" sz="quarter" idx="12"/>
          </p:nvPr>
        </p:nvSpPr>
        <p:spPr>
          <a:xfrm>
            <a:off x="0" y="6481472"/>
            <a:ext cx="9144000" cy="402332"/>
          </a:xfrm>
        </p:spPr>
        <p:txBody>
          <a:bodyPr/>
          <a:lstStyle/>
          <a:p>
            <a:pPr algn="ctr"/>
            <a:fld id="{11580C95-E7AE-4143-AE2D-E14D98663070}" type="slidenum">
              <a:rPr lang="pt-BR" smtClean="0"/>
              <a:pPr algn="ctr"/>
              <a:t>92</a:t>
            </a:fld>
            <a:endParaRPr lang="pt-BR" dirty="0"/>
          </a:p>
        </p:txBody>
      </p:sp>
      <p:sp>
        <p:nvSpPr>
          <p:cNvPr id="2" name="CaixaDeTexto 1">
            <a:extLst>
              <a:ext uri="{FF2B5EF4-FFF2-40B4-BE49-F238E27FC236}">
                <a16:creationId xmlns:a16="http://schemas.microsoft.com/office/drawing/2014/main" xmlns="" id="{6EC37011-6628-4C21-AD88-0C1104B14C1D}"/>
              </a:ext>
            </a:extLst>
          </p:cNvPr>
          <p:cNvSpPr txBox="1"/>
          <p:nvPr/>
        </p:nvSpPr>
        <p:spPr>
          <a:xfrm>
            <a:off x="107504" y="1196752"/>
            <a:ext cx="8928992" cy="4770537"/>
          </a:xfrm>
          <a:prstGeom prst="rect">
            <a:avLst/>
          </a:prstGeom>
          <a:noFill/>
        </p:spPr>
        <p:txBody>
          <a:bodyPr wrap="square" rtlCol="0">
            <a:spAutoFit/>
          </a:bodyPr>
          <a:lstStyle/>
          <a:p>
            <a:pPr algn="just"/>
            <a:endParaRPr lang="pt-BR" dirty="0"/>
          </a:p>
          <a:p>
            <a:pPr algn="just"/>
            <a:endParaRPr lang="pt-BR" dirty="0"/>
          </a:p>
          <a:p>
            <a:pPr algn="just"/>
            <a:endParaRPr lang="pt-BR" dirty="0"/>
          </a:p>
          <a:p>
            <a:pPr algn="just"/>
            <a:endParaRPr lang="pt-BR" dirty="0"/>
          </a:p>
          <a:p>
            <a:pPr algn="just"/>
            <a:endParaRPr lang="pt-BR" dirty="0"/>
          </a:p>
          <a:p>
            <a:pPr algn="just"/>
            <a:r>
              <a:rPr lang="pt-BR" sz="2200" dirty="0">
                <a:latin typeface="Colibri corpo"/>
              </a:rPr>
              <a:t>Determinação do estudo ambiental exigível ao licenciamento de empreendimentos rodoviários, sujeitos ao procedimento ordinário, indicado por meio da inter-relação entre o Índice de Impacto Ambiental – IIA, o porte e o potencial poluidor.</a:t>
            </a:r>
          </a:p>
          <a:p>
            <a:pPr algn="just"/>
            <a:endParaRPr lang="pt-BR" dirty="0"/>
          </a:p>
          <a:p>
            <a:pPr algn="just"/>
            <a:endParaRPr lang="pt-BR" dirty="0"/>
          </a:p>
          <a:p>
            <a:pPr algn="just"/>
            <a:endParaRPr lang="pt-BR" dirty="0"/>
          </a:p>
          <a:p>
            <a:pPr algn="just"/>
            <a:endParaRPr lang="pt-BR" dirty="0"/>
          </a:p>
          <a:p>
            <a:pPr algn="just"/>
            <a:endParaRPr lang="pt-BR" dirty="0"/>
          </a:p>
          <a:p>
            <a:pPr algn="just"/>
            <a:endParaRPr lang="pt-BR" dirty="0"/>
          </a:p>
          <a:p>
            <a:pPr algn="just"/>
            <a:r>
              <a:rPr lang="pt-BR" dirty="0"/>
              <a:t> </a:t>
            </a:r>
          </a:p>
        </p:txBody>
      </p:sp>
    </p:spTree>
    <p:extLst>
      <p:ext uri="{BB962C8B-B14F-4D97-AF65-F5344CB8AC3E}">
        <p14:creationId xmlns:p14="http://schemas.microsoft.com/office/powerpoint/2010/main" xmlns="" val="4254738383"/>
      </p:ext>
    </p:extLst>
  </p:cSld>
  <p:clrMapOvr>
    <a:masterClrMapping/>
  </p:clrMapOvr>
  <p:transition spd="slow">
    <p:cut/>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xmlns="" id="{216173C7-46F4-41B1-8F97-AC4BCC1A7B2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2331"/>
            <a:ext cx="9144000" cy="6858000"/>
          </a:xfrm>
          <a:prstGeom prst="rect">
            <a:avLst/>
          </a:prstGeom>
        </p:spPr>
      </p:pic>
      <p:sp>
        <p:nvSpPr>
          <p:cNvPr id="5" name="Espaço Reservado para Número de Slide 1"/>
          <p:cNvSpPr>
            <a:spLocks noGrp="1"/>
          </p:cNvSpPr>
          <p:nvPr>
            <p:ph type="sldNum" sz="quarter" idx="12"/>
          </p:nvPr>
        </p:nvSpPr>
        <p:spPr>
          <a:xfrm>
            <a:off x="0" y="6453337"/>
            <a:ext cx="9144000" cy="402332"/>
          </a:xfrm>
        </p:spPr>
        <p:txBody>
          <a:bodyPr/>
          <a:lstStyle/>
          <a:p>
            <a:fld id="{11580C95-E7AE-4143-AE2D-E14D98663070}" type="slidenum">
              <a:rPr lang="pt-BR" smtClean="0">
                <a:solidFill>
                  <a:prstClr val="black">
                    <a:tint val="75000"/>
                  </a:prstClr>
                </a:solidFill>
              </a:rPr>
              <a:pPr/>
              <a:t>93</a:t>
            </a:fld>
            <a:endParaRPr lang="pt-BR" dirty="0">
              <a:solidFill>
                <a:prstClr val="black">
                  <a:tint val="75000"/>
                </a:prstClr>
              </a:solidFill>
            </a:endParaRPr>
          </a:p>
        </p:txBody>
      </p:sp>
      <p:sp>
        <p:nvSpPr>
          <p:cNvPr id="10" name="CaixaDeTexto 9">
            <a:extLst>
              <a:ext uri="{FF2B5EF4-FFF2-40B4-BE49-F238E27FC236}">
                <a16:creationId xmlns:a16="http://schemas.microsoft.com/office/drawing/2014/main" xmlns="" id="{BE335F68-14EB-4B5D-B48A-D9ABBFFB19E3}"/>
              </a:ext>
            </a:extLst>
          </p:cNvPr>
          <p:cNvSpPr txBox="1"/>
          <p:nvPr/>
        </p:nvSpPr>
        <p:spPr>
          <a:xfrm>
            <a:off x="8172400" y="4797152"/>
            <a:ext cx="806631" cy="461665"/>
          </a:xfrm>
          <a:prstGeom prst="rect">
            <a:avLst/>
          </a:prstGeom>
          <a:noFill/>
        </p:spPr>
        <p:txBody>
          <a:bodyPr wrap="none" rtlCol="0">
            <a:spAutoFit/>
          </a:bodyPr>
          <a:lstStyle/>
          <a:p>
            <a:pPr algn="r"/>
            <a:r>
              <a:rPr lang="pt-BR" sz="2400" b="1" dirty="0">
                <a:solidFill>
                  <a:prstClr val="black">
                    <a:lumMod val="50000"/>
                    <a:lumOff val="50000"/>
                  </a:prstClr>
                </a:solidFill>
                <a:latin typeface="Calibri"/>
              </a:rPr>
              <a:t>2023</a:t>
            </a:r>
          </a:p>
        </p:txBody>
      </p:sp>
      <p:sp>
        <p:nvSpPr>
          <p:cNvPr id="12" name="CaixaDeTexto 11">
            <a:extLst>
              <a:ext uri="{FF2B5EF4-FFF2-40B4-BE49-F238E27FC236}">
                <a16:creationId xmlns:a16="http://schemas.microsoft.com/office/drawing/2014/main" xmlns="" id="{F8F27674-708E-4EA8-A1F7-3926E09A18BA}"/>
              </a:ext>
            </a:extLst>
          </p:cNvPr>
          <p:cNvSpPr txBox="1"/>
          <p:nvPr/>
        </p:nvSpPr>
        <p:spPr>
          <a:xfrm>
            <a:off x="179512" y="1988840"/>
            <a:ext cx="3151632" cy="461665"/>
          </a:xfrm>
          <a:prstGeom prst="rect">
            <a:avLst/>
          </a:prstGeom>
          <a:noFill/>
        </p:spPr>
        <p:txBody>
          <a:bodyPr wrap="none" rtlCol="0">
            <a:spAutoFit/>
          </a:bodyPr>
          <a:lstStyle/>
          <a:p>
            <a:r>
              <a:rPr lang="pt-BR" sz="2400" b="1" dirty="0">
                <a:solidFill>
                  <a:prstClr val="black">
                    <a:lumMod val="50000"/>
                    <a:lumOff val="50000"/>
                  </a:prstClr>
                </a:solidFill>
                <a:latin typeface="Calibri"/>
              </a:rPr>
              <a:t>Eixo: Gestão Ambiental</a:t>
            </a:r>
          </a:p>
        </p:txBody>
      </p:sp>
      <p:sp>
        <p:nvSpPr>
          <p:cNvPr id="13" name="CaixaDeTexto 12">
            <a:extLst>
              <a:ext uri="{FF2B5EF4-FFF2-40B4-BE49-F238E27FC236}">
                <a16:creationId xmlns:a16="http://schemas.microsoft.com/office/drawing/2014/main" xmlns="" id="{DF254C06-1965-4B69-90E7-A2FB2306AEED}"/>
              </a:ext>
            </a:extLst>
          </p:cNvPr>
          <p:cNvSpPr txBox="1"/>
          <p:nvPr/>
        </p:nvSpPr>
        <p:spPr>
          <a:xfrm>
            <a:off x="1935508" y="2708920"/>
            <a:ext cx="5272982" cy="1754326"/>
          </a:xfrm>
          <a:prstGeom prst="rect">
            <a:avLst/>
          </a:prstGeom>
          <a:noFill/>
        </p:spPr>
        <p:txBody>
          <a:bodyPr wrap="none" rtlCol="0">
            <a:spAutoFit/>
          </a:bodyPr>
          <a:lstStyle/>
          <a:p>
            <a:pPr algn="ctr"/>
            <a:r>
              <a:rPr lang="pt-BR" sz="3600" b="1" dirty="0">
                <a:solidFill>
                  <a:srgbClr val="E46C0A"/>
                </a:solidFill>
                <a:latin typeface="Calibri"/>
              </a:rPr>
              <a:t>Modalidades de Licitação</a:t>
            </a:r>
          </a:p>
          <a:p>
            <a:pPr algn="ctr"/>
            <a:r>
              <a:rPr lang="pt-BR" sz="3600" b="1" dirty="0">
                <a:solidFill>
                  <a:srgbClr val="E46C0A"/>
                </a:solidFill>
                <a:latin typeface="Calibri"/>
              </a:rPr>
              <a:t>e Regimes de Execução na </a:t>
            </a:r>
          </a:p>
          <a:p>
            <a:pPr algn="ctr"/>
            <a:r>
              <a:rPr lang="pt-BR" sz="3600" b="1" dirty="0">
                <a:solidFill>
                  <a:srgbClr val="E46C0A"/>
                </a:solidFill>
                <a:latin typeface="Calibri"/>
              </a:rPr>
              <a:t>Nova Lei de Licitações </a:t>
            </a:r>
          </a:p>
        </p:txBody>
      </p:sp>
    </p:spTree>
    <p:extLst>
      <p:ext uri="{BB962C8B-B14F-4D97-AF65-F5344CB8AC3E}">
        <p14:creationId xmlns:p14="http://schemas.microsoft.com/office/powerpoint/2010/main" xmlns="" val="406803559"/>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1580C95-E7AE-4143-AE2D-E14D98663070}" type="slidenum">
              <a:rPr lang="pt-BR" smtClean="0">
                <a:solidFill>
                  <a:prstClr val="black">
                    <a:tint val="75000"/>
                  </a:prstClr>
                </a:solidFill>
              </a:rPr>
              <a:pPr/>
              <a:t>94</a:t>
            </a:fld>
            <a:endParaRPr lang="pt-BR" dirty="0">
              <a:solidFill>
                <a:prstClr val="black">
                  <a:tint val="75000"/>
                </a:prstClr>
              </a:solidFill>
            </a:endParaRPr>
          </a:p>
        </p:txBody>
      </p:sp>
      <p:pic>
        <p:nvPicPr>
          <p:cNvPr id="1026" name="Picture 2"/>
          <p:cNvPicPr>
            <a:picLocks noChangeAspect="1" noChangeArrowheads="1"/>
          </p:cNvPicPr>
          <p:nvPr/>
        </p:nvPicPr>
        <p:blipFill>
          <a:blip r:embed="rId2" cstate="print"/>
          <a:srcRect l="15216" t="2953" r="15052" b="2548"/>
          <a:stretch>
            <a:fillRect/>
          </a:stretch>
        </p:blipFill>
        <p:spPr bwMode="auto">
          <a:xfrm>
            <a:off x="0" y="-27384"/>
            <a:ext cx="9144000" cy="6912768"/>
          </a:xfrm>
          <a:prstGeom prst="rect">
            <a:avLst/>
          </a:prstGeom>
          <a:noFill/>
          <a:ln w="9525">
            <a:noFill/>
            <a:miter lim="800000"/>
            <a:headEnd/>
            <a:tailEnd/>
          </a:ln>
        </p:spPr>
      </p:pic>
    </p:spTree>
    <p:extLst>
      <p:ext uri="{BB962C8B-B14F-4D97-AF65-F5344CB8AC3E}">
        <p14:creationId xmlns:p14="http://schemas.microsoft.com/office/powerpoint/2010/main" xmlns="" val="2508036754"/>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1. A NOVA LEI DE LICITAÇÕES</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0" y="6237312"/>
            <a:ext cx="9144000" cy="402332"/>
          </a:xfrm>
        </p:spPr>
        <p:txBody>
          <a:bodyPr/>
          <a:lstStyle/>
          <a:p>
            <a:pPr algn="ctr"/>
            <a:fld id="{11580C95-E7AE-4143-AE2D-E14D98663070}" type="slidenum">
              <a:rPr lang="pt-BR" smtClean="0">
                <a:solidFill>
                  <a:prstClr val="black">
                    <a:tint val="75000"/>
                  </a:prstClr>
                </a:solidFill>
              </a:rPr>
              <a:pPr algn="ctr"/>
              <a:t>95</a:t>
            </a:fld>
            <a:endParaRPr lang="pt-BR" dirty="0">
              <a:solidFill>
                <a:prstClr val="black">
                  <a:tint val="75000"/>
                </a:prstClr>
              </a:solidFill>
            </a:endParaRPr>
          </a:p>
        </p:txBody>
      </p:sp>
      <p:pic>
        <p:nvPicPr>
          <p:cNvPr id="7" name="object 6"/>
          <p:cNvPicPr/>
          <p:nvPr/>
        </p:nvPicPr>
        <p:blipFill>
          <a:blip r:embed="rId3" cstate="print"/>
          <a:stretch>
            <a:fillRect/>
          </a:stretch>
        </p:blipFill>
        <p:spPr>
          <a:xfrm>
            <a:off x="5148064" y="3005661"/>
            <a:ext cx="2568702" cy="3599688"/>
          </a:xfrm>
          <a:prstGeom prst="rect">
            <a:avLst/>
          </a:prstGeom>
        </p:spPr>
      </p:pic>
      <p:pic>
        <p:nvPicPr>
          <p:cNvPr id="8" name="object 7"/>
          <p:cNvPicPr/>
          <p:nvPr/>
        </p:nvPicPr>
        <p:blipFill>
          <a:blip r:embed="rId4" cstate="print"/>
          <a:stretch>
            <a:fillRect/>
          </a:stretch>
        </p:blipFill>
        <p:spPr>
          <a:xfrm>
            <a:off x="7308843" y="2646279"/>
            <a:ext cx="909332" cy="1348633"/>
          </a:xfrm>
          <a:prstGeom prst="rect">
            <a:avLst/>
          </a:prstGeom>
        </p:spPr>
      </p:pic>
      <p:sp>
        <p:nvSpPr>
          <p:cNvPr id="2" name="Texto explicativo em elipse 1"/>
          <p:cNvSpPr/>
          <p:nvPr/>
        </p:nvSpPr>
        <p:spPr>
          <a:xfrm>
            <a:off x="539552" y="1412776"/>
            <a:ext cx="4309989" cy="2448272"/>
          </a:xfrm>
          <a:prstGeom prst="wedgeEllipseCallout">
            <a:avLst>
              <a:gd name="adj1" fmla="val 72710"/>
              <a:gd name="adj2" fmla="val 39735"/>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600" dirty="0">
                <a:solidFill>
                  <a:prstClr val="black"/>
                </a:solidFill>
              </a:rPr>
              <a:t>Como enxergar a Lei nº 14.133/2021:</a:t>
            </a:r>
          </a:p>
          <a:p>
            <a:pPr algn="ctr"/>
            <a:r>
              <a:rPr lang="pt-BR" sz="2600" dirty="0">
                <a:solidFill>
                  <a:prstClr val="black"/>
                </a:solidFill>
              </a:rPr>
              <a:t>A nova lei de licitações e contratos administrativos?</a:t>
            </a:r>
          </a:p>
        </p:txBody>
      </p:sp>
    </p:spTree>
    <p:extLst>
      <p:ext uri="{BB962C8B-B14F-4D97-AF65-F5344CB8AC3E}">
        <p14:creationId xmlns:p14="http://schemas.microsoft.com/office/powerpoint/2010/main" xmlns="" val="3647251632"/>
      </p:ext>
    </p:extLst>
  </p:cSld>
  <p:clrMapOvr>
    <a:masterClrMapping/>
  </p:clrMapOvr>
  <p:transition spd="slow">
    <p:cut/>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525344"/>
            <a:ext cx="9144000" cy="402332"/>
          </a:xfrm>
        </p:spPr>
        <p:txBody>
          <a:bodyPr/>
          <a:lstStyle/>
          <a:p>
            <a:pPr algn="ctr"/>
            <a:fld id="{11580C95-E7AE-4143-AE2D-E14D98663070}" type="slidenum">
              <a:rPr lang="pt-BR" smtClean="0">
                <a:solidFill>
                  <a:prstClr val="black">
                    <a:tint val="75000"/>
                  </a:prstClr>
                </a:solidFill>
              </a:rPr>
              <a:pPr algn="ctr"/>
              <a:t>96</a:t>
            </a:fld>
            <a:endParaRPr lang="pt-BR" dirty="0">
              <a:solidFill>
                <a:prstClr val="black">
                  <a:tint val="75000"/>
                </a:prstClr>
              </a:solidFill>
            </a:endParaRPr>
          </a:p>
        </p:txBody>
      </p:sp>
      <p:sp>
        <p:nvSpPr>
          <p:cNvPr id="6"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1. A NOVA LEI DE LICITAÇÕES</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pic>
        <p:nvPicPr>
          <p:cNvPr id="8" name="object 4"/>
          <p:cNvPicPr/>
          <p:nvPr/>
        </p:nvPicPr>
        <p:blipFill rotWithShape="1">
          <a:blip r:embed="rId3" cstate="print"/>
          <a:srcRect l="18378" r="10805"/>
          <a:stretch/>
        </p:blipFill>
        <p:spPr>
          <a:xfrm>
            <a:off x="6300192" y="2997664"/>
            <a:ext cx="1800200" cy="3599688"/>
          </a:xfrm>
          <a:prstGeom prst="rect">
            <a:avLst/>
          </a:prstGeom>
        </p:spPr>
      </p:pic>
      <p:pic>
        <p:nvPicPr>
          <p:cNvPr id="9" name="object 5"/>
          <p:cNvPicPr/>
          <p:nvPr/>
        </p:nvPicPr>
        <p:blipFill>
          <a:blip r:embed="rId4" cstate="print"/>
          <a:stretch>
            <a:fillRect/>
          </a:stretch>
        </p:blipFill>
        <p:spPr>
          <a:xfrm>
            <a:off x="744827" y="1196752"/>
            <a:ext cx="5123317" cy="5400600"/>
          </a:xfrm>
          <a:prstGeom prst="rect">
            <a:avLst/>
          </a:prstGeom>
          <a:ln>
            <a:solidFill>
              <a:schemeClr val="tx1"/>
            </a:solidFill>
          </a:ln>
        </p:spPr>
      </p:pic>
    </p:spTree>
    <p:extLst>
      <p:ext uri="{BB962C8B-B14F-4D97-AF65-F5344CB8AC3E}">
        <p14:creationId xmlns:p14="http://schemas.microsoft.com/office/powerpoint/2010/main" xmlns="" val="1748150917"/>
      </p:ext>
    </p:extLst>
  </p:cSld>
  <p:clrMapOvr>
    <a:masterClrMapping/>
  </p:clrMapOvr>
  <p:transition spd="slow">
    <p:cut/>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237312"/>
            <a:ext cx="9144000" cy="402332"/>
          </a:xfrm>
        </p:spPr>
        <p:txBody>
          <a:bodyPr/>
          <a:lstStyle/>
          <a:p>
            <a:pPr algn="ctr"/>
            <a:fld id="{11580C95-E7AE-4143-AE2D-E14D98663070}" type="slidenum">
              <a:rPr lang="pt-BR" smtClean="0">
                <a:solidFill>
                  <a:prstClr val="black">
                    <a:tint val="75000"/>
                  </a:prstClr>
                </a:solidFill>
              </a:rPr>
              <a:pPr algn="ctr"/>
              <a:t>97</a:t>
            </a:fld>
            <a:endParaRPr lang="pt-BR" dirty="0">
              <a:solidFill>
                <a:prstClr val="black">
                  <a:tint val="75000"/>
                </a:prstClr>
              </a:solidFill>
            </a:endParaRPr>
          </a:p>
        </p:txBody>
      </p:sp>
      <p:sp>
        <p:nvSpPr>
          <p:cNvPr id="6"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1. A NOVA LEI DE LICITAÇÕES</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7" name="object 2"/>
          <p:cNvSpPr/>
          <p:nvPr/>
        </p:nvSpPr>
        <p:spPr>
          <a:xfrm>
            <a:off x="143728" y="1854611"/>
            <a:ext cx="2736592" cy="747893"/>
          </a:xfrm>
          <a:custGeom>
            <a:avLst/>
            <a:gdLst/>
            <a:ahLst/>
            <a:cxnLst/>
            <a:rect l="l" t="t" r="r" b="b"/>
            <a:pathLst>
              <a:path w="2448560" h="657860">
                <a:moveTo>
                  <a:pt x="2338705" y="0"/>
                </a:moveTo>
                <a:lnTo>
                  <a:pt x="109600" y="0"/>
                </a:lnTo>
                <a:lnTo>
                  <a:pt x="66919" y="8606"/>
                </a:lnTo>
                <a:lnTo>
                  <a:pt x="32083" y="32083"/>
                </a:lnTo>
                <a:lnTo>
                  <a:pt x="8606" y="66919"/>
                </a:lnTo>
                <a:lnTo>
                  <a:pt x="0" y="109601"/>
                </a:lnTo>
                <a:lnTo>
                  <a:pt x="0" y="548005"/>
                </a:lnTo>
                <a:lnTo>
                  <a:pt x="8606" y="590686"/>
                </a:lnTo>
                <a:lnTo>
                  <a:pt x="32083" y="625522"/>
                </a:lnTo>
                <a:lnTo>
                  <a:pt x="66919" y="648999"/>
                </a:lnTo>
                <a:lnTo>
                  <a:pt x="109600" y="657606"/>
                </a:lnTo>
                <a:lnTo>
                  <a:pt x="2338705" y="657606"/>
                </a:lnTo>
                <a:lnTo>
                  <a:pt x="2381386" y="648999"/>
                </a:lnTo>
                <a:lnTo>
                  <a:pt x="2416222" y="625522"/>
                </a:lnTo>
                <a:lnTo>
                  <a:pt x="2439699" y="590686"/>
                </a:lnTo>
                <a:lnTo>
                  <a:pt x="2448306" y="548005"/>
                </a:lnTo>
                <a:lnTo>
                  <a:pt x="2448306" y="109601"/>
                </a:lnTo>
                <a:lnTo>
                  <a:pt x="2439699" y="66919"/>
                </a:lnTo>
                <a:lnTo>
                  <a:pt x="2416222" y="32083"/>
                </a:lnTo>
                <a:lnTo>
                  <a:pt x="2381386" y="8606"/>
                </a:lnTo>
                <a:lnTo>
                  <a:pt x="2338705" y="0"/>
                </a:lnTo>
                <a:close/>
              </a:path>
            </a:pathLst>
          </a:custGeom>
          <a:solidFill>
            <a:srgbClr val="D9D9D9"/>
          </a:solidFill>
        </p:spPr>
        <p:txBody>
          <a:bodyPr wrap="square" lIns="0" tIns="0" rIns="0" bIns="0" rtlCol="0"/>
          <a:lstStyle/>
          <a:p>
            <a:endParaRPr>
              <a:solidFill>
                <a:prstClr val="black"/>
              </a:solidFill>
              <a:latin typeface="Calibri"/>
            </a:endParaRPr>
          </a:p>
        </p:txBody>
      </p:sp>
      <p:sp>
        <p:nvSpPr>
          <p:cNvPr id="10" name="object 3"/>
          <p:cNvSpPr txBox="1"/>
          <p:nvPr/>
        </p:nvSpPr>
        <p:spPr>
          <a:xfrm>
            <a:off x="255491" y="2019965"/>
            <a:ext cx="2489522" cy="412934"/>
          </a:xfrm>
          <a:prstGeom prst="rect">
            <a:avLst/>
          </a:prstGeom>
        </p:spPr>
        <p:txBody>
          <a:bodyPr vert="horz" wrap="square" lIns="0" tIns="12700" rIns="0" bIns="0" rtlCol="0">
            <a:spAutoFit/>
          </a:bodyPr>
          <a:lstStyle/>
          <a:p>
            <a:pPr marL="12700" algn="ctr">
              <a:spcBef>
                <a:spcPts val="100"/>
              </a:spcBef>
            </a:pPr>
            <a:r>
              <a:rPr sz="2600" b="1" dirty="0">
                <a:solidFill>
                  <a:srgbClr val="31495E"/>
                </a:solidFill>
                <a:latin typeface="Calibri"/>
                <a:cs typeface="Tahoma"/>
              </a:rPr>
              <a:t>Lei nº </a:t>
            </a:r>
            <a:r>
              <a:rPr lang="pt-BR" sz="2600" b="1" dirty="0">
                <a:solidFill>
                  <a:srgbClr val="31495E"/>
                </a:solidFill>
                <a:latin typeface="Calibri"/>
                <a:cs typeface="Tahoma"/>
              </a:rPr>
              <a:t>8</a:t>
            </a:r>
            <a:r>
              <a:rPr sz="2600" b="1" dirty="0">
                <a:solidFill>
                  <a:srgbClr val="31495E"/>
                </a:solidFill>
                <a:latin typeface="Calibri"/>
                <a:cs typeface="Tahoma"/>
              </a:rPr>
              <a:t>.666/1993</a:t>
            </a:r>
            <a:endParaRPr sz="2600" dirty="0">
              <a:solidFill>
                <a:prstClr val="black"/>
              </a:solidFill>
              <a:latin typeface="Calibri"/>
              <a:cs typeface="Tahoma"/>
            </a:endParaRPr>
          </a:p>
        </p:txBody>
      </p:sp>
      <p:sp>
        <p:nvSpPr>
          <p:cNvPr id="11" name="object 4"/>
          <p:cNvSpPr/>
          <p:nvPr/>
        </p:nvSpPr>
        <p:spPr>
          <a:xfrm>
            <a:off x="3176757" y="1844824"/>
            <a:ext cx="2691691" cy="757680"/>
          </a:xfrm>
          <a:custGeom>
            <a:avLst/>
            <a:gdLst/>
            <a:ahLst/>
            <a:cxnLst/>
            <a:rect l="l" t="t" r="r" b="b"/>
            <a:pathLst>
              <a:path w="2448559" h="657860">
                <a:moveTo>
                  <a:pt x="2338705" y="0"/>
                </a:moveTo>
                <a:lnTo>
                  <a:pt x="109601" y="0"/>
                </a:lnTo>
                <a:lnTo>
                  <a:pt x="66919" y="8606"/>
                </a:lnTo>
                <a:lnTo>
                  <a:pt x="32083" y="32083"/>
                </a:lnTo>
                <a:lnTo>
                  <a:pt x="8606" y="66919"/>
                </a:lnTo>
                <a:lnTo>
                  <a:pt x="0" y="109601"/>
                </a:lnTo>
                <a:lnTo>
                  <a:pt x="0" y="548005"/>
                </a:lnTo>
                <a:lnTo>
                  <a:pt x="8606" y="590686"/>
                </a:lnTo>
                <a:lnTo>
                  <a:pt x="32083" y="625522"/>
                </a:lnTo>
                <a:lnTo>
                  <a:pt x="66919" y="648999"/>
                </a:lnTo>
                <a:lnTo>
                  <a:pt x="109601" y="657606"/>
                </a:lnTo>
                <a:lnTo>
                  <a:pt x="2338705" y="657606"/>
                </a:lnTo>
                <a:lnTo>
                  <a:pt x="2381386" y="648999"/>
                </a:lnTo>
                <a:lnTo>
                  <a:pt x="2416222" y="625522"/>
                </a:lnTo>
                <a:lnTo>
                  <a:pt x="2439699" y="590686"/>
                </a:lnTo>
                <a:lnTo>
                  <a:pt x="2448306" y="548005"/>
                </a:lnTo>
                <a:lnTo>
                  <a:pt x="2448306" y="109601"/>
                </a:lnTo>
                <a:lnTo>
                  <a:pt x="2439699" y="66919"/>
                </a:lnTo>
                <a:lnTo>
                  <a:pt x="2416222" y="32083"/>
                </a:lnTo>
                <a:lnTo>
                  <a:pt x="2381386" y="8606"/>
                </a:lnTo>
                <a:lnTo>
                  <a:pt x="2338705" y="0"/>
                </a:lnTo>
                <a:close/>
              </a:path>
            </a:pathLst>
          </a:custGeom>
          <a:solidFill>
            <a:srgbClr val="D9D9D9"/>
          </a:solidFill>
        </p:spPr>
        <p:txBody>
          <a:bodyPr wrap="square" lIns="0" tIns="0" rIns="0" bIns="0" rtlCol="0"/>
          <a:lstStyle/>
          <a:p>
            <a:endParaRPr sz="2600">
              <a:solidFill>
                <a:prstClr val="black"/>
              </a:solidFill>
              <a:latin typeface="Calibri"/>
            </a:endParaRPr>
          </a:p>
        </p:txBody>
      </p:sp>
      <p:sp>
        <p:nvSpPr>
          <p:cNvPr id="12" name="object 5"/>
          <p:cNvSpPr txBox="1"/>
          <p:nvPr/>
        </p:nvSpPr>
        <p:spPr>
          <a:xfrm>
            <a:off x="3184094" y="2010178"/>
            <a:ext cx="2684354" cy="412934"/>
          </a:xfrm>
          <a:prstGeom prst="rect">
            <a:avLst/>
          </a:prstGeom>
        </p:spPr>
        <p:txBody>
          <a:bodyPr vert="horz" wrap="square" lIns="0" tIns="12700" rIns="0" bIns="0" rtlCol="0">
            <a:spAutoFit/>
          </a:bodyPr>
          <a:lstStyle/>
          <a:p>
            <a:pPr marL="12700" algn="ctr">
              <a:spcBef>
                <a:spcPts val="100"/>
              </a:spcBef>
            </a:pPr>
            <a:r>
              <a:rPr sz="2600" b="1" dirty="0">
                <a:solidFill>
                  <a:srgbClr val="31495E"/>
                </a:solidFill>
                <a:latin typeface="Calibri"/>
                <a:cs typeface="Tahoma"/>
              </a:rPr>
              <a:t>Lei nº 10.520/2002</a:t>
            </a:r>
            <a:endParaRPr sz="2600" dirty="0">
              <a:solidFill>
                <a:prstClr val="black"/>
              </a:solidFill>
              <a:latin typeface="Calibri"/>
              <a:cs typeface="Tahoma"/>
            </a:endParaRPr>
          </a:p>
        </p:txBody>
      </p:sp>
      <p:sp>
        <p:nvSpPr>
          <p:cNvPr id="13" name="object 6"/>
          <p:cNvSpPr/>
          <p:nvPr/>
        </p:nvSpPr>
        <p:spPr>
          <a:xfrm>
            <a:off x="6225848" y="1844824"/>
            <a:ext cx="2736000" cy="757680"/>
          </a:xfrm>
          <a:custGeom>
            <a:avLst/>
            <a:gdLst/>
            <a:ahLst/>
            <a:cxnLst/>
            <a:rect l="l" t="t" r="r" b="b"/>
            <a:pathLst>
              <a:path w="2448559" h="657860">
                <a:moveTo>
                  <a:pt x="2338704" y="0"/>
                </a:moveTo>
                <a:lnTo>
                  <a:pt x="109600" y="0"/>
                </a:lnTo>
                <a:lnTo>
                  <a:pt x="66919" y="8606"/>
                </a:lnTo>
                <a:lnTo>
                  <a:pt x="32083" y="32083"/>
                </a:lnTo>
                <a:lnTo>
                  <a:pt x="8606" y="66919"/>
                </a:lnTo>
                <a:lnTo>
                  <a:pt x="0" y="109601"/>
                </a:lnTo>
                <a:lnTo>
                  <a:pt x="0" y="548005"/>
                </a:lnTo>
                <a:lnTo>
                  <a:pt x="8606" y="590686"/>
                </a:lnTo>
                <a:lnTo>
                  <a:pt x="32083" y="625522"/>
                </a:lnTo>
                <a:lnTo>
                  <a:pt x="66919" y="648999"/>
                </a:lnTo>
                <a:lnTo>
                  <a:pt x="109600" y="657606"/>
                </a:lnTo>
                <a:lnTo>
                  <a:pt x="2338704" y="657606"/>
                </a:lnTo>
                <a:lnTo>
                  <a:pt x="2381386" y="648999"/>
                </a:lnTo>
                <a:lnTo>
                  <a:pt x="2416222" y="625522"/>
                </a:lnTo>
                <a:lnTo>
                  <a:pt x="2439699" y="590686"/>
                </a:lnTo>
                <a:lnTo>
                  <a:pt x="2448305" y="548005"/>
                </a:lnTo>
                <a:lnTo>
                  <a:pt x="2448305" y="109601"/>
                </a:lnTo>
                <a:lnTo>
                  <a:pt x="2439699" y="66919"/>
                </a:lnTo>
                <a:lnTo>
                  <a:pt x="2416222" y="32083"/>
                </a:lnTo>
                <a:lnTo>
                  <a:pt x="2381386" y="8606"/>
                </a:lnTo>
                <a:lnTo>
                  <a:pt x="2338704" y="0"/>
                </a:lnTo>
                <a:close/>
              </a:path>
            </a:pathLst>
          </a:custGeom>
          <a:solidFill>
            <a:srgbClr val="D9D9D9"/>
          </a:solidFill>
        </p:spPr>
        <p:txBody>
          <a:bodyPr wrap="square" lIns="0" tIns="0" rIns="0" bIns="0" rtlCol="0"/>
          <a:lstStyle/>
          <a:p>
            <a:endParaRPr sz="2600">
              <a:solidFill>
                <a:prstClr val="black"/>
              </a:solidFill>
              <a:latin typeface="Calibri"/>
            </a:endParaRPr>
          </a:p>
        </p:txBody>
      </p:sp>
      <p:sp>
        <p:nvSpPr>
          <p:cNvPr id="14" name="object 7"/>
          <p:cNvSpPr txBox="1"/>
          <p:nvPr/>
        </p:nvSpPr>
        <p:spPr>
          <a:xfrm>
            <a:off x="6164885" y="2025636"/>
            <a:ext cx="2843808" cy="412934"/>
          </a:xfrm>
          <a:prstGeom prst="rect">
            <a:avLst/>
          </a:prstGeom>
        </p:spPr>
        <p:txBody>
          <a:bodyPr vert="horz" wrap="square" lIns="0" tIns="12700" rIns="0" bIns="0" rtlCol="0">
            <a:spAutoFit/>
          </a:bodyPr>
          <a:lstStyle/>
          <a:p>
            <a:pPr marL="12700" algn="ctr">
              <a:spcBef>
                <a:spcPts val="100"/>
              </a:spcBef>
            </a:pPr>
            <a:r>
              <a:rPr sz="2600" b="1" dirty="0">
                <a:solidFill>
                  <a:srgbClr val="31495E"/>
                </a:solidFill>
                <a:latin typeface="Calibri"/>
                <a:cs typeface="Tahoma"/>
              </a:rPr>
              <a:t>Lei nº 12.462/2011</a:t>
            </a:r>
            <a:endParaRPr sz="2600" dirty="0">
              <a:solidFill>
                <a:prstClr val="black"/>
              </a:solidFill>
              <a:latin typeface="Calibri"/>
              <a:cs typeface="Tahoma"/>
            </a:endParaRPr>
          </a:p>
        </p:txBody>
      </p:sp>
      <p:sp>
        <p:nvSpPr>
          <p:cNvPr id="15" name="object 8"/>
          <p:cNvSpPr/>
          <p:nvPr/>
        </p:nvSpPr>
        <p:spPr>
          <a:xfrm>
            <a:off x="3059832" y="3158386"/>
            <a:ext cx="3024336" cy="802511"/>
          </a:xfrm>
          <a:custGeom>
            <a:avLst/>
            <a:gdLst/>
            <a:ahLst/>
            <a:cxnLst/>
            <a:rect l="l" t="t" r="r" b="b"/>
            <a:pathLst>
              <a:path w="2448559" h="658495">
                <a:moveTo>
                  <a:pt x="2338578" y="0"/>
                </a:moveTo>
                <a:lnTo>
                  <a:pt x="109727" y="0"/>
                </a:lnTo>
                <a:lnTo>
                  <a:pt x="67026" y="8626"/>
                </a:lnTo>
                <a:lnTo>
                  <a:pt x="32146" y="32146"/>
                </a:lnTo>
                <a:lnTo>
                  <a:pt x="8626" y="67026"/>
                </a:lnTo>
                <a:lnTo>
                  <a:pt x="0" y="109727"/>
                </a:lnTo>
                <a:lnTo>
                  <a:pt x="0" y="548639"/>
                </a:lnTo>
                <a:lnTo>
                  <a:pt x="8626" y="591341"/>
                </a:lnTo>
                <a:lnTo>
                  <a:pt x="32146" y="626221"/>
                </a:lnTo>
                <a:lnTo>
                  <a:pt x="67026" y="649741"/>
                </a:lnTo>
                <a:lnTo>
                  <a:pt x="109727" y="658368"/>
                </a:lnTo>
                <a:lnTo>
                  <a:pt x="2338578" y="658368"/>
                </a:lnTo>
                <a:lnTo>
                  <a:pt x="2381279" y="649741"/>
                </a:lnTo>
                <a:lnTo>
                  <a:pt x="2416159" y="626221"/>
                </a:lnTo>
                <a:lnTo>
                  <a:pt x="2439679" y="591341"/>
                </a:lnTo>
                <a:lnTo>
                  <a:pt x="2448305" y="548639"/>
                </a:lnTo>
                <a:lnTo>
                  <a:pt x="2448305" y="109727"/>
                </a:lnTo>
                <a:lnTo>
                  <a:pt x="2439679" y="67026"/>
                </a:lnTo>
                <a:lnTo>
                  <a:pt x="2416159" y="32146"/>
                </a:lnTo>
                <a:lnTo>
                  <a:pt x="2381279" y="8626"/>
                </a:lnTo>
                <a:lnTo>
                  <a:pt x="2338578" y="0"/>
                </a:lnTo>
                <a:close/>
              </a:path>
            </a:pathLst>
          </a:custGeom>
          <a:solidFill>
            <a:srgbClr val="31495E"/>
          </a:solidFill>
        </p:spPr>
        <p:txBody>
          <a:bodyPr wrap="square" lIns="0" tIns="0" rIns="0" bIns="0" rtlCol="0"/>
          <a:lstStyle/>
          <a:p>
            <a:endParaRPr sz="2600">
              <a:solidFill>
                <a:prstClr val="black"/>
              </a:solidFill>
              <a:latin typeface="Calibri"/>
            </a:endParaRPr>
          </a:p>
        </p:txBody>
      </p:sp>
      <p:sp>
        <p:nvSpPr>
          <p:cNvPr id="16" name="object 9"/>
          <p:cNvSpPr txBox="1"/>
          <p:nvPr/>
        </p:nvSpPr>
        <p:spPr>
          <a:xfrm>
            <a:off x="3212557" y="3374410"/>
            <a:ext cx="2700808" cy="412934"/>
          </a:xfrm>
          <a:prstGeom prst="rect">
            <a:avLst/>
          </a:prstGeom>
        </p:spPr>
        <p:txBody>
          <a:bodyPr vert="horz" wrap="square" lIns="0" tIns="12700" rIns="0" bIns="0" rtlCol="0">
            <a:spAutoFit/>
          </a:bodyPr>
          <a:lstStyle/>
          <a:p>
            <a:pPr marL="12700" algn="ctr">
              <a:spcBef>
                <a:spcPts val="100"/>
              </a:spcBef>
            </a:pPr>
            <a:r>
              <a:rPr sz="2600" b="1" dirty="0">
                <a:solidFill>
                  <a:srgbClr val="FFB71C"/>
                </a:solidFill>
                <a:latin typeface="Calibri"/>
                <a:cs typeface="Tahoma"/>
              </a:rPr>
              <a:t>Lei nº 14.133/2021</a:t>
            </a:r>
            <a:endParaRPr sz="2600" dirty="0">
              <a:solidFill>
                <a:prstClr val="black"/>
              </a:solidFill>
              <a:latin typeface="Calibri"/>
              <a:cs typeface="Tahoma"/>
            </a:endParaRPr>
          </a:p>
        </p:txBody>
      </p:sp>
      <p:sp>
        <p:nvSpPr>
          <p:cNvPr id="17" name="object 10"/>
          <p:cNvSpPr txBox="1"/>
          <p:nvPr/>
        </p:nvSpPr>
        <p:spPr>
          <a:xfrm>
            <a:off x="395536" y="5229200"/>
            <a:ext cx="8344303" cy="812402"/>
          </a:xfrm>
          <a:prstGeom prst="rect">
            <a:avLst/>
          </a:prstGeom>
        </p:spPr>
        <p:txBody>
          <a:bodyPr vert="horz" wrap="square" lIns="0" tIns="12065" rIns="0" bIns="0" rtlCol="0">
            <a:spAutoFit/>
          </a:bodyPr>
          <a:lstStyle/>
          <a:p>
            <a:pPr algn="ctr">
              <a:spcBef>
                <a:spcPts val="95"/>
              </a:spcBef>
            </a:pPr>
            <a:r>
              <a:rPr sz="2600" spc="-40" dirty="0">
                <a:solidFill>
                  <a:prstClr val="black"/>
                </a:solidFill>
                <a:latin typeface="Calibri"/>
                <a:cs typeface="Tahoma"/>
              </a:rPr>
              <a:t>Mantém-se</a:t>
            </a:r>
            <a:r>
              <a:rPr sz="2600" spc="-160" dirty="0">
                <a:solidFill>
                  <a:prstClr val="black"/>
                </a:solidFill>
                <a:latin typeface="Calibri"/>
                <a:cs typeface="Tahoma"/>
              </a:rPr>
              <a:t> </a:t>
            </a:r>
            <a:r>
              <a:rPr sz="2600" spc="-15" dirty="0">
                <a:solidFill>
                  <a:prstClr val="black"/>
                </a:solidFill>
                <a:latin typeface="Calibri"/>
                <a:cs typeface="Tahoma"/>
              </a:rPr>
              <a:t>inalterada</a:t>
            </a:r>
            <a:r>
              <a:rPr sz="2600" spc="-165" dirty="0">
                <a:solidFill>
                  <a:prstClr val="black"/>
                </a:solidFill>
                <a:latin typeface="Calibri"/>
                <a:cs typeface="Tahoma"/>
              </a:rPr>
              <a:t> </a:t>
            </a:r>
            <a:r>
              <a:rPr sz="2600" spc="-35" dirty="0">
                <a:solidFill>
                  <a:prstClr val="black"/>
                </a:solidFill>
                <a:latin typeface="Calibri"/>
                <a:cs typeface="Tahoma"/>
              </a:rPr>
              <a:t>a</a:t>
            </a:r>
            <a:r>
              <a:rPr sz="2600" spc="-170" dirty="0">
                <a:solidFill>
                  <a:prstClr val="black"/>
                </a:solidFill>
                <a:latin typeface="Calibri"/>
                <a:cs typeface="Tahoma"/>
              </a:rPr>
              <a:t> </a:t>
            </a:r>
            <a:r>
              <a:rPr sz="2600" spc="5" dirty="0">
                <a:solidFill>
                  <a:prstClr val="black"/>
                </a:solidFill>
                <a:latin typeface="Calibri"/>
                <a:cs typeface="Tahoma"/>
              </a:rPr>
              <a:t>lei</a:t>
            </a:r>
            <a:r>
              <a:rPr sz="2600" spc="-150" dirty="0">
                <a:solidFill>
                  <a:prstClr val="black"/>
                </a:solidFill>
                <a:latin typeface="Calibri"/>
                <a:cs typeface="Tahoma"/>
              </a:rPr>
              <a:t> </a:t>
            </a:r>
            <a:r>
              <a:rPr sz="2600" spc="-100" dirty="0">
                <a:solidFill>
                  <a:prstClr val="black"/>
                </a:solidFill>
                <a:latin typeface="Calibri"/>
                <a:cs typeface="Tahoma"/>
              </a:rPr>
              <a:t>nº</a:t>
            </a:r>
            <a:r>
              <a:rPr sz="2600" spc="-175" dirty="0">
                <a:solidFill>
                  <a:prstClr val="black"/>
                </a:solidFill>
                <a:latin typeface="Calibri"/>
                <a:cs typeface="Tahoma"/>
              </a:rPr>
              <a:t> </a:t>
            </a:r>
            <a:r>
              <a:rPr sz="2600" spc="-70" dirty="0">
                <a:solidFill>
                  <a:prstClr val="black"/>
                </a:solidFill>
                <a:latin typeface="Calibri"/>
                <a:cs typeface="Tahoma"/>
              </a:rPr>
              <a:t>13.303/2016</a:t>
            </a:r>
            <a:endParaRPr sz="2600" dirty="0">
              <a:solidFill>
                <a:prstClr val="black"/>
              </a:solidFill>
              <a:latin typeface="Calibri"/>
              <a:cs typeface="Tahoma"/>
            </a:endParaRPr>
          </a:p>
          <a:p>
            <a:pPr algn="ctr"/>
            <a:r>
              <a:rPr sz="2600" spc="-60" dirty="0">
                <a:solidFill>
                  <a:prstClr val="black"/>
                </a:solidFill>
                <a:latin typeface="Calibri"/>
                <a:cs typeface="Tahoma"/>
              </a:rPr>
              <a:t>(Art.</a:t>
            </a:r>
            <a:r>
              <a:rPr sz="2600" spc="-160" dirty="0">
                <a:solidFill>
                  <a:prstClr val="black"/>
                </a:solidFill>
                <a:latin typeface="Calibri"/>
                <a:cs typeface="Tahoma"/>
              </a:rPr>
              <a:t> </a:t>
            </a:r>
            <a:r>
              <a:rPr sz="2600" spc="-70" dirty="0">
                <a:solidFill>
                  <a:prstClr val="black"/>
                </a:solidFill>
                <a:latin typeface="Calibri"/>
                <a:cs typeface="Tahoma"/>
              </a:rPr>
              <a:t>185</a:t>
            </a:r>
            <a:r>
              <a:rPr sz="2600" spc="-145" dirty="0">
                <a:solidFill>
                  <a:prstClr val="black"/>
                </a:solidFill>
                <a:latin typeface="Calibri"/>
                <a:cs typeface="Tahoma"/>
              </a:rPr>
              <a:t> </a:t>
            </a:r>
            <a:r>
              <a:rPr sz="2600" spc="-95" dirty="0">
                <a:solidFill>
                  <a:prstClr val="black"/>
                </a:solidFill>
                <a:latin typeface="Calibri"/>
                <a:cs typeface="Tahoma"/>
              </a:rPr>
              <a:t>–</a:t>
            </a:r>
            <a:r>
              <a:rPr sz="2600" spc="-165" dirty="0">
                <a:solidFill>
                  <a:prstClr val="black"/>
                </a:solidFill>
                <a:latin typeface="Calibri"/>
                <a:cs typeface="Tahoma"/>
              </a:rPr>
              <a:t> </a:t>
            </a:r>
            <a:r>
              <a:rPr sz="2600" spc="-25" dirty="0">
                <a:solidFill>
                  <a:prstClr val="black"/>
                </a:solidFill>
                <a:latin typeface="Calibri"/>
                <a:cs typeface="Tahoma"/>
              </a:rPr>
              <a:t>Sobre</a:t>
            </a:r>
            <a:r>
              <a:rPr sz="2600" spc="-145" dirty="0">
                <a:solidFill>
                  <a:prstClr val="black"/>
                </a:solidFill>
                <a:latin typeface="Calibri"/>
                <a:cs typeface="Tahoma"/>
              </a:rPr>
              <a:t> </a:t>
            </a:r>
            <a:r>
              <a:rPr sz="2600" spc="-20" dirty="0">
                <a:solidFill>
                  <a:prstClr val="black"/>
                </a:solidFill>
                <a:latin typeface="Calibri"/>
                <a:cs typeface="Tahoma"/>
              </a:rPr>
              <a:t>crimes</a:t>
            </a:r>
            <a:r>
              <a:rPr sz="2600" spc="-140" dirty="0">
                <a:solidFill>
                  <a:prstClr val="black"/>
                </a:solidFill>
                <a:latin typeface="Calibri"/>
                <a:cs typeface="Tahoma"/>
              </a:rPr>
              <a:t> </a:t>
            </a:r>
            <a:r>
              <a:rPr sz="2600" spc="-25" dirty="0">
                <a:solidFill>
                  <a:prstClr val="black"/>
                </a:solidFill>
                <a:latin typeface="Calibri"/>
                <a:cs typeface="Tahoma"/>
              </a:rPr>
              <a:t>na</a:t>
            </a:r>
            <a:r>
              <a:rPr sz="2600" spc="-175" dirty="0">
                <a:solidFill>
                  <a:prstClr val="black"/>
                </a:solidFill>
                <a:latin typeface="Calibri"/>
                <a:cs typeface="Tahoma"/>
              </a:rPr>
              <a:t> </a:t>
            </a:r>
            <a:r>
              <a:rPr sz="2600" spc="-30" dirty="0">
                <a:solidFill>
                  <a:prstClr val="black"/>
                </a:solidFill>
                <a:latin typeface="Calibri"/>
                <a:cs typeface="Tahoma"/>
              </a:rPr>
              <a:t>Nova</a:t>
            </a:r>
            <a:r>
              <a:rPr sz="2600" spc="-170" dirty="0">
                <a:solidFill>
                  <a:prstClr val="black"/>
                </a:solidFill>
                <a:latin typeface="Calibri"/>
                <a:cs typeface="Tahoma"/>
              </a:rPr>
              <a:t> </a:t>
            </a:r>
            <a:r>
              <a:rPr sz="2600" spc="-15" dirty="0">
                <a:solidFill>
                  <a:prstClr val="black"/>
                </a:solidFill>
                <a:latin typeface="Calibri"/>
                <a:cs typeface="Tahoma"/>
              </a:rPr>
              <a:t>Lei</a:t>
            </a:r>
            <a:r>
              <a:rPr sz="2600" spc="-160" dirty="0">
                <a:solidFill>
                  <a:prstClr val="black"/>
                </a:solidFill>
                <a:latin typeface="Calibri"/>
                <a:cs typeface="Tahoma"/>
              </a:rPr>
              <a:t> </a:t>
            </a:r>
            <a:r>
              <a:rPr sz="2600" spc="-25" dirty="0">
                <a:solidFill>
                  <a:prstClr val="black"/>
                </a:solidFill>
                <a:latin typeface="Calibri"/>
                <a:cs typeface="Tahoma"/>
              </a:rPr>
              <a:t>aplica-se</a:t>
            </a:r>
            <a:r>
              <a:rPr sz="2600" spc="-140" dirty="0">
                <a:solidFill>
                  <a:prstClr val="black"/>
                </a:solidFill>
                <a:latin typeface="Calibri"/>
                <a:cs typeface="Tahoma"/>
              </a:rPr>
              <a:t> </a:t>
            </a:r>
            <a:r>
              <a:rPr sz="2600" spc="-25" dirty="0">
                <a:solidFill>
                  <a:prstClr val="black"/>
                </a:solidFill>
                <a:latin typeface="Calibri"/>
                <a:cs typeface="Tahoma"/>
              </a:rPr>
              <a:t>sobre</a:t>
            </a:r>
            <a:r>
              <a:rPr sz="2600" spc="-150" dirty="0">
                <a:solidFill>
                  <a:prstClr val="black"/>
                </a:solidFill>
                <a:latin typeface="Calibri"/>
                <a:cs typeface="Tahoma"/>
              </a:rPr>
              <a:t> </a:t>
            </a:r>
            <a:r>
              <a:rPr sz="2600" spc="-40" dirty="0">
                <a:solidFill>
                  <a:prstClr val="black"/>
                </a:solidFill>
                <a:latin typeface="Calibri"/>
                <a:cs typeface="Tahoma"/>
              </a:rPr>
              <a:t>as</a:t>
            </a:r>
            <a:r>
              <a:rPr sz="2600" spc="-160" dirty="0">
                <a:solidFill>
                  <a:prstClr val="black"/>
                </a:solidFill>
                <a:latin typeface="Calibri"/>
                <a:cs typeface="Tahoma"/>
              </a:rPr>
              <a:t> </a:t>
            </a:r>
            <a:r>
              <a:rPr sz="2600" spc="-35" dirty="0">
                <a:solidFill>
                  <a:prstClr val="black"/>
                </a:solidFill>
                <a:latin typeface="Calibri"/>
                <a:cs typeface="Tahoma"/>
              </a:rPr>
              <a:t>estatais).</a:t>
            </a:r>
            <a:endParaRPr sz="2600" dirty="0">
              <a:solidFill>
                <a:prstClr val="black"/>
              </a:solidFill>
              <a:latin typeface="Calibri"/>
              <a:cs typeface="Tahoma"/>
            </a:endParaRPr>
          </a:p>
        </p:txBody>
      </p:sp>
      <p:sp>
        <p:nvSpPr>
          <p:cNvPr id="18" name="object 17"/>
          <p:cNvSpPr txBox="1">
            <a:spLocks/>
          </p:cNvSpPr>
          <p:nvPr/>
        </p:nvSpPr>
        <p:spPr>
          <a:xfrm>
            <a:off x="1528769" y="1196752"/>
            <a:ext cx="5653405" cy="412934"/>
          </a:xfrm>
          <a:prstGeom prst="rect">
            <a:avLst/>
          </a:prstGeom>
        </p:spPr>
        <p:txBody>
          <a:bodyPr vert="horz" wrap="square" lIns="0" tIns="12700" rIns="0" bIns="0" rtlCol="0">
            <a:sp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spcBef>
                <a:spcPts val="0"/>
              </a:spcBef>
            </a:pPr>
            <a:r>
              <a:rPr lang="pt-BR" sz="2600" dirty="0">
                <a:solidFill>
                  <a:prstClr val="black"/>
                </a:solidFill>
              </a:rPr>
              <a:t>COMO FICAM AS NORMAS ANTIGAS?</a:t>
            </a:r>
          </a:p>
        </p:txBody>
      </p:sp>
      <p:pic>
        <p:nvPicPr>
          <p:cNvPr id="19" name="object 15"/>
          <p:cNvPicPr/>
          <p:nvPr/>
        </p:nvPicPr>
        <p:blipFill>
          <a:blip r:embed="rId3" cstate="print"/>
          <a:stretch>
            <a:fillRect/>
          </a:stretch>
        </p:blipFill>
        <p:spPr>
          <a:xfrm>
            <a:off x="4139952" y="4469478"/>
            <a:ext cx="888840" cy="687714"/>
          </a:xfrm>
          <a:prstGeom prst="rect">
            <a:avLst/>
          </a:prstGeom>
        </p:spPr>
      </p:pic>
      <p:sp>
        <p:nvSpPr>
          <p:cNvPr id="20" name="object 12"/>
          <p:cNvSpPr/>
          <p:nvPr/>
        </p:nvSpPr>
        <p:spPr>
          <a:xfrm>
            <a:off x="4427984" y="2780928"/>
            <a:ext cx="223520" cy="212090"/>
          </a:xfrm>
          <a:custGeom>
            <a:avLst/>
            <a:gdLst/>
            <a:ahLst/>
            <a:cxnLst/>
            <a:rect l="l" t="t" r="r" b="b"/>
            <a:pathLst>
              <a:path w="223520" h="212089">
                <a:moveTo>
                  <a:pt x="223520" y="127000"/>
                </a:moveTo>
                <a:lnTo>
                  <a:pt x="0" y="127000"/>
                </a:lnTo>
                <a:lnTo>
                  <a:pt x="0" y="211582"/>
                </a:lnTo>
                <a:lnTo>
                  <a:pt x="223520" y="211582"/>
                </a:lnTo>
                <a:lnTo>
                  <a:pt x="223520" y="127000"/>
                </a:lnTo>
                <a:close/>
              </a:path>
              <a:path w="223520" h="212089">
                <a:moveTo>
                  <a:pt x="223520" y="0"/>
                </a:moveTo>
                <a:lnTo>
                  <a:pt x="0" y="0"/>
                </a:lnTo>
                <a:lnTo>
                  <a:pt x="0" y="84582"/>
                </a:lnTo>
                <a:lnTo>
                  <a:pt x="223520" y="84582"/>
                </a:lnTo>
                <a:lnTo>
                  <a:pt x="223520" y="0"/>
                </a:lnTo>
                <a:close/>
              </a:path>
            </a:pathLst>
          </a:custGeom>
          <a:solidFill>
            <a:srgbClr val="31495E"/>
          </a:solidFill>
        </p:spPr>
        <p:txBody>
          <a:bodyPr wrap="square" lIns="0" tIns="0" rIns="0" bIns="0" rtlCol="0"/>
          <a:lstStyle/>
          <a:p>
            <a:endParaRPr>
              <a:solidFill>
                <a:prstClr val="black"/>
              </a:solidFill>
            </a:endParaRPr>
          </a:p>
        </p:txBody>
      </p:sp>
      <p:pic>
        <p:nvPicPr>
          <p:cNvPr id="21" name="object 13"/>
          <p:cNvPicPr/>
          <p:nvPr/>
        </p:nvPicPr>
        <p:blipFill>
          <a:blip r:embed="rId4" cstate="print"/>
          <a:stretch>
            <a:fillRect/>
          </a:stretch>
        </p:blipFill>
        <p:spPr>
          <a:xfrm>
            <a:off x="2718438" y="1988840"/>
            <a:ext cx="540000" cy="649871"/>
          </a:xfrm>
          <a:prstGeom prst="rect">
            <a:avLst/>
          </a:prstGeom>
        </p:spPr>
      </p:pic>
      <p:pic>
        <p:nvPicPr>
          <p:cNvPr id="22" name="object 13"/>
          <p:cNvPicPr/>
          <p:nvPr/>
        </p:nvPicPr>
        <p:blipFill>
          <a:blip r:embed="rId4" cstate="print"/>
          <a:stretch>
            <a:fillRect/>
          </a:stretch>
        </p:blipFill>
        <p:spPr>
          <a:xfrm>
            <a:off x="5768901" y="2004459"/>
            <a:ext cx="540000" cy="649871"/>
          </a:xfrm>
          <a:prstGeom prst="rect">
            <a:avLst/>
          </a:prstGeom>
        </p:spPr>
      </p:pic>
    </p:spTree>
    <p:extLst>
      <p:ext uri="{BB962C8B-B14F-4D97-AF65-F5344CB8AC3E}">
        <p14:creationId xmlns:p14="http://schemas.microsoft.com/office/powerpoint/2010/main" xmlns="" val="10993842"/>
      </p:ext>
    </p:extLst>
  </p:cSld>
  <p:clrMapOvr>
    <a:masterClrMapping/>
  </p:clrMapOvr>
  <p:transition spd="slow">
    <p:cut/>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20" name="Retângulo de cantos arredondados 19"/>
          <p:cNvSpPr/>
          <p:nvPr/>
        </p:nvSpPr>
        <p:spPr>
          <a:xfrm>
            <a:off x="194335" y="5301208"/>
            <a:ext cx="8712968" cy="454722"/>
          </a:xfrm>
          <a:prstGeom prst="roundRect">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19" name="Retângulo de cantos arredondados 18"/>
          <p:cNvSpPr/>
          <p:nvPr/>
        </p:nvSpPr>
        <p:spPr>
          <a:xfrm>
            <a:off x="186545" y="4797152"/>
            <a:ext cx="8712968" cy="454722"/>
          </a:xfrm>
          <a:prstGeom prst="roundRect">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18" name="Retângulo de cantos arredondados 17"/>
          <p:cNvSpPr/>
          <p:nvPr/>
        </p:nvSpPr>
        <p:spPr>
          <a:xfrm>
            <a:off x="179512" y="3933055"/>
            <a:ext cx="8712968" cy="804399"/>
          </a:xfrm>
          <a:prstGeom prst="roundRect">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17" name="Retângulo de cantos arredondados 16"/>
          <p:cNvSpPr/>
          <p:nvPr/>
        </p:nvSpPr>
        <p:spPr>
          <a:xfrm>
            <a:off x="179512" y="3402873"/>
            <a:ext cx="8712968" cy="486105"/>
          </a:xfrm>
          <a:prstGeom prst="roundRect">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16" name="Retângulo de cantos arredondados 15"/>
          <p:cNvSpPr/>
          <p:nvPr/>
        </p:nvSpPr>
        <p:spPr>
          <a:xfrm>
            <a:off x="179512" y="2852936"/>
            <a:ext cx="8712968" cy="486105"/>
          </a:xfrm>
          <a:prstGeom prst="roundRect">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1. A NOVA LEI DE LICITAÇÕES</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37312"/>
            <a:ext cx="9144000" cy="402332"/>
          </a:xfrm>
        </p:spPr>
        <p:txBody>
          <a:bodyPr/>
          <a:lstStyle/>
          <a:p>
            <a:pPr algn="ctr"/>
            <a:fld id="{11580C95-E7AE-4143-AE2D-E14D98663070}" type="slidenum">
              <a:rPr lang="pt-BR" smtClean="0">
                <a:solidFill>
                  <a:prstClr val="black">
                    <a:tint val="75000"/>
                  </a:prstClr>
                </a:solidFill>
              </a:rPr>
              <a:pPr algn="ctr"/>
              <a:t>98</a:t>
            </a:fld>
            <a:endParaRPr lang="pt-BR" dirty="0">
              <a:solidFill>
                <a:prstClr val="black">
                  <a:tint val="75000"/>
                </a:prstClr>
              </a:solidFill>
            </a:endParaRPr>
          </a:p>
        </p:txBody>
      </p:sp>
      <p:sp>
        <p:nvSpPr>
          <p:cNvPr id="11" name="object 4"/>
          <p:cNvSpPr txBox="1"/>
          <p:nvPr/>
        </p:nvSpPr>
        <p:spPr>
          <a:xfrm>
            <a:off x="340946" y="2907526"/>
            <a:ext cx="8351912" cy="2823850"/>
          </a:xfrm>
          <a:prstGeom prst="rect">
            <a:avLst/>
          </a:prstGeom>
        </p:spPr>
        <p:txBody>
          <a:bodyPr vert="horz" wrap="square" lIns="0" tIns="12700" rIns="0" bIns="0" rtlCol="0">
            <a:spAutoFit/>
          </a:bodyPr>
          <a:lstStyle/>
          <a:p>
            <a:pPr algn="just">
              <a:spcBef>
                <a:spcPts val="800"/>
              </a:spcBef>
            </a:pPr>
            <a:r>
              <a:rPr sz="2600" spc="-30" dirty="0">
                <a:solidFill>
                  <a:prstClr val="black"/>
                </a:solidFill>
                <a:latin typeface="Calibri"/>
                <a:cs typeface="Tahoma"/>
              </a:rPr>
              <a:t>Nov</a:t>
            </a:r>
            <a:r>
              <a:rPr sz="2600" spc="-25" dirty="0">
                <a:solidFill>
                  <a:prstClr val="black"/>
                </a:solidFill>
                <a:latin typeface="Calibri"/>
                <a:cs typeface="Tahoma"/>
              </a:rPr>
              <a:t>os</a:t>
            </a:r>
            <a:r>
              <a:rPr sz="2600" spc="-195" dirty="0">
                <a:solidFill>
                  <a:prstClr val="black"/>
                </a:solidFill>
                <a:latin typeface="Calibri"/>
                <a:cs typeface="Tahoma"/>
              </a:rPr>
              <a:t> </a:t>
            </a:r>
            <a:r>
              <a:rPr sz="2600" dirty="0">
                <a:solidFill>
                  <a:prstClr val="black"/>
                </a:solidFill>
                <a:latin typeface="Calibri"/>
                <a:cs typeface="Tahoma"/>
              </a:rPr>
              <a:t>cri</a:t>
            </a:r>
            <a:r>
              <a:rPr sz="2600" spc="-10" dirty="0">
                <a:solidFill>
                  <a:prstClr val="black"/>
                </a:solidFill>
                <a:latin typeface="Calibri"/>
                <a:cs typeface="Tahoma"/>
              </a:rPr>
              <a:t>t</a:t>
            </a:r>
            <a:r>
              <a:rPr sz="2600" spc="-60" dirty="0">
                <a:solidFill>
                  <a:prstClr val="black"/>
                </a:solidFill>
                <a:latin typeface="Calibri"/>
                <a:cs typeface="Tahoma"/>
              </a:rPr>
              <a:t>é</a:t>
            </a:r>
            <a:r>
              <a:rPr sz="2600" dirty="0">
                <a:solidFill>
                  <a:prstClr val="black"/>
                </a:solidFill>
                <a:latin typeface="Calibri"/>
                <a:cs typeface="Tahoma"/>
              </a:rPr>
              <a:t>r</a:t>
            </a:r>
            <a:r>
              <a:rPr sz="2600" spc="-15" dirty="0">
                <a:solidFill>
                  <a:prstClr val="black"/>
                </a:solidFill>
                <a:latin typeface="Calibri"/>
                <a:cs typeface="Tahoma"/>
              </a:rPr>
              <a:t>i</a:t>
            </a:r>
            <a:r>
              <a:rPr sz="2600" spc="-25" dirty="0">
                <a:solidFill>
                  <a:prstClr val="black"/>
                </a:solidFill>
                <a:latin typeface="Calibri"/>
                <a:cs typeface="Tahoma"/>
              </a:rPr>
              <a:t>os</a:t>
            </a:r>
            <a:r>
              <a:rPr sz="2600" spc="-200" dirty="0">
                <a:solidFill>
                  <a:prstClr val="black"/>
                </a:solidFill>
                <a:latin typeface="Calibri"/>
                <a:cs typeface="Tahoma"/>
              </a:rPr>
              <a:t> </a:t>
            </a:r>
            <a:r>
              <a:rPr sz="2600" spc="-25" dirty="0">
                <a:solidFill>
                  <a:prstClr val="black"/>
                </a:solidFill>
                <a:latin typeface="Calibri"/>
                <a:cs typeface="Tahoma"/>
              </a:rPr>
              <a:t>de</a:t>
            </a:r>
            <a:r>
              <a:rPr sz="2600" spc="-190" dirty="0">
                <a:solidFill>
                  <a:prstClr val="black"/>
                </a:solidFill>
                <a:latin typeface="Calibri"/>
                <a:cs typeface="Tahoma"/>
              </a:rPr>
              <a:t> </a:t>
            </a:r>
            <a:r>
              <a:rPr sz="2600" spc="-35" dirty="0">
                <a:solidFill>
                  <a:prstClr val="black"/>
                </a:solidFill>
                <a:latin typeface="Calibri"/>
                <a:cs typeface="Tahoma"/>
              </a:rPr>
              <a:t>julgamento;</a:t>
            </a:r>
            <a:endParaRPr sz="2600" dirty="0">
              <a:solidFill>
                <a:prstClr val="black"/>
              </a:solidFill>
              <a:latin typeface="Calibri"/>
              <a:cs typeface="Tahoma"/>
            </a:endParaRPr>
          </a:p>
          <a:p>
            <a:pPr algn="just">
              <a:spcBef>
                <a:spcPts val="800"/>
              </a:spcBef>
            </a:pPr>
            <a:r>
              <a:rPr sz="2600" spc="-25" dirty="0" err="1">
                <a:solidFill>
                  <a:prstClr val="black"/>
                </a:solidFill>
                <a:latin typeface="Calibri"/>
                <a:cs typeface="Tahoma"/>
              </a:rPr>
              <a:t>Cadastro</a:t>
            </a:r>
            <a:r>
              <a:rPr sz="2600" spc="-180" dirty="0">
                <a:solidFill>
                  <a:prstClr val="black"/>
                </a:solidFill>
                <a:latin typeface="Calibri"/>
                <a:cs typeface="Tahoma"/>
              </a:rPr>
              <a:t> </a:t>
            </a:r>
            <a:r>
              <a:rPr sz="2600" spc="-5" dirty="0">
                <a:solidFill>
                  <a:prstClr val="black"/>
                </a:solidFill>
                <a:latin typeface="Calibri"/>
                <a:cs typeface="Tahoma"/>
              </a:rPr>
              <a:t>unifi</a:t>
            </a:r>
            <a:r>
              <a:rPr sz="2600" spc="-20" dirty="0">
                <a:solidFill>
                  <a:prstClr val="black"/>
                </a:solidFill>
                <a:latin typeface="Calibri"/>
                <a:cs typeface="Tahoma"/>
              </a:rPr>
              <a:t>c</a:t>
            </a:r>
            <a:r>
              <a:rPr sz="2600" spc="-10" dirty="0">
                <a:solidFill>
                  <a:prstClr val="black"/>
                </a:solidFill>
                <a:latin typeface="Calibri"/>
                <a:cs typeface="Tahoma"/>
              </a:rPr>
              <a:t>ado</a:t>
            </a:r>
            <a:r>
              <a:rPr sz="2600" spc="-185" dirty="0">
                <a:solidFill>
                  <a:prstClr val="black"/>
                </a:solidFill>
                <a:latin typeface="Calibri"/>
                <a:cs typeface="Tahoma"/>
              </a:rPr>
              <a:t> </a:t>
            </a:r>
            <a:r>
              <a:rPr sz="2600" spc="-25" dirty="0">
                <a:solidFill>
                  <a:prstClr val="black"/>
                </a:solidFill>
                <a:latin typeface="Calibri"/>
                <a:cs typeface="Tahoma"/>
              </a:rPr>
              <a:t>de</a:t>
            </a:r>
            <a:r>
              <a:rPr sz="2600" spc="-195" dirty="0">
                <a:solidFill>
                  <a:prstClr val="black"/>
                </a:solidFill>
                <a:latin typeface="Calibri"/>
                <a:cs typeface="Tahoma"/>
              </a:rPr>
              <a:t> </a:t>
            </a:r>
            <a:r>
              <a:rPr sz="2600" dirty="0">
                <a:solidFill>
                  <a:prstClr val="black"/>
                </a:solidFill>
                <a:latin typeface="Calibri"/>
                <a:cs typeface="Tahoma"/>
              </a:rPr>
              <a:t>licitant</a:t>
            </a:r>
            <a:r>
              <a:rPr sz="2600" spc="-15" dirty="0">
                <a:solidFill>
                  <a:prstClr val="black"/>
                </a:solidFill>
                <a:latin typeface="Calibri"/>
                <a:cs typeface="Tahoma"/>
              </a:rPr>
              <a:t>e</a:t>
            </a:r>
            <a:r>
              <a:rPr sz="2600" spc="-45" dirty="0">
                <a:solidFill>
                  <a:prstClr val="black"/>
                </a:solidFill>
                <a:latin typeface="Calibri"/>
                <a:cs typeface="Tahoma"/>
              </a:rPr>
              <a:t>s</a:t>
            </a:r>
            <a:r>
              <a:rPr sz="2600" spc="-190" dirty="0">
                <a:solidFill>
                  <a:prstClr val="black"/>
                </a:solidFill>
                <a:latin typeface="Calibri"/>
                <a:cs typeface="Tahoma"/>
              </a:rPr>
              <a:t> </a:t>
            </a:r>
            <a:r>
              <a:rPr sz="2600" spc="-70" dirty="0">
                <a:solidFill>
                  <a:prstClr val="black"/>
                </a:solidFill>
                <a:latin typeface="Calibri"/>
                <a:cs typeface="Tahoma"/>
              </a:rPr>
              <a:t>(</a:t>
            </a:r>
            <a:r>
              <a:rPr sz="2600" spc="-70" dirty="0" err="1">
                <a:solidFill>
                  <a:prstClr val="black"/>
                </a:solidFill>
                <a:latin typeface="Calibri"/>
                <a:cs typeface="Tahoma"/>
              </a:rPr>
              <a:t>esferas</a:t>
            </a:r>
            <a:r>
              <a:rPr sz="2600" spc="-70" dirty="0">
                <a:solidFill>
                  <a:prstClr val="black"/>
                </a:solidFill>
                <a:latin typeface="Calibri"/>
                <a:cs typeface="Tahoma"/>
              </a:rPr>
              <a:t>);</a:t>
            </a:r>
            <a:endParaRPr lang="pt-BR" sz="2600" dirty="0">
              <a:solidFill>
                <a:prstClr val="black"/>
              </a:solidFill>
              <a:latin typeface="Calibri"/>
              <a:cs typeface="Tahoma"/>
            </a:endParaRPr>
          </a:p>
          <a:p>
            <a:pPr algn="just">
              <a:spcBef>
                <a:spcPts val="800"/>
              </a:spcBef>
            </a:pPr>
            <a:r>
              <a:rPr sz="2600" spc="-45" dirty="0" err="1">
                <a:solidFill>
                  <a:prstClr val="black"/>
                </a:solidFill>
                <a:latin typeface="Calibri"/>
                <a:cs typeface="Tahoma"/>
              </a:rPr>
              <a:t>Fases</a:t>
            </a:r>
            <a:r>
              <a:rPr sz="2600" spc="-165" dirty="0">
                <a:solidFill>
                  <a:prstClr val="black"/>
                </a:solidFill>
                <a:latin typeface="Calibri"/>
                <a:cs typeface="Tahoma"/>
              </a:rPr>
              <a:t> </a:t>
            </a:r>
            <a:r>
              <a:rPr sz="2600" spc="-15" dirty="0">
                <a:solidFill>
                  <a:prstClr val="black"/>
                </a:solidFill>
                <a:latin typeface="Calibri"/>
                <a:cs typeface="Tahoma"/>
              </a:rPr>
              <a:t>da</a:t>
            </a:r>
            <a:r>
              <a:rPr sz="2600" spc="-155" dirty="0">
                <a:solidFill>
                  <a:prstClr val="black"/>
                </a:solidFill>
                <a:latin typeface="Calibri"/>
                <a:cs typeface="Tahoma"/>
              </a:rPr>
              <a:t> </a:t>
            </a:r>
            <a:r>
              <a:rPr sz="2600" spc="-10" dirty="0">
                <a:solidFill>
                  <a:prstClr val="black"/>
                </a:solidFill>
                <a:latin typeface="Calibri"/>
                <a:cs typeface="Tahoma"/>
              </a:rPr>
              <a:t>Licitação</a:t>
            </a:r>
            <a:r>
              <a:rPr sz="2600" spc="-180" dirty="0">
                <a:solidFill>
                  <a:prstClr val="black"/>
                </a:solidFill>
                <a:latin typeface="Calibri"/>
                <a:cs typeface="Tahoma"/>
              </a:rPr>
              <a:t> </a:t>
            </a:r>
            <a:r>
              <a:rPr sz="2600" spc="-65" dirty="0">
                <a:solidFill>
                  <a:prstClr val="black"/>
                </a:solidFill>
                <a:latin typeface="Calibri"/>
                <a:cs typeface="Tahoma"/>
              </a:rPr>
              <a:t>(segue</a:t>
            </a:r>
            <a:r>
              <a:rPr sz="2600" spc="-175" dirty="0">
                <a:solidFill>
                  <a:prstClr val="black"/>
                </a:solidFill>
                <a:latin typeface="Calibri"/>
                <a:cs typeface="Tahoma"/>
              </a:rPr>
              <a:t> </a:t>
            </a:r>
            <a:r>
              <a:rPr sz="2600" spc="-25" dirty="0">
                <a:solidFill>
                  <a:prstClr val="black"/>
                </a:solidFill>
                <a:latin typeface="Calibri"/>
                <a:cs typeface="Tahoma"/>
              </a:rPr>
              <a:t>modelagem</a:t>
            </a:r>
            <a:r>
              <a:rPr sz="2600" spc="-180" dirty="0">
                <a:solidFill>
                  <a:prstClr val="black"/>
                </a:solidFill>
                <a:latin typeface="Calibri"/>
                <a:cs typeface="Tahoma"/>
              </a:rPr>
              <a:t> </a:t>
            </a:r>
            <a:r>
              <a:rPr sz="2600" dirty="0">
                <a:solidFill>
                  <a:prstClr val="black"/>
                </a:solidFill>
                <a:latin typeface="Calibri"/>
                <a:cs typeface="Tahoma"/>
              </a:rPr>
              <a:t>do</a:t>
            </a:r>
            <a:r>
              <a:rPr sz="2600" spc="-170" dirty="0">
                <a:solidFill>
                  <a:prstClr val="black"/>
                </a:solidFill>
                <a:latin typeface="Calibri"/>
                <a:cs typeface="Tahoma"/>
              </a:rPr>
              <a:t> </a:t>
            </a:r>
            <a:r>
              <a:rPr sz="2600" spc="-40" dirty="0">
                <a:solidFill>
                  <a:prstClr val="black"/>
                </a:solidFill>
                <a:latin typeface="Calibri"/>
                <a:cs typeface="Tahoma"/>
              </a:rPr>
              <a:t>pregão,</a:t>
            </a:r>
            <a:r>
              <a:rPr sz="2600" spc="-175" dirty="0">
                <a:solidFill>
                  <a:prstClr val="black"/>
                </a:solidFill>
                <a:latin typeface="Calibri"/>
                <a:cs typeface="Tahoma"/>
              </a:rPr>
              <a:t> </a:t>
            </a:r>
            <a:r>
              <a:rPr sz="2600" spc="-35" dirty="0">
                <a:solidFill>
                  <a:prstClr val="black"/>
                </a:solidFill>
                <a:latin typeface="Calibri"/>
                <a:cs typeface="Tahoma"/>
              </a:rPr>
              <a:t>exceto</a:t>
            </a:r>
            <a:r>
              <a:rPr sz="2600" spc="-180" dirty="0">
                <a:solidFill>
                  <a:prstClr val="black"/>
                </a:solidFill>
                <a:latin typeface="Calibri"/>
                <a:cs typeface="Tahoma"/>
              </a:rPr>
              <a:t> </a:t>
            </a:r>
            <a:r>
              <a:rPr sz="2600" spc="-50" dirty="0">
                <a:solidFill>
                  <a:prstClr val="black"/>
                </a:solidFill>
                <a:latin typeface="Calibri"/>
                <a:cs typeface="Tahoma"/>
              </a:rPr>
              <a:t>se</a:t>
            </a:r>
            <a:r>
              <a:rPr sz="2600" spc="-180" dirty="0">
                <a:solidFill>
                  <a:prstClr val="black"/>
                </a:solidFill>
                <a:latin typeface="Calibri"/>
                <a:cs typeface="Tahoma"/>
              </a:rPr>
              <a:t> </a:t>
            </a:r>
            <a:r>
              <a:rPr sz="2600" spc="-35" dirty="0">
                <a:solidFill>
                  <a:prstClr val="black"/>
                </a:solidFill>
                <a:latin typeface="Calibri"/>
                <a:cs typeface="Tahoma"/>
              </a:rPr>
              <a:t>justificado); </a:t>
            </a:r>
            <a:endParaRPr lang="pt-BR" sz="2600" spc="-484" dirty="0">
              <a:solidFill>
                <a:prstClr val="black"/>
              </a:solidFill>
              <a:latin typeface="Calibri"/>
              <a:cs typeface="Tahoma"/>
            </a:endParaRPr>
          </a:p>
          <a:p>
            <a:pPr algn="just">
              <a:spcBef>
                <a:spcPts val="800"/>
              </a:spcBef>
            </a:pPr>
            <a:r>
              <a:rPr sz="2600" spc="-5" dirty="0" err="1">
                <a:solidFill>
                  <a:prstClr val="black"/>
                </a:solidFill>
                <a:latin typeface="Calibri"/>
                <a:cs typeface="Tahoma"/>
              </a:rPr>
              <a:t>Capítulo</a:t>
            </a:r>
            <a:r>
              <a:rPr sz="2600" spc="-180" dirty="0">
                <a:solidFill>
                  <a:prstClr val="black"/>
                </a:solidFill>
                <a:latin typeface="Calibri"/>
                <a:cs typeface="Tahoma"/>
              </a:rPr>
              <a:t> </a:t>
            </a:r>
            <a:r>
              <a:rPr sz="2600" spc="-10" dirty="0">
                <a:solidFill>
                  <a:prstClr val="black"/>
                </a:solidFill>
                <a:latin typeface="Calibri"/>
                <a:cs typeface="Tahoma"/>
              </a:rPr>
              <a:t>dedicado</a:t>
            </a:r>
            <a:r>
              <a:rPr sz="2600" spc="-185" dirty="0">
                <a:solidFill>
                  <a:prstClr val="black"/>
                </a:solidFill>
                <a:latin typeface="Calibri"/>
                <a:cs typeface="Tahoma"/>
              </a:rPr>
              <a:t> </a:t>
            </a:r>
            <a:r>
              <a:rPr sz="2600" spc="-30" dirty="0">
                <a:solidFill>
                  <a:prstClr val="black"/>
                </a:solidFill>
                <a:latin typeface="Calibri"/>
                <a:cs typeface="Tahoma"/>
              </a:rPr>
              <a:t>aos</a:t>
            </a:r>
            <a:r>
              <a:rPr sz="2600" spc="-190" dirty="0">
                <a:solidFill>
                  <a:prstClr val="black"/>
                </a:solidFill>
                <a:latin typeface="Calibri"/>
                <a:cs typeface="Tahoma"/>
              </a:rPr>
              <a:t> </a:t>
            </a:r>
            <a:r>
              <a:rPr sz="2600" spc="-25" dirty="0">
                <a:solidFill>
                  <a:prstClr val="black"/>
                </a:solidFill>
                <a:latin typeface="Calibri"/>
                <a:cs typeface="Tahoma"/>
              </a:rPr>
              <a:t>crimes</a:t>
            </a:r>
            <a:r>
              <a:rPr sz="2600" spc="-190" dirty="0">
                <a:solidFill>
                  <a:prstClr val="black"/>
                </a:solidFill>
                <a:latin typeface="Calibri"/>
                <a:cs typeface="Tahoma"/>
              </a:rPr>
              <a:t> </a:t>
            </a:r>
            <a:r>
              <a:rPr sz="2600" spc="-35" dirty="0" err="1">
                <a:solidFill>
                  <a:prstClr val="black"/>
                </a:solidFill>
                <a:latin typeface="Calibri"/>
                <a:cs typeface="Tahoma"/>
              </a:rPr>
              <a:t>em</a:t>
            </a:r>
            <a:r>
              <a:rPr sz="2600" spc="-190" dirty="0">
                <a:solidFill>
                  <a:prstClr val="black"/>
                </a:solidFill>
                <a:latin typeface="Calibri"/>
                <a:cs typeface="Tahoma"/>
              </a:rPr>
              <a:t> </a:t>
            </a:r>
            <a:r>
              <a:rPr sz="2600" spc="-15" dirty="0" err="1">
                <a:solidFill>
                  <a:prstClr val="black"/>
                </a:solidFill>
                <a:latin typeface="Calibri"/>
                <a:cs typeface="Tahoma"/>
              </a:rPr>
              <a:t>licitação</a:t>
            </a:r>
            <a:r>
              <a:rPr sz="2600" spc="-15" dirty="0">
                <a:solidFill>
                  <a:prstClr val="black"/>
                </a:solidFill>
                <a:latin typeface="Calibri"/>
                <a:cs typeface="Tahoma"/>
              </a:rPr>
              <a:t>;</a:t>
            </a:r>
            <a:endParaRPr lang="pt-BR" sz="2600" dirty="0">
              <a:solidFill>
                <a:prstClr val="black"/>
              </a:solidFill>
              <a:latin typeface="Calibri"/>
              <a:cs typeface="Tahoma"/>
            </a:endParaRPr>
          </a:p>
          <a:p>
            <a:pPr algn="just">
              <a:spcBef>
                <a:spcPts val="800"/>
              </a:spcBef>
            </a:pPr>
            <a:r>
              <a:rPr sz="2600" spc="-30" dirty="0" err="1">
                <a:solidFill>
                  <a:prstClr val="black"/>
                </a:solidFill>
                <a:latin typeface="Calibri"/>
                <a:cs typeface="Tahoma"/>
              </a:rPr>
              <a:t>Repagino</a:t>
            </a:r>
            <a:r>
              <a:rPr sz="2600" spc="-25" dirty="0" err="1">
                <a:solidFill>
                  <a:prstClr val="black"/>
                </a:solidFill>
                <a:latin typeface="Calibri"/>
                <a:cs typeface="Tahoma"/>
              </a:rPr>
              <a:t>u</a:t>
            </a:r>
            <a:r>
              <a:rPr sz="2600" spc="-190" dirty="0">
                <a:solidFill>
                  <a:prstClr val="black"/>
                </a:solidFill>
                <a:latin typeface="Calibri"/>
                <a:cs typeface="Tahoma"/>
              </a:rPr>
              <a:t> </a:t>
            </a:r>
            <a:r>
              <a:rPr sz="2600" spc="-35" dirty="0">
                <a:solidFill>
                  <a:prstClr val="black"/>
                </a:solidFill>
                <a:latin typeface="Calibri"/>
                <a:cs typeface="Tahoma"/>
              </a:rPr>
              <a:t>a</a:t>
            </a:r>
            <a:r>
              <a:rPr sz="2600" spc="-170" dirty="0">
                <a:solidFill>
                  <a:prstClr val="black"/>
                </a:solidFill>
                <a:latin typeface="Calibri"/>
                <a:cs typeface="Tahoma"/>
              </a:rPr>
              <a:t> </a:t>
            </a:r>
            <a:r>
              <a:rPr sz="2600" spc="-20" dirty="0">
                <a:solidFill>
                  <a:prstClr val="black"/>
                </a:solidFill>
                <a:latin typeface="Calibri"/>
                <a:cs typeface="Tahoma"/>
              </a:rPr>
              <a:t>dispensa</a:t>
            </a:r>
            <a:r>
              <a:rPr sz="2600" spc="-180" dirty="0">
                <a:solidFill>
                  <a:prstClr val="black"/>
                </a:solidFill>
                <a:latin typeface="Calibri"/>
                <a:cs typeface="Tahoma"/>
              </a:rPr>
              <a:t> </a:t>
            </a:r>
            <a:r>
              <a:rPr sz="2600" spc="-25" dirty="0">
                <a:solidFill>
                  <a:prstClr val="black"/>
                </a:solidFill>
                <a:latin typeface="Calibri"/>
                <a:cs typeface="Tahoma"/>
              </a:rPr>
              <a:t>de</a:t>
            </a:r>
            <a:r>
              <a:rPr sz="2600" spc="-185" dirty="0">
                <a:solidFill>
                  <a:prstClr val="black"/>
                </a:solidFill>
                <a:latin typeface="Calibri"/>
                <a:cs typeface="Tahoma"/>
              </a:rPr>
              <a:t> </a:t>
            </a:r>
            <a:r>
              <a:rPr sz="2600" spc="-15" dirty="0" err="1">
                <a:solidFill>
                  <a:prstClr val="black"/>
                </a:solidFill>
                <a:latin typeface="Calibri"/>
                <a:cs typeface="Tahoma"/>
              </a:rPr>
              <a:t>licitação</a:t>
            </a:r>
            <a:r>
              <a:rPr sz="2600" spc="-15" dirty="0">
                <a:solidFill>
                  <a:prstClr val="black"/>
                </a:solidFill>
                <a:latin typeface="Calibri"/>
                <a:cs typeface="Tahoma"/>
              </a:rPr>
              <a:t>;</a:t>
            </a:r>
            <a:endParaRPr lang="pt-BR" sz="2600" spc="-15" dirty="0">
              <a:solidFill>
                <a:prstClr val="black"/>
              </a:solidFill>
              <a:latin typeface="Calibri"/>
              <a:cs typeface="Tahoma"/>
            </a:endParaRPr>
          </a:p>
        </p:txBody>
      </p:sp>
      <p:sp>
        <p:nvSpPr>
          <p:cNvPr id="22" name="object 2"/>
          <p:cNvSpPr txBox="1">
            <a:spLocks/>
          </p:cNvSpPr>
          <p:nvPr/>
        </p:nvSpPr>
        <p:spPr>
          <a:xfrm>
            <a:off x="1780063" y="1509626"/>
            <a:ext cx="5222817" cy="873957"/>
          </a:xfrm>
          <a:prstGeom prst="rect">
            <a:avLst/>
          </a:prstGeom>
        </p:spPr>
        <p:txBody>
          <a:bodyPr vert="horz" wrap="square" lIns="0" tIns="34925" rIns="0" bIns="0" rtlCol="0">
            <a:sp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327025">
              <a:spcBef>
                <a:spcPts val="275"/>
              </a:spcBef>
            </a:pPr>
            <a:r>
              <a:rPr lang="pt-BR" sz="2600" dirty="0">
                <a:solidFill>
                  <a:prstClr val="black"/>
                </a:solidFill>
              </a:rPr>
              <a:t>INOVAÇÕES</a:t>
            </a:r>
          </a:p>
          <a:p>
            <a:pPr marL="327025">
              <a:spcBef>
                <a:spcPts val="275"/>
              </a:spcBef>
            </a:pPr>
            <a:r>
              <a:rPr lang="pt-BR" sz="2600" spc="-90" dirty="0">
                <a:solidFill>
                  <a:prstClr val="black"/>
                </a:solidFill>
              </a:rPr>
              <a:t>(alguns</a:t>
            </a:r>
            <a:r>
              <a:rPr lang="pt-BR" sz="2600" spc="-135" dirty="0">
                <a:solidFill>
                  <a:prstClr val="black"/>
                </a:solidFill>
              </a:rPr>
              <a:t> </a:t>
            </a:r>
            <a:r>
              <a:rPr lang="pt-BR" sz="2600" spc="-80" dirty="0">
                <a:solidFill>
                  <a:prstClr val="black"/>
                </a:solidFill>
              </a:rPr>
              <a:t>d</a:t>
            </a:r>
            <a:r>
              <a:rPr lang="pt-BR" sz="2600" spc="-90" dirty="0">
                <a:solidFill>
                  <a:prstClr val="black"/>
                </a:solidFill>
              </a:rPr>
              <a:t>estaques)</a:t>
            </a:r>
            <a:endParaRPr lang="pt-BR" sz="2600" dirty="0">
              <a:solidFill>
                <a:prstClr val="black"/>
              </a:solidFill>
            </a:endParaRPr>
          </a:p>
        </p:txBody>
      </p:sp>
      <p:pic>
        <p:nvPicPr>
          <p:cNvPr id="23" name="object 6"/>
          <p:cNvPicPr/>
          <p:nvPr/>
        </p:nvPicPr>
        <p:blipFill>
          <a:blip r:embed="rId3" cstate="print"/>
          <a:stretch>
            <a:fillRect/>
          </a:stretch>
        </p:blipFill>
        <p:spPr>
          <a:xfrm>
            <a:off x="0" y="1268760"/>
            <a:ext cx="1584176" cy="1265954"/>
          </a:xfrm>
          <a:prstGeom prst="rect">
            <a:avLst/>
          </a:prstGeom>
        </p:spPr>
      </p:pic>
    </p:spTree>
    <p:extLst>
      <p:ext uri="{BB962C8B-B14F-4D97-AF65-F5344CB8AC3E}">
        <p14:creationId xmlns:p14="http://schemas.microsoft.com/office/powerpoint/2010/main" xmlns="" val="2306277241"/>
      </p:ext>
    </p:extLst>
  </p:cSld>
  <p:clrMapOvr>
    <a:masterClrMapping/>
  </p:clrMapOvr>
  <p:transition spd="slow">
    <p:cut/>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13" name="Retângulo de cantos arredondados 12"/>
          <p:cNvSpPr/>
          <p:nvPr/>
        </p:nvSpPr>
        <p:spPr>
          <a:xfrm>
            <a:off x="180540" y="4606132"/>
            <a:ext cx="8711940" cy="1198743"/>
          </a:xfrm>
          <a:prstGeom prst="roundRect">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12" name="Retângulo de cantos arredondados 11"/>
          <p:cNvSpPr/>
          <p:nvPr/>
        </p:nvSpPr>
        <p:spPr>
          <a:xfrm>
            <a:off x="180541" y="3315938"/>
            <a:ext cx="8711940" cy="1198743"/>
          </a:xfrm>
          <a:prstGeom prst="roundRect">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2" name="Retângulo de cantos arredondados 1"/>
          <p:cNvSpPr/>
          <p:nvPr/>
        </p:nvSpPr>
        <p:spPr>
          <a:xfrm>
            <a:off x="179512" y="2740608"/>
            <a:ext cx="8712968" cy="486105"/>
          </a:xfrm>
          <a:prstGeom prst="roundRect">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1. A NOVA LEI DE LICITAÇÕES</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99</a:t>
            </a:fld>
            <a:endParaRPr lang="pt-BR" dirty="0">
              <a:solidFill>
                <a:prstClr val="black">
                  <a:tint val="75000"/>
                </a:prstClr>
              </a:solidFill>
            </a:endParaRPr>
          </a:p>
        </p:txBody>
      </p:sp>
      <p:sp>
        <p:nvSpPr>
          <p:cNvPr id="9" name="object 2"/>
          <p:cNvSpPr txBox="1">
            <a:spLocks/>
          </p:cNvSpPr>
          <p:nvPr/>
        </p:nvSpPr>
        <p:spPr>
          <a:xfrm>
            <a:off x="1780063" y="1509626"/>
            <a:ext cx="5222817" cy="873957"/>
          </a:xfrm>
          <a:prstGeom prst="rect">
            <a:avLst/>
          </a:prstGeom>
        </p:spPr>
        <p:txBody>
          <a:bodyPr vert="horz" wrap="square" lIns="0" tIns="34925" rIns="0" bIns="0" rtlCol="0">
            <a:sp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327025">
              <a:spcBef>
                <a:spcPts val="275"/>
              </a:spcBef>
            </a:pPr>
            <a:r>
              <a:rPr lang="pt-BR" sz="2600" dirty="0">
                <a:solidFill>
                  <a:prstClr val="black"/>
                </a:solidFill>
              </a:rPr>
              <a:t>INOVAÇÕES</a:t>
            </a:r>
          </a:p>
          <a:p>
            <a:pPr marL="327025">
              <a:spcBef>
                <a:spcPts val="275"/>
              </a:spcBef>
            </a:pPr>
            <a:r>
              <a:rPr lang="pt-BR" sz="2600" spc="-90" dirty="0">
                <a:solidFill>
                  <a:prstClr val="black"/>
                </a:solidFill>
              </a:rPr>
              <a:t>(alguns</a:t>
            </a:r>
            <a:r>
              <a:rPr lang="pt-BR" sz="2600" spc="-135" dirty="0">
                <a:solidFill>
                  <a:prstClr val="black"/>
                </a:solidFill>
              </a:rPr>
              <a:t> </a:t>
            </a:r>
            <a:r>
              <a:rPr lang="pt-BR" sz="2600" spc="-80" dirty="0">
                <a:solidFill>
                  <a:prstClr val="black"/>
                </a:solidFill>
              </a:rPr>
              <a:t>d</a:t>
            </a:r>
            <a:r>
              <a:rPr lang="pt-BR" sz="2600" spc="-90" dirty="0">
                <a:solidFill>
                  <a:prstClr val="black"/>
                </a:solidFill>
              </a:rPr>
              <a:t>estaques)</a:t>
            </a:r>
            <a:endParaRPr lang="pt-BR" sz="2600" dirty="0">
              <a:solidFill>
                <a:prstClr val="black"/>
              </a:solidFill>
            </a:endParaRPr>
          </a:p>
        </p:txBody>
      </p:sp>
      <p:sp>
        <p:nvSpPr>
          <p:cNvPr id="11" name="object 4"/>
          <p:cNvSpPr txBox="1"/>
          <p:nvPr/>
        </p:nvSpPr>
        <p:spPr>
          <a:xfrm>
            <a:off x="340946" y="2786489"/>
            <a:ext cx="8351912" cy="3018775"/>
          </a:xfrm>
          <a:prstGeom prst="rect">
            <a:avLst/>
          </a:prstGeom>
        </p:spPr>
        <p:txBody>
          <a:bodyPr vert="horz" wrap="square" lIns="0" tIns="12700" rIns="0" bIns="0" rtlCol="0">
            <a:spAutoFit/>
          </a:bodyPr>
          <a:lstStyle/>
          <a:p>
            <a:pPr>
              <a:spcBef>
                <a:spcPts val="800"/>
              </a:spcBef>
            </a:pPr>
            <a:r>
              <a:rPr lang="pt-BR" sz="2600" spc="-30" dirty="0">
                <a:solidFill>
                  <a:prstClr val="black"/>
                </a:solidFill>
                <a:latin typeface="Calibri"/>
                <a:cs typeface="Tahoma"/>
              </a:rPr>
              <a:t>Revoga a contratação por meio do RDC;</a:t>
            </a:r>
          </a:p>
          <a:p>
            <a:pPr algn="just">
              <a:spcBef>
                <a:spcPts val="800"/>
              </a:spcBef>
            </a:pPr>
            <a:r>
              <a:rPr lang="pt-BR" sz="2600" spc="-25" dirty="0">
                <a:solidFill>
                  <a:prstClr val="black"/>
                </a:solidFill>
                <a:latin typeface="Calibri"/>
                <a:cs typeface="Tahoma"/>
              </a:rPr>
              <a:t>Procedimentos auxiliares: credenciamento, pré-qualificação, procedimento de  manifestação de interesse (PMI), sistema de  registro de preços (SRP) e registro cadastral;</a:t>
            </a:r>
          </a:p>
          <a:p>
            <a:pPr algn="just">
              <a:spcBef>
                <a:spcPts val="800"/>
              </a:spcBef>
            </a:pPr>
            <a:r>
              <a:rPr lang="pt-BR" sz="2600" spc="-25" dirty="0">
                <a:solidFill>
                  <a:prstClr val="black"/>
                </a:solidFill>
                <a:latin typeface="Calibri"/>
                <a:cs typeface="Tahoma"/>
              </a:rPr>
              <a:t>Obras, serviços, locações e fornecimentos de grande vulto são aqueles cujo valor estimado  supere a cifra de R$ 200.000.000,00 (duzentos milhões de reais);</a:t>
            </a:r>
          </a:p>
        </p:txBody>
      </p:sp>
      <p:pic>
        <p:nvPicPr>
          <p:cNvPr id="7" name="object 6"/>
          <p:cNvPicPr/>
          <p:nvPr/>
        </p:nvPicPr>
        <p:blipFill>
          <a:blip r:embed="rId3" cstate="print"/>
          <a:stretch>
            <a:fillRect/>
          </a:stretch>
        </p:blipFill>
        <p:spPr>
          <a:xfrm>
            <a:off x="0" y="1268760"/>
            <a:ext cx="1584176" cy="1265954"/>
          </a:xfrm>
          <a:prstGeom prst="rect">
            <a:avLst/>
          </a:prstGeom>
        </p:spPr>
      </p:pic>
    </p:spTree>
    <p:extLst>
      <p:ext uri="{BB962C8B-B14F-4D97-AF65-F5344CB8AC3E}">
        <p14:creationId xmlns:p14="http://schemas.microsoft.com/office/powerpoint/2010/main" xmlns="" val="4140116050"/>
      </p:ext>
    </p:extLst>
  </p:cSld>
  <p:clrMapOvr>
    <a:masterClrMapping/>
  </p:clrMapOvr>
  <p:transition spd="slow">
    <p:cut/>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18" name="Retângulo de cantos arredondados 17"/>
          <p:cNvSpPr/>
          <p:nvPr/>
        </p:nvSpPr>
        <p:spPr>
          <a:xfrm>
            <a:off x="242810" y="4731633"/>
            <a:ext cx="8711940" cy="421725"/>
          </a:xfrm>
          <a:prstGeom prst="roundRect">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12" name="Retângulo de cantos arredondados 11"/>
          <p:cNvSpPr/>
          <p:nvPr/>
        </p:nvSpPr>
        <p:spPr>
          <a:xfrm>
            <a:off x="243839" y="2927848"/>
            <a:ext cx="8711940" cy="1198743"/>
          </a:xfrm>
          <a:prstGeom prst="roundRect">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1. A NOVA LEI DE LICITAÇÕES</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100</a:t>
            </a:fld>
            <a:endParaRPr lang="pt-BR" dirty="0">
              <a:solidFill>
                <a:prstClr val="black">
                  <a:tint val="75000"/>
                </a:prstClr>
              </a:solidFill>
            </a:endParaRPr>
          </a:p>
        </p:txBody>
      </p:sp>
      <p:sp>
        <p:nvSpPr>
          <p:cNvPr id="11" name="object 4"/>
          <p:cNvSpPr txBox="1"/>
          <p:nvPr/>
        </p:nvSpPr>
        <p:spPr>
          <a:xfrm>
            <a:off x="404244" y="2888975"/>
            <a:ext cx="8351912" cy="1213153"/>
          </a:xfrm>
          <a:prstGeom prst="rect">
            <a:avLst/>
          </a:prstGeom>
        </p:spPr>
        <p:txBody>
          <a:bodyPr vert="horz" wrap="square" lIns="0" tIns="12700" rIns="0" bIns="0" rtlCol="0">
            <a:spAutoFit/>
          </a:bodyPr>
          <a:lstStyle/>
          <a:p>
            <a:pPr algn="just">
              <a:spcBef>
                <a:spcPts val="800"/>
              </a:spcBef>
            </a:pPr>
            <a:r>
              <a:rPr lang="pt-BR" sz="2600" spc="-25" dirty="0">
                <a:solidFill>
                  <a:prstClr val="black"/>
                </a:solidFill>
                <a:latin typeface="Calibri"/>
                <a:cs typeface="Tahoma"/>
              </a:rPr>
              <a:t>No caso de obras e serviços de engenharia, serão consideradas inexequíveis as propostas  cujos valores forem inferiores a 75% (setenta e cinco por cento) do valor orçado pela  administração;</a:t>
            </a:r>
          </a:p>
        </p:txBody>
      </p:sp>
      <p:sp>
        <p:nvSpPr>
          <p:cNvPr id="15" name="Retângulo de cantos arredondados 14"/>
          <p:cNvSpPr/>
          <p:nvPr/>
        </p:nvSpPr>
        <p:spPr>
          <a:xfrm>
            <a:off x="242810" y="5239523"/>
            <a:ext cx="8711940" cy="421725"/>
          </a:xfrm>
          <a:prstGeom prst="roundRect">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16" name="object 4"/>
          <p:cNvSpPr txBox="1"/>
          <p:nvPr/>
        </p:nvSpPr>
        <p:spPr>
          <a:xfrm>
            <a:off x="403215" y="5200650"/>
            <a:ext cx="8351912" cy="412934"/>
          </a:xfrm>
          <a:prstGeom prst="rect">
            <a:avLst/>
          </a:prstGeom>
        </p:spPr>
        <p:txBody>
          <a:bodyPr vert="horz" wrap="square" lIns="0" tIns="12700" rIns="0" bIns="0" rtlCol="0">
            <a:spAutoFit/>
          </a:bodyPr>
          <a:lstStyle/>
          <a:p>
            <a:pPr algn="just">
              <a:spcBef>
                <a:spcPts val="800"/>
              </a:spcBef>
            </a:pPr>
            <a:r>
              <a:rPr lang="pt-BR" sz="2600" spc="-25" dirty="0">
                <a:solidFill>
                  <a:prstClr val="black"/>
                </a:solidFill>
                <a:latin typeface="Calibri"/>
                <a:cs typeface="Tahoma"/>
              </a:rPr>
              <a:t>Exigência de Estudo Técnico Preliminar – ETP.</a:t>
            </a:r>
          </a:p>
        </p:txBody>
      </p:sp>
      <p:sp>
        <p:nvSpPr>
          <p:cNvPr id="17" name="Retângulo de cantos arredondados 16"/>
          <p:cNvSpPr/>
          <p:nvPr/>
        </p:nvSpPr>
        <p:spPr>
          <a:xfrm>
            <a:off x="242810" y="4197137"/>
            <a:ext cx="8711940" cy="421725"/>
          </a:xfrm>
          <a:prstGeom prst="roundRect">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5" name="Retângulo 4"/>
          <p:cNvSpPr/>
          <p:nvPr/>
        </p:nvSpPr>
        <p:spPr>
          <a:xfrm>
            <a:off x="314818" y="4165568"/>
            <a:ext cx="7128792" cy="492443"/>
          </a:xfrm>
          <a:prstGeom prst="rect">
            <a:avLst/>
          </a:prstGeom>
        </p:spPr>
        <p:txBody>
          <a:bodyPr wrap="square">
            <a:spAutoFit/>
          </a:bodyPr>
          <a:lstStyle/>
          <a:p>
            <a:r>
              <a:rPr lang="pt-BR" sz="2600" dirty="0">
                <a:solidFill>
                  <a:prstClr val="black"/>
                </a:solidFill>
                <a:latin typeface="Calibri"/>
              </a:rPr>
              <a:t>Detalhamento atualizado para a inexigibilidade;</a:t>
            </a:r>
          </a:p>
        </p:txBody>
      </p:sp>
      <p:sp>
        <p:nvSpPr>
          <p:cNvPr id="6" name="Retângulo 5"/>
          <p:cNvSpPr/>
          <p:nvPr/>
        </p:nvSpPr>
        <p:spPr>
          <a:xfrm>
            <a:off x="314818" y="4677765"/>
            <a:ext cx="8639932" cy="492443"/>
          </a:xfrm>
          <a:prstGeom prst="rect">
            <a:avLst/>
          </a:prstGeom>
        </p:spPr>
        <p:txBody>
          <a:bodyPr wrap="square">
            <a:spAutoFit/>
          </a:bodyPr>
          <a:lstStyle/>
          <a:p>
            <a:r>
              <a:rPr lang="pt-BR" sz="2600" dirty="0">
                <a:solidFill>
                  <a:prstClr val="black"/>
                </a:solidFill>
                <a:latin typeface="Calibri"/>
              </a:rPr>
              <a:t>Extinção das modalidades Carta Convite e Tomada de Preços;</a:t>
            </a:r>
          </a:p>
        </p:txBody>
      </p:sp>
      <p:sp>
        <p:nvSpPr>
          <p:cNvPr id="19" name="object 2"/>
          <p:cNvSpPr txBox="1">
            <a:spLocks/>
          </p:cNvSpPr>
          <p:nvPr/>
        </p:nvSpPr>
        <p:spPr>
          <a:xfrm>
            <a:off x="1780063" y="1509626"/>
            <a:ext cx="5222817" cy="873957"/>
          </a:xfrm>
          <a:prstGeom prst="rect">
            <a:avLst/>
          </a:prstGeom>
        </p:spPr>
        <p:txBody>
          <a:bodyPr vert="horz" wrap="square" lIns="0" tIns="34925" rIns="0" bIns="0" rtlCol="0">
            <a:sp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327025">
              <a:spcBef>
                <a:spcPts val="275"/>
              </a:spcBef>
            </a:pPr>
            <a:r>
              <a:rPr lang="pt-BR" sz="2600" dirty="0">
                <a:solidFill>
                  <a:prstClr val="black"/>
                </a:solidFill>
              </a:rPr>
              <a:t>INOVAÇÕES</a:t>
            </a:r>
          </a:p>
          <a:p>
            <a:pPr marL="327025">
              <a:spcBef>
                <a:spcPts val="275"/>
              </a:spcBef>
            </a:pPr>
            <a:r>
              <a:rPr lang="pt-BR" sz="2600" spc="-90" dirty="0">
                <a:solidFill>
                  <a:prstClr val="black"/>
                </a:solidFill>
              </a:rPr>
              <a:t>(alguns</a:t>
            </a:r>
            <a:r>
              <a:rPr lang="pt-BR" sz="2600" spc="-135" dirty="0">
                <a:solidFill>
                  <a:prstClr val="black"/>
                </a:solidFill>
              </a:rPr>
              <a:t> </a:t>
            </a:r>
            <a:r>
              <a:rPr lang="pt-BR" sz="2600" spc="-80" dirty="0">
                <a:solidFill>
                  <a:prstClr val="black"/>
                </a:solidFill>
              </a:rPr>
              <a:t>d</a:t>
            </a:r>
            <a:r>
              <a:rPr lang="pt-BR" sz="2600" spc="-90" dirty="0">
                <a:solidFill>
                  <a:prstClr val="black"/>
                </a:solidFill>
              </a:rPr>
              <a:t>estaques)</a:t>
            </a:r>
            <a:endParaRPr lang="pt-BR" sz="2600" dirty="0">
              <a:solidFill>
                <a:prstClr val="black"/>
              </a:solidFill>
            </a:endParaRPr>
          </a:p>
        </p:txBody>
      </p:sp>
      <p:pic>
        <p:nvPicPr>
          <p:cNvPr id="20" name="object 6"/>
          <p:cNvPicPr/>
          <p:nvPr/>
        </p:nvPicPr>
        <p:blipFill>
          <a:blip r:embed="rId3" cstate="print"/>
          <a:stretch>
            <a:fillRect/>
          </a:stretch>
        </p:blipFill>
        <p:spPr>
          <a:xfrm>
            <a:off x="0" y="1268760"/>
            <a:ext cx="1584176" cy="1265954"/>
          </a:xfrm>
          <a:prstGeom prst="rect">
            <a:avLst/>
          </a:prstGeom>
        </p:spPr>
      </p:pic>
    </p:spTree>
    <p:extLst>
      <p:ext uri="{BB962C8B-B14F-4D97-AF65-F5344CB8AC3E}">
        <p14:creationId xmlns:p14="http://schemas.microsoft.com/office/powerpoint/2010/main" xmlns="" val="4197685262"/>
      </p:ext>
    </p:extLst>
  </p:cSld>
  <p:clrMapOvr>
    <a:masterClrMapping/>
  </p:clrMapOvr>
  <p:transition spd="slow">
    <p:cut/>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2. MODALIDADES DE CONTRATAÇÃO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101</a:t>
            </a:fld>
            <a:endParaRPr lang="pt-BR" dirty="0">
              <a:solidFill>
                <a:prstClr val="black">
                  <a:tint val="75000"/>
                </a:prstClr>
              </a:solidFill>
            </a:endParaRPr>
          </a:p>
        </p:txBody>
      </p:sp>
      <p:sp>
        <p:nvSpPr>
          <p:cNvPr id="19" name="object 2"/>
          <p:cNvSpPr txBox="1">
            <a:spLocks/>
          </p:cNvSpPr>
          <p:nvPr/>
        </p:nvSpPr>
        <p:spPr>
          <a:xfrm>
            <a:off x="179512" y="1941518"/>
            <a:ext cx="8236798" cy="4151778"/>
          </a:xfrm>
          <a:prstGeom prst="rect">
            <a:avLst/>
          </a:prstGeom>
        </p:spPr>
        <p:txBody>
          <a:bodyPr vert="horz" wrap="square" lIns="0" tIns="34925" rIns="0" bIns="0" rtlCol="0">
            <a:sp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327025" algn="just">
              <a:spcBef>
                <a:spcPts val="275"/>
              </a:spcBef>
            </a:pPr>
            <a:r>
              <a:rPr lang="pt-BR" sz="2600" dirty="0">
                <a:solidFill>
                  <a:prstClr val="black"/>
                </a:solidFill>
              </a:rPr>
              <a:t>As modalidades de licitação conduzem o processo de compra de produtos e de serviços públicos. Com características próprias e únicas, as modalidades são classificadas em seis tipos, entre elas:</a:t>
            </a:r>
          </a:p>
          <a:p>
            <a:pPr marL="327025" algn="just">
              <a:spcBef>
                <a:spcPts val="275"/>
              </a:spcBef>
            </a:pPr>
            <a:r>
              <a:rPr lang="pt-BR" sz="2600" dirty="0">
                <a:solidFill>
                  <a:prstClr val="black"/>
                </a:solidFill>
              </a:rPr>
              <a:t>I-</a:t>
            </a:r>
            <a:r>
              <a:rPr lang="pt-BR" sz="2600" dirty="0">
                <a:solidFill>
                  <a:srgbClr val="FF0000"/>
                </a:solidFill>
              </a:rPr>
              <a:t>pregão</a:t>
            </a:r>
            <a:r>
              <a:rPr lang="pt-BR" sz="2600" dirty="0">
                <a:solidFill>
                  <a:prstClr val="black"/>
                </a:solidFill>
              </a:rPr>
              <a:t>; II-</a:t>
            </a:r>
            <a:r>
              <a:rPr lang="pt-BR" sz="2600" dirty="0">
                <a:solidFill>
                  <a:srgbClr val="FF0000"/>
                </a:solidFill>
              </a:rPr>
              <a:t>concorrência</a:t>
            </a:r>
            <a:r>
              <a:rPr lang="pt-BR" sz="2600" dirty="0">
                <a:solidFill>
                  <a:prstClr val="black"/>
                </a:solidFill>
              </a:rPr>
              <a:t>; III-</a:t>
            </a:r>
            <a:r>
              <a:rPr lang="pt-BR" sz="2600" dirty="0">
                <a:solidFill>
                  <a:srgbClr val="FF0000"/>
                </a:solidFill>
              </a:rPr>
              <a:t>concurso</a:t>
            </a:r>
            <a:r>
              <a:rPr lang="pt-BR" sz="2600" dirty="0">
                <a:solidFill>
                  <a:prstClr val="black"/>
                </a:solidFill>
              </a:rPr>
              <a:t>; IV-</a:t>
            </a:r>
            <a:r>
              <a:rPr lang="pt-BR" sz="2600" dirty="0">
                <a:solidFill>
                  <a:srgbClr val="FF0000"/>
                </a:solidFill>
              </a:rPr>
              <a:t>leilão</a:t>
            </a:r>
            <a:r>
              <a:rPr lang="pt-BR" sz="2600" dirty="0">
                <a:solidFill>
                  <a:prstClr val="black"/>
                </a:solidFill>
              </a:rPr>
              <a:t>; V-</a:t>
            </a:r>
            <a:r>
              <a:rPr lang="pt-BR" sz="2600" dirty="0">
                <a:solidFill>
                  <a:srgbClr val="FF0000"/>
                </a:solidFill>
              </a:rPr>
              <a:t>diálogo competitivo</a:t>
            </a:r>
            <a:r>
              <a:rPr lang="pt-BR" sz="2600" dirty="0">
                <a:solidFill>
                  <a:prstClr val="black"/>
                </a:solidFill>
              </a:rPr>
              <a:t>.</a:t>
            </a:r>
          </a:p>
          <a:p>
            <a:pPr marL="327025" algn="just">
              <a:spcBef>
                <a:spcPts val="275"/>
              </a:spcBef>
            </a:pPr>
            <a:endParaRPr lang="pt-BR" sz="2600" dirty="0">
              <a:solidFill>
                <a:prstClr val="black"/>
              </a:solidFill>
            </a:endParaRPr>
          </a:p>
          <a:p>
            <a:pPr marL="327025" algn="just">
              <a:spcBef>
                <a:spcPts val="275"/>
              </a:spcBef>
            </a:pPr>
            <a:r>
              <a:rPr lang="pt-BR" sz="2600" dirty="0">
                <a:solidFill>
                  <a:prstClr val="black"/>
                </a:solidFill>
              </a:rPr>
              <a:t>A grande maioria das licitações do DER-ES para obras rodoviárias são realizadas nas modalidades </a:t>
            </a:r>
            <a:r>
              <a:rPr lang="pt-BR" sz="2600" b="1" dirty="0">
                <a:solidFill>
                  <a:srgbClr val="FF0000"/>
                </a:solidFill>
              </a:rPr>
              <a:t>pregão</a:t>
            </a:r>
            <a:r>
              <a:rPr lang="pt-BR" sz="2600" dirty="0">
                <a:solidFill>
                  <a:prstClr val="black"/>
                </a:solidFill>
              </a:rPr>
              <a:t> e </a:t>
            </a:r>
            <a:r>
              <a:rPr lang="pt-BR" sz="2600" b="1" dirty="0">
                <a:solidFill>
                  <a:srgbClr val="FF0000"/>
                </a:solidFill>
              </a:rPr>
              <a:t>concorrência</a:t>
            </a:r>
            <a:r>
              <a:rPr lang="pt-BR" sz="2600" dirty="0">
                <a:solidFill>
                  <a:prstClr val="black"/>
                </a:solidFill>
              </a:rPr>
              <a:t>, as quais serão objeto de detalhamento. </a:t>
            </a:r>
          </a:p>
        </p:txBody>
      </p:sp>
    </p:spTree>
    <p:extLst>
      <p:ext uri="{BB962C8B-B14F-4D97-AF65-F5344CB8AC3E}">
        <p14:creationId xmlns:p14="http://schemas.microsoft.com/office/powerpoint/2010/main" xmlns="" val="1619846430"/>
      </p:ext>
    </p:extLst>
  </p:cSld>
  <p:clrMapOvr>
    <a:masterClrMapping/>
  </p:clrMapOvr>
  <p:transition spd="slow">
    <p:cut/>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2. MODALIDADES DE CONTRATAÇÃO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102</a:t>
            </a:fld>
            <a:endParaRPr lang="pt-BR" dirty="0">
              <a:solidFill>
                <a:prstClr val="black">
                  <a:tint val="75000"/>
                </a:prstClr>
              </a:solidFill>
            </a:endParaRPr>
          </a:p>
        </p:txBody>
      </p:sp>
      <p:sp>
        <p:nvSpPr>
          <p:cNvPr id="19" name="object 2"/>
          <p:cNvSpPr txBox="1">
            <a:spLocks/>
          </p:cNvSpPr>
          <p:nvPr/>
        </p:nvSpPr>
        <p:spPr>
          <a:xfrm>
            <a:off x="295642" y="1340768"/>
            <a:ext cx="8236798" cy="4590359"/>
          </a:xfrm>
          <a:prstGeom prst="rect">
            <a:avLst/>
          </a:prstGeom>
        </p:spPr>
        <p:txBody>
          <a:bodyPr vert="horz" wrap="square" lIns="0" tIns="34925" rIns="0" bIns="0" rtlCol="0">
            <a:sp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327025" algn="just">
              <a:spcBef>
                <a:spcPts val="275"/>
              </a:spcBef>
            </a:pPr>
            <a:r>
              <a:rPr lang="pt-BR" sz="2600" b="1" dirty="0">
                <a:solidFill>
                  <a:prstClr val="black"/>
                </a:solidFill>
              </a:rPr>
              <a:t>I - PREGÃO</a:t>
            </a:r>
          </a:p>
          <a:p>
            <a:pPr marL="327025" algn="just">
              <a:spcBef>
                <a:spcPts val="275"/>
              </a:spcBef>
            </a:pPr>
            <a:endParaRPr lang="pt-BR" sz="2600" b="1" dirty="0">
              <a:solidFill>
                <a:prstClr val="black"/>
              </a:solidFill>
            </a:endParaRPr>
          </a:p>
          <a:p>
            <a:pPr marL="327025" algn="just">
              <a:spcBef>
                <a:spcPts val="275"/>
              </a:spcBef>
            </a:pPr>
            <a:r>
              <a:rPr lang="pt-BR" sz="2600" dirty="0">
                <a:solidFill>
                  <a:prstClr val="black"/>
                </a:solidFill>
              </a:rPr>
              <a:t>Utilizado para aquisição de bens (bens de natureza divisível ou não) e serviços comuns, (que são aqueles cujos padrões de desempenho e qualidade possam ser objetivamente definidos pelo edital, por meio de especificações usuais no mercado). Também serve para o Sistema de Registro de Preços. </a:t>
            </a:r>
          </a:p>
          <a:p>
            <a:pPr marL="327025" algn="just">
              <a:spcBef>
                <a:spcPts val="275"/>
              </a:spcBef>
            </a:pPr>
            <a:r>
              <a:rPr lang="pt-BR" sz="2600" dirty="0">
                <a:solidFill>
                  <a:prstClr val="black"/>
                </a:solidFill>
              </a:rPr>
              <a:t>O critério é sempre o de menor preço.</a:t>
            </a:r>
          </a:p>
          <a:p>
            <a:pPr marL="327025" algn="just">
              <a:spcBef>
                <a:spcPts val="275"/>
              </a:spcBef>
            </a:pPr>
            <a:r>
              <a:rPr lang="pt-BR" sz="2600" dirty="0">
                <a:solidFill>
                  <a:prstClr val="black"/>
                </a:solidFill>
              </a:rPr>
              <a:t>A fase recursal é única, e a disputa combina proposta fechada e etapa de lances.</a:t>
            </a:r>
          </a:p>
        </p:txBody>
      </p:sp>
    </p:spTree>
    <p:extLst>
      <p:ext uri="{BB962C8B-B14F-4D97-AF65-F5344CB8AC3E}">
        <p14:creationId xmlns:p14="http://schemas.microsoft.com/office/powerpoint/2010/main" xmlns="" val="3796037955"/>
      </p:ext>
    </p:extLst>
  </p:cSld>
  <p:clrMapOvr>
    <a:masterClrMapping/>
  </p:clrMapOvr>
  <p:transition spd="slow">
    <p:cut/>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2. MODALIDADES DE CONTRATAÇÃO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103</a:t>
            </a:fld>
            <a:endParaRPr lang="pt-BR" dirty="0">
              <a:solidFill>
                <a:prstClr val="black">
                  <a:tint val="75000"/>
                </a:prstClr>
              </a:solidFill>
            </a:endParaRPr>
          </a:p>
        </p:txBody>
      </p:sp>
      <p:sp>
        <p:nvSpPr>
          <p:cNvPr id="19" name="object 2"/>
          <p:cNvSpPr txBox="1">
            <a:spLocks/>
          </p:cNvSpPr>
          <p:nvPr/>
        </p:nvSpPr>
        <p:spPr>
          <a:xfrm>
            <a:off x="251520" y="1499598"/>
            <a:ext cx="8236798" cy="4305666"/>
          </a:xfrm>
          <a:prstGeom prst="rect">
            <a:avLst/>
          </a:prstGeom>
        </p:spPr>
        <p:txBody>
          <a:bodyPr vert="horz" wrap="square" lIns="0" tIns="34925" rIns="0" bIns="0" rtlCol="0">
            <a:sp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327025" algn="just">
              <a:spcBef>
                <a:spcPts val="275"/>
              </a:spcBef>
            </a:pPr>
            <a:r>
              <a:rPr lang="pt-BR" sz="2600" b="1" dirty="0">
                <a:solidFill>
                  <a:prstClr val="black"/>
                </a:solidFill>
              </a:rPr>
              <a:t>II - CONCORRÊNCIA</a:t>
            </a:r>
          </a:p>
          <a:p>
            <a:pPr marL="327025" algn="just">
              <a:spcBef>
                <a:spcPts val="275"/>
              </a:spcBef>
            </a:pPr>
            <a:endParaRPr lang="pt-BR" sz="2600" b="1" dirty="0">
              <a:solidFill>
                <a:prstClr val="black"/>
              </a:solidFill>
            </a:endParaRPr>
          </a:p>
          <a:p>
            <a:pPr marL="327025" algn="just">
              <a:spcBef>
                <a:spcPts val="275"/>
              </a:spcBef>
            </a:pPr>
            <a:r>
              <a:rPr lang="pt-BR" sz="2600" dirty="0">
                <a:solidFill>
                  <a:prstClr val="black"/>
                </a:solidFill>
              </a:rPr>
              <a:t>Utilizado para contratação de bens e serviços especiais e de obras e serviços comuns e especiais de engenharia, cujo critério de julgamento poderá ser: </a:t>
            </a:r>
          </a:p>
          <a:p>
            <a:pPr marL="784225" lvl="1" algn="just">
              <a:spcBef>
                <a:spcPts val="275"/>
              </a:spcBef>
            </a:pPr>
            <a:r>
              <a:rPr lang="pt-BR" sz="2600" dirty="0">
                <a:solidFill>
                  <a:prstClr val="black"/>
                </a:solidFill>
              </a:rPr>
              <a:t> a) menor preço;</a:t>
            </a:r>
          </a:p>
          <a:p>
            <a:pPr marL="784225" lvl="1" algn="just">
              <a:spcBef>
                <a:spcPts val="275"/>
              </a:spcBef>
            </a:pPr>
            <a:r>
              <a:rPr lang="pt-BR" sz="2600" dirty="0">
                <a:solidFill>
                  <a:prstClr val="black"/>
                </a:solidFill>
              </a:rPr>
              <a:t> b) melhor técnica ou conteúdo artístico;</a:t>
            </a:r>
          </a:p>
          <a:p>
            <a:pPr marL="784225" lvl="1" algn="just">
              <a:spcBef>
                <a:spcPts val="275"/>
              </a:spcBef>
            </a:pPr>
            <a:r>
              <a:rPr lang="pt-BR" sz="2600" dirty="0">
                <a:solidFill>
                  <a:prstClr val="black"/>
                </a:solidFill>
              </a:rPr>
              <a:t> c) técnica e preço;</a:t>
            </a:r>
          </a:p>
          <a:p>
            <a:pPr marL="784225" lvl="1" algn="just">
              <a:spcBef>
                <a:spcPts val="275"/>
              </a:spcBef>
            </a:pPr>
            <a:r>
              <a:rPr lang="pt-BR" sz="2600" dirty="0">
                <a:solidFill>
                  <a:prstClr val="black"/>
                </a:solidFill>
              </a:rPr>
              <a:t> d) maior retorno econômico;</a:t>
            </a:r>
          </a:p>
          <a:p>
            <a:pPr marL="784225" lvl="1" algn="just">
              <a:spcBef>
                <a:spcPts val="275"/>
              </a:spcBef>
            </a:pPr>
            <a:r>
              <a:rPr lang="pt-BR" sz="2600" dirty="0">
                <a:solidFill>
                  <a:prstClr val="black"/>
                </a:solidFill>
              </a:rPr>
              <a:t> e) maior desconto.</a:t>
            </a:r>
          </a:p>
        </p:txBody>
      </p:sp>
    </p:spTree>
    <p:extLst>
      <p:ext uri="{BB962C8B-B14F-4D97-AF65-F5344CB8AC3E}">
        <p14:creationId xmlns:p14="http://schemas.microsoft.com/office/powerpoint/2010/main" xmlns="" val="142482510"/>
      </p:ext>
    </p:extLst>
  </p:cSld>
  <p:clrMapOvr>
    <a:masterClrMapping/>
  </p:clrMapOvr>
  <p:transition spd="slow">
    <p:cut/>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2. MODALIDADES DE CONTRATAÇÃO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104</a:t>
            </a:fld>
            <a:endParaRPr lang="pt-BR" dirty="0">
              <a:solidFill>
                <a:prstClr val="black">
                  <a:tint val="75000"/>
                </a:prstClr>
              </a:solidFill>
            </a:endParaRPr>
          </a:p>
        </p:txBody>
      </p:sp>
      <p:sp>
        <p:nvSpPr>
          <p:cNvPr id="19" name="object 2"/>
          <p:cNvSpPr txBox="1">
            <a:spLocks/>
          </p:cNvSpPr>
          <p:nvPr/>
        </p:nvSpPr>
        <p:spPr>
          <a:xfrm>
            <a:off x="251520" y="1596143"/>
            <a:ext cx="8236798" cy="4590359"/>
          </a:xfrm>
          <a:prstGeom prst="rect">
            <a:avLst/>
          </a:prstGeom>
        </p:spPr>
        <p:txBody>
          <a:bodyPr vert="horz" wrap="square" lIns="0" tIns="34925" rIns="0" bIns="0" rtlCol="0">
            <a:sp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327025" algn="just">
              <a:spcBef>
                <a:spcPts val="275"/>
              </a:spcBef>
            </a:pPr>
            <a:r>
              <a:rPr lang="pt-BR" sz="2600" b="1" dirty="0">
                <a:solidFill>
                  <a:prstClr val="black"/>
                </a:solidFill>
              </a:rPr>
              <a:t>Dispensa e inexigibilidade são modalidades?</a:t>
            </a:r>
          </a:p>
          <a:p>
            <a:pPr marL="327025" algn="just">
              <a:spcBef>
                <a:spcPts val="275"/>
              </a:spcBef>
            </a:pPr>
            <a:endParaRPr lang="pt-BR" sz="2600" dirty="0">
              <a:solidFill>
                <a:prstClr val="black"/>
              </a:solidFill>
            </a:endParaRPr>
          </a:p>
          <a:p>
            <a:pPr marL="327025" algn="just">
              <a:spcBef>
                <a:spcPts val="275"/>
              </a:spcBef>
            </a:pPr>
            <a:r>
              <a:rPr lang="pt-BR" sz="2600" dirty="0">
                <a:solidFill>
                  <a:prstClr val="black"/>
                </a:solidFill>
              </a:rPr>
              <a:t>A regra é que toda e qualquer contratação seja precedida de licitação, por uma das modalidades legalmente previstas. </a:t>
            </a:r>
          </a:p>
          <a:p>
            <a:pPr marL="327025" algn="just">
              <a:spcBef>
                <a:spcPts val="275"/>
              </a:spcBef>
            </a:pPr>
            <a:r>
              <a:rPr lang="pt-BR" sz="2600" dirty="0">
                <a:solidFill>
                  <a:prstClr val="black"/>
                </a:solidFill>
              </a:rPr>
              <a:t>No entanto, há uma exceção ao procedimento licitatório, que é a CONTRATAÇÃO DIRETA. Nela, o contrato é celebrado sem que antes exista uma licitação, em situações excepcionalíssimas.</a:t>
            </a:r>
          </a:p>
          <a:p>
            <a:pPr marL="327025" algn="just">
              <a:spcBef>
                <a:spcPts val="275"/>
              </a:spcBef>
            </a:pPr>
            <a:r>
              <a:rPr lang="pt-BR" sz="2600" dirty="0">
                <a:solidFill>
                  <a:prstClr val="black"/>
                </a:solidFill>
              </a:rPr>
              <a:t>São duas as formas de contratação direta: a </a:t>
            </a:r>
            <a:r>
              <a:rPr lang="pt-BR" sz="2600" dirty="0">
                <a:solidFill>
                  <a:srgbClr val="FF0000"/>
                </a:solidFill>
              </a:rPr>
              <a:t>dispensa</a:t>
            </a:r>
            <a:r>
              <a:rPr lang="pt-BR" sz="2600" dirty="0">
                <a:solidFill>
                  <a:prstClr val="black"/>
                </a:solidFill>
              </a:rPr>
              <a:t> e a </a:t>
            </a:r>
            <a:r>
              <a:rPr lang="pt-BR" sz="2600" dirty="0">
                <a:solidFill>
                  <a:srgbClr val="FF0000"/>
                </a:solidFill>
              </a:rPr>
              <a:t>inexigibilidade</a:t>
            </a:r>
            <a:r>
              <a:rPr lang="pt-BR" sz="2600" dirty="0">
                <a:solidFill>
                  <a:prstClr val="black"/>
                </a:solidFill>
              </a:rPr>
              <a:t>.</a:t>
            </a:r>
          </a:p>
        </p:txBody>
      </p:sp>
    </p:spTree>
    <p:extLst>
      <p:ext uri="{BB962C8B-B14F-4D97-AF65-F5344CB8AC3E}">
        <p14:creationId xmlns:p14="http://schemas.microsoft.com/office/powerpoint/2010/main" xmlns="" val="860342314"/>
      </p:ext>
    </p:extLst>
  </p:cSld>
  <p:clrMapOvr>
    <a:masterClrMapping/>
  </p:clrMapOvr>
  <p:transition spd="slow">
    <p:cut/>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2. MODALIDADES DE CONTRATAÇÃO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105</a:t>
            </a:fld>
            <a:endParaRPr lang="pt-BR" dirty="0">
              <a:solidFill>
                <a:prstClr val="black">
                  <a:tint val="75000"/>
                </a:prstClr>
              </a:solidFill>
            </a:endParaRPr>
          </a:p>
        </p:txBody>
      </p:sp>
      <p:sp>
        <p:nvSpPr>
          <p:cNvPr id="19" name="object 2"/>
          <p:cNvSpPr txBox="1">
            <a:spLocks/>
          </p:cNvSpPr>
          <p:nvPr/>
        </p:nvSpPr>
        <p:spPr>
          <a:xfrm>
            <a:off x="251520" y="1397393"/>
            <a:ext cx="8236798" cy="4551887"/>
          </a:xfrm>
          <a:prstGeom prst="rect">
            <a:avLst/>
          </a:prstGeom>
        </p:spPr>
        <p:txBody>
          <a:bodyPr vert="horz" wrap="square" lIns="0" tIns="34925" rIns="0" bIns="0" rtlCol="0">
            <a:sp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327025" algn="just">
              <a:spcBef>
                <a:spcPts val="275"/>
              </a:spcBef>
            </a:pPr>
            <a:r>
              <a:rPr lang="pt-BR" sz="2600" b="1" u="sng" dirty="0">
                <a:solidFill>
                  <a:prstClr val="black"/>
                </a:solidFill>
              </a:rPr>
              <a:t>Dispensa</a:t>
            </a:r>
          </a:p>
          <a:p>
            <a:pPr marL="327025" algn="just">
              <a:spcBef>
                <a:spcPts val="275"/>
              </a:spcBef>
            </a:pPr>
            <a:endParaRPr lang="pt-BR" sz="2600" u="sng" dirty="0">
              <a:solidFill>
                <a:prstClr val="black"/>
              </a:solidFill>
            </a:endParaRPr>
          </a:p>
          <a:p>
            <a:pPr marL="327025" algn="just">
              <a:spcBef>
                <a:spcPts val="275"/>
              </a:spcBef>
            </a:pPr>
            <a:r>
              <a:rPr lang="pt-BR" sz="2600" dirty="0">
                <a:solidFill>
                  <a:prstClr val="black"/>
                </a:solidFill>
              </a:rPr>
              <a:t>Situação taxativamente descrita pela lei, em que embora a licitação seja em tese possível, ela pode não ser realizada, por superposição de algum interesse relevante legalmente descrito.  Todas as hipóteses e condições para a dispensa estão detalhadamente descritos no artigo 72 da Lei.</a:t>
            </a:r>
          </a:p>
          <a:p>
            <a:pPr marL="327025" algn="just">
              <a:spcBef>
                <a:spcPts val="275"/>
              </a:spcBef>
            </a:pPr>
            <a:r>
              <a:rPr lang="pt-BR" sz="2600" dirty="0">
                <a:solidFill>
                  <a:prstClr val="black"/>
                </a:solidFill>
              </a:rPr>
              <a:t>Limite para dispensa de licitação para compras em geral e nas contratações de produto para pesquisa e desenvolvimento até o valor de R$ 300.000,00 (trezentos mil reais).</a:t>
            </a:r>
          </a:p>
        </p:txBody>
      </p:sp>
    </p:spTree>
    <p:extLst>
      <p:ext uri="{BB962C8B-B14F-4D97-AF65-F5344CB8AC3E}">
        <p14:creationId xmlns:p14="http://schemas.microsoft.com/office/powerpoint/2010/main" xmlns="" val="528397062"/>
      </p:ext>
    </p:extLst>
  </p:cSld>
  <p:clrMapOvr>
    <a:masterClrMapping/>
  </p:clrMapOvr>
  <p:transition spd="slow">
    <p:cut/>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2. MODALIDADES DE CONTRATAÇÃO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106</a:t>
            </a:fld>
            <a:endParaRPr lang="pt-BR" dirty="0">
              <a:solidFill>
                <a:prstClr val="black">
                  <a:tint val="75000"/>
                </a:prstClr>
              </a:solidFill>
            </a:endParaRPr>
          </a:p>
        </p:txBody>
      </p:sp>
      <p:sp>
        <p:nvSpPr>
          <p:cNvPr id="19" name="object 2"/>
          <p:cNvSpPr txBox="1">
            <a:spLocks/>
          </p:cNvSpPr>
          <p:nvPr/>
        </p:nvSpPr>
        <p:spPr>
          <a:xfrm>
            <a:off x="251520" y="1397393"/>
            <a:ext cx="8236798" cy="4990469"/>
          </a:xfrm>
          <a:prstGeom prst="rect">
            <a:avLst/>
          </a:prstGeom>
        </p:spPr>
        <p:txBody>
          <a:bodyPr vert="horz" wrap="square" lIns="0" tIns="34925" rIns="0" bIns="0" rtlCol="0">
            <a:sp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327025" algn="just">
              <a:spcBef>
                <a:spcPts val="275"/>
              </a:spcBef>
            </a:pPr>
            <a:r>
              <a:rPr lang="pt-BR" sz="2600" b="1" u="sng" dirty="0">
                <a:solidFill>
                  <a:prstClr val="black"/>
                </a:solidFill>
              </a:rPr>
              <a:t>Inexigibilidade</a:t>
            </a:r>
          </a:p>
          <a:p>
            <a:pPr marL="327025" algn="just">
              <a:spcBef>
                <a:spcPts val="275"/>
              </a:spcBef>
            </a:pPr>
            <a:endParaRPr lang="pt-BR" sz="2600" u="sng" dirty="0">
              <a:solidFill>
                <a:prstClr val="black"/>
              </a:solidFill>
            </a:endParaRPr>
          </a:p>
          <a:p>
            <a:pPr marL="327025" algn="just">
              <a:spcBef>
                <a:spcPts val="275"/>
              </a:spcBef>
            </a:pPr>
            <a:r>
              <a:rPr lang="pt-BR" sz="2600" dirty="0">
                <a:solidFill>
                  <a:prstClr val="black"/>
                </a:solidFill>
              </a:rPr>
              <a:t>Situação em que, segundo regulado pela lei, não há condição lógica que permita a realização de uma licitação. Está expressamente prevista no artigo 74 da Lei.</a:t>
            </a:r>
          </a:p>
          <a:p>
            <a:pPr marL="327025" algn="just">
              <a:spcBef>
                <a:spcPts val="275"/>
              </a:spcBef>
            </a:pPr>
            <a:r>
              <a:rPr lang="pt-BR" sz="2600" dirty="0">
                <a:solidFill>
                  <a:prstClr val="black"/>
                </a:solidFill>
              </a:rPr>
              <a:t>É muito importante destacar que qualquer contratação, seja por dispensa ou inexigibilidade não dispensam a instrução documental da contratação.</a:t>
            </a:r>
          </a:p>
          <a:p>
            <a:pPr marL="327025" algn="just">
              <a:spcBef>
                <a:spcPts val="275"/>
              </a:spcBef>
            </a:pPr>
            <a:r>
              <a:rPr lang="pt-BR" sz="2600" dirty="0">
                <a:solidFill>
                  <a:prstClr val="black"/>
                </a:solidFill>
              </a:rPr>
              <a:t>No caso da dispensa, é necessário um comparativo de preços, e na inexigibilidade, a prova cabal de que o objeto é único, preço praticado é justo e compatível com o mercado.</a:t>
            </a:r>
          </a:p>
        </p:txBody>
      </p:sp>
    </p:spTree>
    <p:extLst>
      <p:ext uri="{BB962C8B-B14F-4D97-AF65-F5344CB8AC3E}">
        <p14:creationId xmlns:p14="http://schemas.microsoft.com/office/powerpoint/2010/main" xmlns="" val="1139953501"/>
      </p:ext>
    </p:extLst>
  </p:cSld>
  <p:clrMapOvr>
    <a:masterClrMapping/>
  </p:clrMapOvr>
  <p:transition spd="slow">
    <p:cut/>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2. MODALIDADES DE CONTRATAÇÃO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107</a:t>
            </a:fld>
            <a:endParaRPr lang="pt-BR" dirty="0">
              <a:solidFill>
                <a:prstClr val="black">
                  <a:tint val="75000"/>
                </a:prstClr>
              </a:solidFill>
            </a:endParaRPr>
          </a:p>
        </p:txBody>
      </p:sp>
      <p:sp>
        <p:nvSpPr>
          <p:cNvPr id="2" name="Retângulo 1"/>
          <p:cNvSpPr/>
          <p:nvPr/>
        </p:nvSpPr>
        <p:spPr>
          <a:xfrm>
            <a:off x="755576" y="2520186"/>
            <a:ext cx="7560840" cy="2492990"/>
          </a:xfrm>
          <a:prstGeom prst="rect">
            <a:avLst/>
          </a:prstGeom>
        </p:spPr>
        <p:txBody>
          <a:bodyPr wrap="square">
            <a:spAutoFit/>
          </a:bodyPr>
          <a:lstStyle/>
          <a:p>
            <a:pPr algn="just"/>
            <a:r>
              <a:rPr lang="pt-BR" sz="2600" dirty="0">
                <a:solidFill>
                  <a:prstClr val="black"/>
                </a:solidFill>
                <a:latin typeface="Calibri"/>
              </a:rPr>
              <a:t>ATENÇÃO: DISPENSA E INEXIGIBILIDADE </a:t>
            </a:r>
            <a:r>
              <a:rPr lang="pt-BR" sz="2600" b="1" dirty="0">
                <a:solidFill>
                  <a:srgbClr val="FF0000"/>
                </a:solidFill>
                <a:latin typeface="Calibri"/>
              </a:rPr>
              <a:t>NÃO</a:t>
            </a:r>
            <a:r>
              <a:rPr lang="pt-BR" sz="2600" dirty="0">
                <a:solidFill>
                  <a:prstClr val="black"/>
                </a:solidFill>
                <a:latin typeface="Calibri"/>
              </a:rPr>
              <a:t> SÃO MODALIDADES DE LICITAÇÃO, MAS </a:t>
            </a:r>
            <a:r>
              <a:rPr lang="pt-BR" sz="2600" b="1" dirty="0">
                <a:solidFill>
                  <a:srgbClr val="FF0000"/>
                </a:solidFill>
                <a:latin typeface="Calibri"/>
              </a:rPr>
              <a:t>SIM</a:t>
            </a:r>
            <a:r>
              <a:rPr lang="pt-BR" sz="2600" dirty="0">
                <a:solidFill>
                  <a:prstClr val="black"/>
                </a:solidFill>
                <a:latin typeface="Calibri"/>
              </a:rPr>
              <a:t> HIPÓTESES  EXCEPCIONAIS  EM  QUE NÃO HÁ LICITAÇÃO  FORMAL, SENDO APENAS UM PROCEDIMENTO INTERNO RIGOROSO E LEGALMENTE PREVISTO DE CONTROLE DA VANTAJOSIDADE E EFICIÊNCIA.</a:t>
            </a:r>
          </a:p>
        </p:txBody>
      </p:sp>
    </p:spTree>
    <p:extLst>
      <p:ext uri="{BB962C8B-B14F-4D97-AF65-F5344CB8AC3E}">
        <p14:creationId xmlns:p14="http://schemas.microsoft.com/office/powerpoint/2010/main" xmlns="" val="3526340360"/>
      </p:ext>
    </p:extLst>
  </p:cSld>
  <p:clrMapOvr>
    <a:masterClrMapping/>
  </p:clrMapOvr>
  <p:transition spd="slow">
    <p:cut/>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3. REGIMES DE EXECUÇÃO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108</a:t>
            </a:fld>
            <a:endParaRPr lang="pt-BR" dirty="0">
              <a:solidFill>
                <a:prstClr val="black">
                  <a:tint val="75000"/>
                </a:prstClr>
              </a:solidFill>
            </a:endParaRPr>
          </a:p>
        </p:txBody>
      </p:sp>
      <p:sp>
        <p:nvSpPr>
          <p:cNvPr id="2" name="Retângulo 1"/>
          <p:cNvSpPr/>
          <p:nvPr/>
        </p:nvSpPr>
        <p:spPr>
          <a:xfrm>
            <a:off x="692265" y="1412776"/>
            <a:ext cx="7560840" cy="4893647"/>
          </a:xfrm>
          <a:prstGeom prst="rect">
            <a:avLst/>
          </a:prstGeom>
        </p:spPr>
        <p:txBody>
          <a:bodyPr wrap="square">
            <a:spAutoFit/>
          </a:bodyPr>
          <a:lstStyle/>
          <a:p>
            <a:pPr algn="just"/>
            <a:r>
              <a:rPr lang="pt-BR" sz="2600" dirty="0">
                <a:solidFill>
                  <a:prstClr val="black"/>
                </a:solidFill>
                <a:latin typeface="Calibri"/>
              </a:rPr>
              <a:t>O </a:t>
            </a:r>
            <a:r>
              <a:rPr lang="pt-BR" sz="2600" dirty="0">
                <a:solidFill>
                  <a:srgbClr val="FF0000"/>
                </a:solidFill>
                <a:latin typeface="Calibri"/>
              </a:rPr>
              <a:t>Regime de Execução </a:t>
            </a:r>
            <a:r>
              <a:rPr lang="pt-BR" sz="2600" dirty="0">
                <a:solidFill>
                  <a:prstClr val="black"/>
                </a:solidFill>
                <a:latin typeface="Calibri"/>
              </a:rPr>
              <a:t>é a forma pela qual o objeto do contrato firmado pela Administração será executado e como será feito o pagamento.</a:t>
            </a:r>
          </a:p>
          <a:p>
            <a:pPr algn="just"/>
            <a:endParaRPr lang="pt-BR" sz="2600" dirty="0">
              <a:solidFill>
                <a:prstClr val="black"/>
              </a:solidFill>
              <a:latin typeface="Calibri"/>
            </a:endParaRPr>
          </a:p>
          <a:p>
            <a:pPr algn="just"/>
            <a:r>
              <a:rPr lang="pt-BR" sz="2600" dirty="0">
                <a:solidFill>
                  <a:prstClr val="black"/>
                </a:solidFill>
                <a:latin typeface="Calibri"/>
              </a:rPr>
              <a:t>São eles (Art. 46):</a:t>
            </a:r>
          </a:p>
          <a:p>
            <a:pPr algn="just"/>
            <a:r>
              <a:rPr lang="pt-BR" sz="2600" dirty="0">
                <a:solidFill>
                  <a:prstClr val="black"/>
                </a:solidFill>
                <a:latin typeface="Calibri"/>
              </a:rPr>
              <a:t>I - empreitada por preço unitário;</a:t>
            </a:r>
          </a:p>
          <a:p>
            <a:pPr algn="just"/>
            <a:r>
              <a:rPr lang="pt-BR" sz="2600" dirty="0">
                <a:solidFill>
                  <a:prstClr val="black"/>
                </a:solidFill>
                <a:latin typeface="Calibri"/>
              </a:rPr>
              <a:t>II - empreitada por preço global;</a:t>
            </a:r>
          </a:p>
          <a:p>
            <a:pPr algn="just"/>
            <a:r>
              <a:rPr lang="pt-BR" sz="2600" dirty="0">
                <a:solidFill>
                  <a:prstClr val="black"/>
                </a:solidFill>
                <a:latin typeface="Calibri"/>
              </a:rPr>
              <a:t>III - empreitada integral;</a:t>
            </a:r>
          </a:p>
          <a:p>
            <a:pPr algn="just"/>
            <a:r>
              <a:rPr lang="pt-BR" sz="2600" dirty="0">
                <a:solidFill>
                  <a:prstClr val="black"/>
                </a:solidFill>
                <a:latin typeface="Calibri"/>
              </a:rPr>
              <a:t>IV - contratação por tarefa;</a:t>
            </a:r>
          </a:p>
          <a:p>
            <a:pPr algn="just"/>
            <a:r>
              <a:rPr lang="pt-BR" sz="2600" dirty="0">
                <a:solidFill>
                  <a:srgbClr val="FF0000"/>
                </a:solidFill>
                <a:latin typeface="Calibri"/>
              </a:rPr>
              <a:t>V - contratação integrada</a:t>
            </a:r>
            <a:r>
              <a:rPr lang="pt-BR" sz="2600" dirty="0">
                <a:latin typeface="Calibri"/>
              </a:rPr>
              <a:t>;</a:t>
            </a:r>
          </a:p>
          <a:p>
            <a:pPr algn="just"/>
            <a:r>
              <a:rPr lang="pt-BR" sz="2600" dirty="0">
                <a:solidFill>
                  <a:srgbClr val="FF0000"/>
                </a:solidFill>
                <a:latin typeface="Calibri"/>
              </a:rPr>
              <a:t>VI - contratação </a:t>
            </a:r>
            <a:r>
              <a:rPr lang="pt-BR" sz="2600" dirty="0" err="1">
                <a:solidFill>
                  <a:srgbClr val="FF0000"/>
                </a:solidFill>
                <a:latin typeface="Calibri"/>
              </a:rPr>
              <a:t>semi-integrada</a:t>
            </a:r>
            <a:r>
              <a:rPr lang="pt-BR" sz="2600" dirty="0">
                <a:solidFill>
                  <a:prstClr val="black"/>
                </a:solidFill>
                <a:latin typeface="Calibri"/>
              </a:rPr>
              <a:t>;</a:t>
            </a:r>
          </a:p>
          <a:p>
            <a:pPr algn="just"/>
            <a:r>
              <a:rPr lang="pt-BR" sz="2600" dirty="0">
                <a:solidFill>
                  <a:prstClr val="black"/>
                </a:solidFill>
                <a:latin typeface="Calibri"/>
              </a:rPr>
              <a:t>VII - fornecimento e prestação de serviço associado.</a:t>
            </a:r>
          </a:p>
        </p:txBody>
      </p:sp>
      <p:grpSp>
        <p:nvGrpSpPr>
          <p:cNvPr id="8" name="Agrupar 7">
            <a:extLst>
              <a:ext uri="{FF2B5EF4-FFF2-40B4-BE49-F238E27FC236}">
                <a16:creationId xmlns:a16="http://schemas.microsoft.com/office/drawing/2014/main" xmlns="" id="{762FCD70-685B-F192-3768-92987482FBD6}"/>
              </a:ext>
            </a:extLst>
          </p:cNvPr>
          <p:cNvGrpSpPr/>
          <p:nvPr/>
        </p:nvGrpSpPr>
        <p:grpSpPr>
          <a:xfrm>
            <a:off x="5148064" y="5024520"/>
            <a:ext cx="3327435" cy="830997"/>
            <a:chOff x="5148064" y="5024520"/>
            <a:chExt cx="3327435" cy="830997"/>
          </a:xfrm>
        </p:grpSpPr>
        <p:sp>
          <p:nvSpPr>
            <p:cNvPr id="3" name="Chave Direita 2">
              <a:extLst>
                <a:ext uri="{FF2B5EF4-FFF2-40B4-BE49-F238E27FC236}">
                  <a16:creationId xmlns:a16="http://schemas.microsoft.com/office/drawing/2014/main" xmlns="" id="{C1879C32-617A-4323-4594-283062F1C7AE}"/>
                </a:ext>
              </a:extLst>
            </p:cNvPr>
            <p:cNvSpPr/>
            <p:nvPr/>
          </p:nvSpPr>
          <p:spPr>
            <a:xfrm>
              <a:off x="5148064" y="5085184"/>
              <a:ext cx="360040" cy="709671"/>
            </a:xfrm>
            <a:prstGeom prst="rightBrac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p>
          </p:txBody>
        </p:sp>
        <p:sp>
          <p:nvSpPr>
            <p:cNvPr id="6" name="CaixaDeTexto 5">
              <a:extLst>
                <a:ext uri="{FF2B5EF4-FFF2-40B4-BE49-F238E27FC236}">
                  <a16:creationId xmlns:a16="http://schemas.microsoft.com/office/drawing/2014/main" xmlns="" id="{16247BB6-CDE5-0A91-3BD7-6D181E8256C4}"/>
                </a:ext>
              </a:extLst>
            </p:cNvPr>
            <p:cNvSpPr txBox="1"/>
            <p:nvPr/>
          </p:nvSpPr>
          <p:spPr>
            <a:xfrm>
              <a:off x="5508104" y="5024520"/>
              <a:ext cx="2967395" cy="830997"/>
            </a:xfrm>
            <a:prstGeom prst="rect">
              <a:avLst/>
            </a:prstGeom>
            <a:noFill/>
          </p:spPr>
          <p:txBody>
            <a:bodyPr wrap="square">
              <a:spAutoFit/>
            </a:bodyPr>
            <a:lstStyle/>
            <a:p>
              <a:pPr algn="ctr"/>
              <a:r>
                <a:rPr lang="pt-BR" sz="2400" b="1" dirty="0">
                  <a:solidFill>
                    <a:srgbClr val="FF0000"/>
                  </a:solidFill>
                  <a:latin typeface="Calibri"/>
                </a:rPr>
                <a:t>Maior frequência em obras rodoviárias</a:t>
              </a:r>
              <a:endParaRPr lang="pt-BR" sz="2400" b="1" dirty="0">
                <a:solidFill>
                  <a:srgbClr val="FF0000"/>
                </a:solidFill>
              </a:endParaRPr>
            </a:p>
          </p:txBody>
        </p:sp>
      </p:grpSp>
    </p:spTree>
    <p:extLst>
      <p:ext uri="{BB962C8B-B14F-4D97-AF65-F5344CB8AC3E}">
        <p14:creationId xmlns:p14="http://schemas.microsoft.com/office/powerpoint/2010/main" xmlns="" val="484667224"/>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3. REGIMES DE EXECUÇÃO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109</a:t>
            </a:fld>
            <a:endParaRPr lang="pt-BR" dirty="0">
              <a:solidFill>
                <a:prstClr val="black">
                  <a:tint val="75000"/>
                </a:prstClr>
              </a:solidFill>
            </a:endParaRPr>
          </a:p>
        </p:txBody>
      </p:sp>
      <p:sp>
        <p:nvSpPr>
          <p:cNvPr id="2" name="Retângulo 1"/>
          <p:cNvSpPr/>
          <p:nvPr/>
        </p:nvSpPr>
        <p:spPr>
          <a:xfrm>
            <a:off x="611560" y="1268760"/>
            <a:ext cx="7979525" cy="4893647"/>
          </a:xfrm>
          <a:prstGeom prst="rect">
            <a:avLst/>
          </a:prstGeom>
        </p:spPr>
        <p:txBody>
          <a:bodyPr wrap="square">
            <a:spAutoFit/>
          </a:bodyPr>
          <a:lstStyle/>
          <a:p>
            <a:pPr algn="just"/>
            <a:r>
              <a:rPr lang="pt-BR" sz="2600" b="1" dirty="0">
                <a:solidFill>
                  <a:prstClr val="black"/>
                </a:solidFill>
                <a:latin typeface="Calibri"/>
              </a:rPr>
              <a:t>I - Empreitada por preço unitário</a:t>
            </a:r>
          </a:p>
          <a:p>
            <a:pPr algn="just"/>
            <a:endParaRPr lang="pt-BR" sz="2600" dirty="0">
              <a:solidFill>
                <a:prstClr val="black"/>
              </a:solidFill>
              <a:latin typeface="Calibri"/>
            </a:endParaRPr>
          </a:p>
          <a:p>
            <a:pPr algn="just"/>
            <a:r>
              <a:rPr lang="pt-BR" sz="2600" dirty="0">
                <a:solidFill>
                  <a:prstClr val="black"/>
                </a:solidFill>
                <a:latin typeface="Calibri"/>
              </a:rPr>
              <a:t>Contratação da execução da obra ou do serviço por preço certo de unidades determinadas (artigo 6º, XXVIII).</a:t>
            </a:r>
          </a:p>
          <a:p>
            <a:pPr algn="just"/>
            <a:r>
              <a:rPr lang="pt-BR" sz="2600" dirty="0">
                <a:solidFill>
                  <a:prstClr val="black"/>
                </a:solidFill>
                <a:latin typeface="Calibri"/>
              </a:rPr>
              <a:t>Nesse regime a forma de remunerar o contratado vem prevista no Edital através de uma unidade de medida (metro, quilometragem, horas trabalhadas, </a:t>
            </a:r>
            <a:r>
              <a:rPr lang="pt-BR" sz="2600" dirty="0" err="1">
                <a:solidFill>
                  <a:prstClr val="black"/>
                </a:solidFill>
                <a:latin typeface="Calibri"/>
              </a:rPr>
              <a:t>etc</a:t>
            </a:r>
            <a:r>
              <a:rPr lang="pt-BR" sz="2600" dirty="0">
                <a:solidFill>
                  <a:prstClr val="black"/>
                </a:solidFill>
                <a:latin typeface="Calibri"/>
              </a:rPr>
              <a:t>), então o fiscal mede o que deve ser pago conforme a realização do objeto.</a:t>
            </a:r>
          </a:p>
          <a:p>
            <a:pPr algn="just"/>
            <a:endParaRPr lang="pt-BR" sz="2600" dirty="0">
              <a:solidFill>
                <a:prstClr val="black"/>
              </a:solidFill>
              <a:latin typeface="Calibri"/>
            </a:endParaRPr>
          </a:p>
          <a:p>
            <a:pPr algn="just"/>
            <a:r>
              <a:rPr lang="pt-BR" sz="2600" dirty="0">
                <a:solidFill>
                  <a:prstClr val="black"/>
                </a:solidFill>
                <a:latin typeface="Calibri"/>
              </a:rPr>
              <a:t>Ex. Remunera-se os itens da planilha, tanto de mão-de-obra quanto de materiais, de forma determinada.</a:t>
            </a:r>
          </a:p>
        </p:txBody>
      </p:sp>
    </p:spTree>
    <p:extLst>
      <p:ext uri="{BB962C8B-B14F-4D97-AF65-F5344CB8AC3E}">
        <p14:creationId xmlns:p14="http://schemas.microsoft.com/office/powerpoint/2010/main" xmlns="" val="3672468278"/>
      </p:ext>
    </p:extLst>
  </p:cSld>
  <p:clrMapOvr>
    <a:masterClrMapping/>
  </p:clrMapOvr>
  <p:transition spd="slow">
    <p:cut/>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3. REGIMES DE EXECUÇÃO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110</a:t>
            </a:fld>
            <a:endParaRPr lang="pt-BR" dirty="0">
              <a:solidFill>
                <a:prstClr val="black">
                  <a:tint val="75000"/>
                </a:prstClr>
              </a:solidFill>
            </a:endParaRPr>
          </a:p>
        </p:txBody>
      </p:sp>
      <p:sp>
        <p:nvSpPr>
          <p:cNvPr id="2" name="Retângulo 1"/>
          <p:cNvSpPr/>
          <p:nvPr/>
        </p:nvSpPr>
        <p:spPr>
          <a:xfrm>
            <a:off x="539553" y="1196752"/>
            <a:ext cx="8051532" cy="4893647"/>
          </a:xfrm>
          <a:prstGeom prst="rect">
            <a:avLst/>
          </a:prstGeom>
        </p:spPr>
        <p:txBody>
          <a:bodyPr wrap="square">
            <a:spAutoFit/>
          </a:bodyPr>
          <a:lstStyle/>
          <a:p>
            <a:pPr algn="just"/>
            <a:r>
              <a:rPr lang="pt-BR" sz="2600" b="1" dirty="0">
                <a:solidFill>
                  <a:prstClr val="black"/>
                </a:solidFill>
                <a:latin typeface="Calibri"/>
              </a:rPr>
              <a:t>II - Empreitada por preço global</a:t>
            </a:r>
          </a:p>
          <a:p>
            <a:pPr algn="just"/>
            <a:endParaRPr lang="pt-BR" sz="2600" dirty="0">
              <a:solidFill>
                <a:prstClr val="black"/>
              </a:solidFill>
              <a:latin typeface="Calibri"/>
            </a:endParaRPr>
          </a:p>
          <a:p>
            <a:pPr algn="just"/>
            <a:r>
              <a:rPr lang="pt-BR" sz="2600" dirty="0">
                <a:solidFill>
                  <a:prstClr val="black"/>
                </a:solidFill>
                <a:latin typeface="Calibri"/>
              </a:rPr>
              <a:t>Contratação da execução da obra ou do serviço por preço certo e total (artigo 6º, XXIX).</a:t>
            </a:r>
          </a:p>
          <a:p>
            <a:pPr algn="just"/>
            <a:r>
              <a:rPr lang="pt-BR" sz="2600" dirty="0">
                <a:solidFill>
                  <a:prstClr val="black"/>
                </a:solidFill>
                <a:latin typeface="Calibri"/>
              </a:rPr>
              <a:t>O valor a ser pago neste regime vem definido de forma fixa, no contrato e deve ser obedecido o cronograma físico financeiro (valor fixo mensal pera a prestação de serviços).</a:t>
            </a:r>
          </a:p>
          <a:p>
            <a:pPr algn="just"/>
            <a:endParaRPr lang="pt-BR" sz="2600" dirty="0">
              <a:solidFill>
                <a:prstClr val="black"/>
              </a:solidFill>
              <a:latin typeface="Calibri"/>
            </a:endParaRPr>
          </a:p>
          <a:p>
            <a:pPr algn="just"/>
            <a:r>
              <a:rPr lang="pt-BR" sz="2600" dirty="0">
                <a:solidFill>
                  <a:prstClr val="black"/>
                </a:solidFill>
                <a:latin typeface="Calibri"/>
              </a:rPr>
              <a:t>Ex.: manutenção preventiva, quando os serviços serão prestados independentemente dos equipamentos apresentarem problemas, a contratada fará a manutenção e receberá pelos serviços por valor fixo pré-definido.</a:t>
            </a:r>
          </a:p>
        </p:txBody>
      </p:sp>
    </p:spTree>
    <p:extLst>
      <p:ext uri="{BB962C8B-B14F-4D97-AF65-F5344CB8AC3E}">
        <p14:creationId xmlns:p14="http://schemas.microsoft.com/office/powerpoint/2010/main" xmlns="" val="2963121772"/>
      </p:ext>
    </p:extLst>
  </p:cSld>
  <p:clrMapOvr>
    <a:masterClrMapping/>
  </p:clrMapOvr>
  <p:transition spd="slow">
    <p:cut/>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3. REGIMES DE EXECUÇÃO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111</a:t>
            </a:fld>
            <a:endParaRPr lang="pt-BR" dirty="0">
              <a:solidFill>
                <a:prstClr val="black">
                  <a:tint val="75000"/>
                </a:prstClr>
              </a:solidFill>
            </a:endParaRPr>
          </a:p>
        </p:txBody>
      </p:sp>
      <p:sp>
        <p:nvSpPr>
          <p:cNvPr id="2" name="Retângulo 1"/>
          <p:cNvSpPr/>
          <p:nvPr/>
        </p:nvSpPr>
        <p:spPr>
          <a:xfrm>
            <a:off x="539552" y="1412776"/>
            <a:ext cx="8051533" cy="4093428"/>
          </a:xfrm>
          <a:prstGeom prst="rect">
            <a:avLst/>
          </a:prstGeom>
        </p:spPr>
        <p:txBody>
          <a:bodyPr wrap="square">
            <a:spAutoFit/>
          </a:bodyPr>
          <a:lstStyle/>
          <a:p>
            <a:pPr algn="just"/>
            <a:r>
              <a:rPr lang="pt-BR" sz="2600" b="1" dirty="0">
                <a:solidFill>
                  <a:prstClr val="black"/>
                </a:solidFill>
                <a:latin typeface="Calibri"/>
              </a:rPr>
              <a:t>III - Empreitada integral</a:t>
            </a:r>
          </a:p>
          <a:p>
            <a:pPr algn="just"/>
            <a:endParaRPr lang="pt-BR" sz="2600" dirty="0">
              <a:solidFill>
                <a:prstClr val="black"/>
              </a:solidFill>
              <a:latin typeface="Calibri"/>
            </a:endParaRPr>
          </a:p>
          <a:p>
            <a:pPr algn="just"/>
            <a:r>
              <a:rPr lang="pt-BR" sz="2600" dirty="0">
                <a:solidFill>
                  <a:prstClr val="black"/>
                </a:solidFill>
                <a:latin typeface="Calibri"/>
              </a:rPr>
              <a:t>Contratação de empreendimento em sua integralidade, compreendida a totalidade das etapas de obras, serviços e instalações necessárias, sob inteira responsabilidade do contratado até sua entrega ao contratante em condições de entrada em operação, com características adequadas às finalidades para as quais foi contratado e atendidos os requisitos técnicos e legais para sua utilização com segurança estrutural e operacional (artigo 6º, XXX).</a:t>
            </a:r>
          </a:p>
        </p:txBody>
      </p:sp>
    </p:spTree>
    <p:extLst>
      <p:ext uri="{BB962C8B-B14F-4D97-AF65-F5344CB8AC3E}">
        <p14:creationId xmlns:p14="http://schemas.microsoft.com/office/powerpoint/2010/main" xmlns="" val="3866135733"/>
      </p:ext>
    </p:extLst>
  </p:cSld>
  <p:clrMapOvr>
    <a:masterClrMapping/>
  </p:clrMapOvr>
  <p:transition spd="slow">
    <p:cut/>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3. REGIMES DE EXECUÇÃO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112</a:t>
            </a:fld>
            <a:endParaRPr lang="pt-BR" dirty="0">
              <a:solidFill>
                <a:prstClr val="black">
                  <a:tint val="75000"/>
                </a:prstClr>
              </a:solidFill>
            </a:endParaRPr>
          </a:p>
        </p:txBody>
      </p:sp>
      <p:sp>
        <p:nvSpPr>
          <p:cNvPr id="2" name="Retângulo 1"/>
          <p:cNvSpPr/>
          <p:nvPr/>
        </p:nvSpPr>
        <p:spPr>
          <a:xfrm>
            <a:off x="539552" y="1412776"/>
            <a:ext cx="8051533" cy="4493538"/>
          </a:xfrm>
          <a:prstGeom prst="rect">
            <a:avLst/>
          </a:prstGeom>
        </p:spPr>
        <p:txBody>
          <a:bodyPr wrap="square">
            <a:spAutoFit/>
          </a:bodyPr>
          <a:lstStyle/>
          <a:p>
            <a:pPr algn="just"/>
            <a:r>
              <a:rPr lang="pt-BR" sz="2600" b="1" dirty="0">
                <a:solidFill>
                  <a:prstClr val="black"/>
                </a:solidFill>
                <a:latin typeface="Calibri"/>
              </a:rPr>
              <a:t>III - Empreitada integral (cont.)</a:t>
            </a:r>
          </a:p>
          <a:p>
            <a:pPr algn="just"/>
            <a:endParaRPr lang="pt-BR" sz="2600" dirty="0">
              <a:solidFill>
                <a:prstClr val="black"/>
              </a:solidFill>
              <a:latin typeface="Calibri"/>
            </a:endParaRPr>
          </a:p>
          <a:p>
            <a:pPr algn="just"/>
            <a:r>
              <a:rPr lang="pt-BR" sz="2600" dirty="0">
                <a:solidFill>
                  <a:prstClr val="black"/>
                </a:solidFill>
                <a:latin typeface="Calibri"/>
              </a:rPr>
              <a:t>A empresa quando contratada por este regime assume a execução integral do objeto, desde a construção da obra (projeto básico, projeto executivo) e também a sua operacionalização (equipamentos, programas, maquinários, </a:t>
            </a:r>
            <a:r>
              <a:rPr lang="pt-BR" sz="2600" dirty="0" err="1">
                <a:solidFill>
                  <a:prstClr val="black"/>
                </a:solidFill>
                <a:latin typeface="Calibri"/>
              </a:rPr>
              <a:t>etc</a:t>
            </a:r>
            <a:r>
              <a:rPr lang="pt-BR" sz="2600" dirty="0">
                <a:solidFill>
                  <a:prstClr val="black"/>
                </a:solidFill>
                <a:latin typeface="Calibri"/>
              </a:rPr>
              <a:t>). Este regime deverá ser utilizado geralmente para grandes empreendimentos.</a:t>
            </a:r>
          </a:p>
          <a:p>
            <a:pPr algn="just"/>
            <a:endParaRPr lang="pt-BR" sz="2600" dirty="0">
              <a:solidFill>
                <a:prstClr val="black"/>
              </a:solidFill>
              <a:latin typeface="Calibri"/>
            </a:endParaRPr>
          </a:p>
          <a:p>
            <a:pPr algn="just"/>
            <a:r>
              <a:rPr lang="pt-BR" sz="2600" dirty="0">
                <a:solidFill>
                  <a:prstClr val="black"/>
                </a:solidFill>
                <a:latin typeface="Calibri"/>
              </a:rPr>
              <a:t>Ex. hospitais, postos de saúde, escolas, delegacias, dentre outros. </a:t>
            </a:r>
          </a:p>
        </p:txBody>
      </p:sp>
    </p:spTree>
    <p:extLst>
      <p:ext uri="{BB962C8B-B14F-4D97-AF65-F5344CB8AC3E}">
        <p14:creationId xmlns:p14="http://schemas.microsoft.com/office/powerpoint/2010/main" xmlns="" val="3061107682"/>
      </p:ext>
    </p:extLst>
  </p:cSld>
  <p:clrMapOvr>
    <a:masterClrMapping/>
  </p:clrMapOvr>
  <p:transition spd="slow">
    <p:cut/>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3. REGIMES DE EXECUÇÃO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113</a:t>
            </a:fld>
            <a:endParaRPr lang="pt-BR" dirty="0">
              <a:solidFill>
                <a:prstClr val="black">
                  <a:tint val="75000"/>
                </a:prstClr>
              </a:solidFill>
            </a:endParaRPr>
          </a:p>
        </p:txBody>
      </p:sp>
      <p:sp>
        <p:nvSpPr>
          <p:cNvPr id="2" name="Retângulo 1"/>
          <p:cNvSpPr/>
          <p:nvPr/>
        </p:nvSpPr>
        <p:spPr>
          <a:xfrm>
            <a:off x="539552" y="1412776"/>
            <a:ext cx="8051533" cy="4893647"/>
          </a:xfrm>
          <a:prstGeom prst="rect">
            <a:avLst/>
          </a:prstGeom>
        </p:spPr>
        <p:txBody>
          <a:bodyPr wrap="square">
            <a:spAutoFit/>
          </a:bodyPr>
          <a:lstStyle/>
          <a:p>
            <a:pPr algn="just"/>
            <a:r>
              <a:rPr lang="pt-BR" sz="2600" b="1" dirty="0">
                <a:solidFill>
                  <a:prstClr val="black"/>
                </a:solidFill>
                <a:latin typeface="Calibri"/>
              </a:rPr>
              <a:t>IV – Contração por Tarefa</a:t>
            </a:r>
          </a:p>
          <a:p>
            <a:pPr algn="just"/>
            <a:endParaRPr lang="pt-BR" sz="2600" dirty="0">
              <a:solidFill>
                <a:prstClr val="black"/>
              </a:solidFill>
              <a:latin typeface="Calibri"/>
            </a:endParaRPr>
          </a:p>
          <a:p>
            <a:pPr algn="just"/>
            <a:r>
              <a:rPr lang="pt-BR" sz="2600" dirty="0">
                <a:solidFill>
                  <a:prstClr val="black"/>
                </a:solidFill>
                <a:latin typeface="Calibri"/>
              </a:rPr>
              <a:t>Regime de contratação de mão-de-obra para pequenos trabalhos por preço certo, com ou sem fornecimento de materiais (artigo 6º, XXXI).</a:t>
            </a:r>
          </a:p>
          <a:p>
            <a:pPr algn="just"/>
            <a:endParaRPr lang="pt-BR" sz="2600" dirty="0">
              <a:solidFill>
                <a:prstClr val="black"/>
              </a:solidFill>
              <a:latin typeface="Calibri"/>
            </a:endParaRPr>
          </a:p>
          <a:p>
            <a:pPr algn="just"/>
            <a:r>
              <a:rPr lang="pt-BR" sz="2600" dirty="0">
                <a:solidFill>
                  <a:prstClr val="black"/>
                </a:solidFill>
                <a:latin typeface="Calibri"/>
              </a:rPr>
              <a:t>O pagamento neste regime é feito por avaliação, por esta via a empresa será remunerada por preços diferenciados, variáveis no final do mês ou período pactuado para o pagamento, conforme a medição realizada.</a:t>
            </a:r>
          </a:p>
          <a:p>
            <a:pPr algn="just"/>
            <a:endParaRPr lang="pt-BR" sz="2600" dirty="0">
              <a:solidFill>
                <a:prstClr val="black"/>
              </a:solidFill>
              <a:latin typeface="Calibri"/>
            </a:endParaRPr>
          </a:p>
          <a:p>
            <a:pPr algn="just"/>
            <a:r>
              <a:rPr lang="pt-BR" sz="2600" dirty="0">
                <a:solidFill>
                  <a:prstClr val="black"/>
                </a:solidFill>
                <a:latin typeface="Calibri"/>
              </a:rPr>
              <a:t>Ex.: Conserto de elevador, veículo e equipamentos e geral.</a:t>
            </a:r>
          </a:p>
        </p:txBody>
      </p:sp>
    </p:spTree>
    <p:extLst>
      <p:ext uri="{BB962C8B-B14F-4D97-AF65-F5344CB8AC3E}">
        <p14:creationId xmlns:p14="http://schemas.microsoft.com/office/powerpoint/2010/main" xmlns="" val="349394068"/>
      </p:ext>
    </p:extLst>
  </p:cSld>
  <p:clrMapOvr>
    <a:masterClrMapping/>
  </p:clrMapOvr>
  <p:transition spd="slow">
    <p:cut/>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3. REGIMES DE EXECUÇÃO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114</a:t>
            </a:fld>
            <a:endParaRPr lang="pt-BR" dirty="0">
              <a:solidFill>
                <a:prstClr val="black">
                  <a:tint val="75000"/>
                </a:prstClr>
              </a:solidFill>
            </a:endParaRPr>
          </a:p>
        </p:txBody>
      </p:sp>
      <p:sp>
        <p:nvSpPr>
          <p:cNvPr id="2" name="Retângulo 1"/>
          <p:cNvSpPr/>
          <p:nvPr/>
        </p:nvSpPr>
        <p:spPr>
          <a:xfrm>
            <a:off x="539552" y="1412776"/>
            <a:ext cx="8051533" cy="3693319"/>
          </a:xfrm>
          <a:prstGeom prst="rect">
            <a:avLst/>
          </a:prstGeom>
        </p:spPr>
        <p:txBody>
          <a:bodyPr wrap="square">
            <a:spAutoFit/>
          </a:bodyPr>
          <a:lstStyle/>
          <a:p>
            <a:pPr algn="just"/>
            <a:r>
              <a:rPr lang="pt-BR" sz="2600" b="1" dirty="0">
                <a:solidFill>
                  <a:prstClr val="black"/>
                </a:solidFill>
                <a:latin typeface="Calibri"/>
              </a:rPr>
              <a:t>V – Contração Integrada</a:t>
            </a:r>
          </a:p>
          <a:p>
            <a:pPr algn="just"/>
            <a:endParaRPr lang="pt-BR" sz="2600" dirty="0">
              <a:solidFill>
                <a:prstClr val="black"/>
              </a:solidFill>
              <a:latin typeface="Calibri"/>
            </a:endParaRPr>
          </a:p>
          <a:p>
            <a:pPr algn="just"/>
            <a:r>
              <a:rPr lang="pt-BR" sz="2600" dirty="0">
                <a:solidFill>
                  <a:prstClr val="black"/>
                </a:solidFill>
                <a:latin typeface="Calibri"/>
              </a:rPr>
              <a:t>Regime de contratação de obras e serviços de engenharia em que o contratado é responsável por elaborar e desenvolver os projetos básico e executivo, executar obras e serviços de engenharia, fornecer bens ou prestar serviços especiais e realizar montagem, teste, pré-operação e as demais operações necessárias e suficientes para a entrega final do objeto” (artigo 6º, XXXII).</a:t>
            </a:r>
          </a:p>
        </p:txBody>
      </p:sp>
    </p:spTree>
    <p:extLst>
      <p:ext uri="{BB962C8B-B14F-4D97-AF65-F5344CB8AC3E}">
        <p14:creationId xmlns:p14="http://schemas.microsoft.com/office/powerpoint/2010/main" xmlns="" val="3643607633"/>
      </p:ext>
    </p:extLst>
  </p:cSld>
  <p:clrMapOvr>
    <a:masterClrMapping/>
  </p:clrMapOvr>
  <p:transition spd="slow">
    <p:cut/>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3. REGIMES DE EXECUÇÃO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115</a:t>
            </a:fld>
            <a:endParaRPr lang="pt-BR" dirty="0">
              <a:solidFill>
                <a:prstClr val="black">
                  <a:tint val="75000"/>
                </a:prstClr>
              </a:solidFill>
            </a:endParaRPr>
          </a:p>
        </p:txBody>
      </p:sp>
      <p:sp>
        <p:nvSpPr>
          <p:cNvPr id="2" name="Retângulo 1"/>
          <p:cNvSpPr/>
          <p:nvPr/>
        </p:nvSpPr>
        <p:spPr>
          <a:xfrm>
            <a:off x="539552" y="1412776"/>
            <a:ext cx="8051533" cy="3693319"/>
          </a:xfrm>
          <a:prstGeom prst="rect">
            <a:avLst/>
          </a:prstGeom>
        </p:spPr>
        <p:txBody>
          <a:bodyPr wrap="square">
            <a:spAutoFit/>
          </a:bodyPr>
          <a:lstStyle/>
          <a:p>
            <a:pPr algn="just"/>
            <a:r>
              <a:rPr lang="pt-BR" sz="2600" b="1" dirty="0">
                <a:solidFill>
                  <a:prstClr val="black"/>
                </a:solidFill>
                <a:latin typeface="Calibri"/>
              </a:rPr>
              <a:t>V – Contração Integrada (cont.)</a:t>
            </a:r>
          </a:p>
          <a:p>
            <a:pPr algn="just"/>
            <a:endParaRPr lang="pt-BR" sz="2600" dirty="0">
              <a:solidFill>
                <a:prstClr val="black"/>
              </a:solidFill>
              <a:latin typeface="Calibri"/>
            </a:endParaRPr>
          </a:p>
          <a:p>
            <a:pPr algn="just"/>
            <a:r>
              <a:rPr lang="pt-BR" sz="2600" dirty="0">
                <a:solidFill>
                  <a:prstClr val="black"/>
                </a:solidFill>
                <a:latin typeface="Calibri"/>
              </a:rPr>
              <a:t>Por essa forma, exclusiva para obras e serviços de engenharia, o contratado irá elaborar tanto o projeto básico, quanto o executivo, sob a aprovação do projeto básico a partir do anteprojeto (realizado pela administração).</a:t>
            </a:r>
          </a:p>
          <a:p>
            <a:pPr algn="just"/>
            <a:endParaRPr lang="pt-BR" sz="2600" dirty="0">
              <a:solidFill>
                <a:prstClr val="black"/>
              </a:solidFill>
              <a:latin typeface="Calibri"/>
            </a:endParaRPr>
          </a:p>
          <a:p>
            <a:pPr algn="just"/>
            <a:r>
              <a:rPr lang="pt-BR" sz="2600" dirty="0">
                <a:solidFill>
                  <a:prstClr val="black"/>
                </a:solidFill>
                <a:latin typeface="Calibri"/>
              </a:rPr>
              <a:t>Ex.: Rodovias, pontes, obras de infraestrutura em geral.</a:t>
            </a:r>
          </a:p>
        </p:txBody>
      </p:sp>
    </p:spTree>
    <p:extLst>
      <p:ext uri="{BB962C8B-B14F-4D97-AF65-F5344CB8AC3E}">
        <p14:creationId xmlns:p14="http://schemas.microsoft.com/office/powerpoint/2010/main" xmlns="" val="3393024295"/>
      </p:ext>
    </p:extLst>
  </p:cSld>
  <p:clrMapOvr>
    <a:masterClrMapping/>
  </p:clrMapOvr>
  <p:transition spd="slow">
    <p:cut/>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3. REGIMES DE EXECUÇÃO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116</a:t>
            </a:fld>
            <a:endParaRPr lang="pt-BR" dirty="0">
              <a:solidFill>
                <a:prstClr val="black">
                  <a:tint val="75000"/>
                </a:prstClr>
              </a:solidFill>
            </a:endParaRPr>
          </a:p>
        </p:txBody>
      </p:sp>
      <p:sp>
        <p:nvSpPr>
          <p:cNvPr id="2" name="Retângulo 1"/>
          <p:cNvSpPr/>
          <p:nvPr/>
        </p:nvSpPr>
        <p:spPr>
          <a:xfrm>
            <a:off x="539552" y="1412776"/>
            <a:ext cx="8051533" cy="3693319"/>
          </a:xfrm>
          <a:prstGeom prst="rect">
            <a:avLst/>
          </a:prstGeom>
        </p:spPr>
        <p:txBody>
          <a:bodyPr wrap="square">
            <a:spAutoFit/>
          </a:bodyPr>
          <a:lstStyle/>
          <a:p>
            <a:pPr algn="just"/>
            <a:r>
              <a:rPr lang="pt-BR" sz="2600" b="1" dirty="0">
                <a:solidFill>
                  <a:prstClr val="black"/>
                </a:solidFill>
                <a:latin typeface="Calibri"/>
              </a:rPr>
              <a:t>VI – Contração Semi-integrada</a:t>
            </a:r>
          </a:p>
          <a:p>
            <a:pPr algn="just"/>
            <a:endParaRPr lang="pt-BR" sz="2600" dirty="0">
              <a:solidFill>
                <a:prstClr val="black"/>
              </a:solidFill>
              <a:latin typeface="Calibri"/>
            </a:endParaRPr>
          </a:p>
          <a:p>
            <a:pPr algn="just"/>
            <a:r>
              <a:rPr lang="pt-BR" sz="2600" dirty="0">
                <a:solidFill>
                  <a:prstClr val="black"/>
                </a:solidFill>
                <a:latin typeface="Calibri"/>
              </a:rPr>
              <a:t>Regime de contratação de obras e serviços de engenharia em que o contratado é responsável por elaborar e desenvolver o projeto executivo, executar obras e serviços de engenharia, fornecer bens ou prestar serviços especiais e realizar montagem, teste, pré-operação e as demais operações necessárias e suficientes para a entrega final do objeto” (artigo 6º, XXXIII).</a:t>
            </a:r>
          </a:p>
        </p:txBody>
      </p:sp>
    </p:spTree>
    <p:extLst>
      <p:ext uri="{BB962C8B-B14F-4D97-AF65-F5344CB8AC3E}">
        <p14:creationId xmlns:p14="http://schemas.microsoft.com/office/powerpoint/2010/main" xmlns="" val="1795134346"/>
      </p:ext>
    </p:extLst>
  </p:cSld>
  <p:clrMapOvr>
    <a:masterClrMapping/>
  </p:clrMapOvr>
  <p:transition spd="slow">
    <p:cut/>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3. REGIMES DE EXECUÇÃO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117</a:t>
            </a:fld>
            <a:endParaRPr lang="pt-BR" dirty="0">
              <a:solidFill>
                <a:prstClr val="black">
                  <a:tint val="75000"/>
                </a:prstClr>
              </a:solidFill>
            </a:endParaRPr>
          </a:p>
        </p:txBody>
      </p:sp>
      <p:sp>
        <p:nvSpPr>
          <p:cNvPr id="2" name="Retângulo 1"/>
          <p:cNvSpPr/>
          <p:nvPr/>
        </p:nvSpPr>
        <p:spPr>
          <a:xfrm>
            <a:off x="539552" y="1159579"/>
            <a:ext cx="8051533" cy="5293757"/>
          </a:xfrm>
          <a:prstGeom prst="rect">
            <a:avLst/>
          </a:prstGeom>
        </p:spPr>
        <p:txBody>
          <a:bodyPr wrap="square">
            <a:spAutoFit/>
          </a:bodyPr>
          <a:lstStyle/>
          <a:p>
            <a:pPr algn="just"/>
            <a:r>
              <a:rPr lang="pt-BR" sz="2600" b="1" dirty="0">
                <a:solidFill>
                  <a:prstClr val="black"/>
                </a:solidFill>
                <a:latin typeface="Calibri"/>
              </a:rPr>
              <a:t>VI – Contração </a:t>
            </a:r>
            <a:r>
              <a:rPr lang="pt-BR" sz="2600" b="1" dirty="0" err="1">
                <a:solidFill>
                  <a:prstClr val="black"/>
                </a:solidFill>
                <a:latin typeface="Calibri"/>
              </a:rPr>
              <a:t>Semi-integrada</a:t>
            </a:r>
            <a:r>
              <a:rPr lang="pt-BR" sz="2600" b="1" dirty="0">
                <a:solidFill>
                  <a:prstClr val="black"/>
                </a:solidFill>
                <a:latin typeface="Calibri"/>
              </a:rPr>
              <a:t> (cont.)</a:t>
            </a:r>
          </a:p>
          <a:p>
            <a:pPr algn="just"/>
            <a:endParaRPr lang="pt-BR" sz="2600" dirty="0">
              <a:solidFill>
                <a:prstClr val="black"/>
              </a:solidFill>
              <a:latin typeface="Calibri"/>
            </a:endParaRPr>
          </a:p>
          <a:p>
            <a:pPr algn="just"/>
            <a:r>
              <a:rPr lang="pt-BR" sz="2600" dirty="0">
                <a:solidFill>
                  <a:prstClr val="black"/>
                </a:solidFill>
                <a:latin typeface="Calibri"/>
              </a:rPr>
              <a:t>O contratado irá elaborar apenas o projeto executivo, visto que a administração fará o projeto básico (anexo obrigatório do edital), mas o projeto básico poderá ser alterado caso haja a necessidade e a autorização da administração (de forma motivada), mediante a comprovação pelo contratado da superioridade das inovações propostas em relação ao projeto inicial, em termos de redução de custos, aumento de qualidade, redução de prazos para a entrega ou facilidade de operacionalização/manutenção, e a contratada assume os riscos sobre as alterações propostas.</a:t>
            </a:r>
          </a:p>
        </p:txBody>
      </p:sp>
    </p:spTree>
    <p:extLst>
      <p:ext uri="{BB962C8B-B14F-4D97-AF65-F5344CB8AC3E}">
        <p14:creationId xmlns:p14="http://schemas.microsoft.com/office/powerpoint/2010/main" xmlns="" val="200456154"/>
      </p:ext>
    </p:extLst>
  </p:cSld>
  <p:clrMapOvr>
    <a:masterClrMapping/>
  </p:clrMapOvr>
  <p:transition spd="slow">
    <p:cut/>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3. REGIMES DE EXECUÇÃO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118</a:t>
            </a:fld>
            <a:endParaRPr lang="pt-BR" dirty="0">
              <a:solidFill>
                <a:prstClr val="black">
                  <a:tint val="75000"/>
                </a:prstClr>
              </a:solidFill>
            </a:endParaRPr>
          </a:p>
        </p:txBody>
      </p:sp>
      <p:sp>
        <p:nvSpPr>
          <p:cNvPr id="2" name="Retângulo 1"/>
          <p:cNvSpPr/>
          <p:nvPr/>
        </p:nvSpPr>
        <p:spPr>
          <a:xfrm>
            <a:off x="539552" y="1159579"/>
            <a:ext cx="8051533" cy="4893647"/>
          </a:xfrm>
          <a:prstGeom prst="rect">
            <a:avLst/>
          </a:prstGeom>
        </p:spPr>
        <p:txBody>
          <a:bodyPr wrap="square">
            <a:spAutoFit/>
          </a:bodyPr>
          <a:lstStyle/>
          <a:p>
            <a:pPr algn="just"/>
            <a:r>
              <a:rPr lang="pt-BR" sz="2600" b="1" dirty="0">
                <a:solidFill>
                  <a:prstClr val="black"/>
                </a:solidFill>
                <a:latin typeface="Calibri"/>
              </a:rPr>
              <a:t>VII – Fornecimento e prestação de serviço associado </a:t>
            </a:r>
          </a:p>
          <a:p>
            <a:pPr algn="just"/>
            <a:endParaRPr lang="pt-BR" sz="2600" dirty="0">
              <a:solidFill>
                <a:prstClr val="black"/>
              </a:solidFill>
              <a:latin typeface="Calibri"/>
            </a:endParaRPr>
          </a:p>
          <a:p>
            <a:pPr algn="just"/>
            <a:r>
              <a:rPr lang="pt-BR" sz="2600" dirty="0">
                <a:solidFill>
                  <a:prstClr val="black"/>
                </a:solidFill>
                <a:latin typeface="Calibri"/>
              </a:rPr>
              <a:t>regime de contratação em que, além do fornecimento do objeto, o contratado responsabiliza-se por sua operação, manutenção ou ambas, por tempo determinado (artigo 6º, XXXIV).</a:t>
            </a:r>
          </a:p>
          <a:p>
            <a:pPr algn="just"/>
            <a:endParaRPr lang="pt-BR" sz="2600" dirty="0">
              <a:solidFill>
                <a:prstClr val="black"/>
              </a:solidFill>
              <a:latin typeface="Calibri"/>
            </a:endParaRPr>
          </a:p>
          <a:p>
            <a:pPr algn="just"/>
            <a:r>
              <a:rPr lang="pt-BR" sz="2600" dirty="0">
                <a:solidFill>
                  <a:prstClr val="black"/>
                </a:solidFill>
                <a:latin typeface="Calibri"/>
              </a:rPr>
              <a:t>O contratado executa a obra e presta o serviço associado.</a:t>
            </a:r>
          </a:p>
          <a:p>
            <a:pPr algn="just"/>
            <a:endParaRPr lang="pt-BR" sz="2600" dirty="0">
              <a:solidFill>
                <a:prstClr val="black"/>
              </a:solidFill>
              <a:latin typeface="Calibri"/>
            </a:endParaRPr>
          </a:p>
          <a:p>
            <a:pPr algn="just"/>
            <a:r>
              <a:rPr lang="pt-BR" sz="2600" dirty="0">
                <a:solidFill>
                  <a:prstClr val="black"/>
                </a:solidFill>
                <a:latin typeface="Calibri"/>
              </a:rPr>
              <a:t>Ex.: a contratada construirá um estádio de futebol e será também responsável por administrar e operacionalizar o estádio por determinado período.</a:t>
            </a:r>
          </a:p>
        </p:txBody>
      </p:sp>
    </p:spTree>
    <p:extLst>
      <p:ext uri="{BB962C8B-B14F-4D97-AF65-F5344CB8AC3E}">
        <p14:creationId xmlns:p14="http://schemas.microsoft.com/office/powerpoint/2010/main" xmlns="" val="3347310228"/>
      </p:ext>
    </p:extLst>
  </p:cSld>
  <p:clrMapOvr>
    <a:masterClrMapping/>
  </p:clrMapOvr>
  <p:transition spd="slow">
    <p:cut/>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3. REGIMES DE EXECUÇÃO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119</a:t>
            </a:fld>
            <a:endParaRPr lang="pt-BR" dirty="0">
              <a:solidFill>
                <a:prstClr val="black">
                  <a:tint val="75000"/>
                </a:prstClr>
              </a:solidFill>
            </a:endParaRPr>
          </a:p>
        </p:txBody>
      </p:sp>
      <p:sp>
        <p:nvSpPr>
          <p:cNvPr id="2" name="Retângulo 1"/>
          <p:cNvSpPr/>
          <p:nvPr/>
        </p:nvSpPr>
        <p:spPr>
          <a:xfrm>
            <a:off x="539552" y="1556792"/>
            <a:ext cx="8051533" cy="4093428"/>
          </a:xfrm>
          <a:prstGeom prst="rect">
            <a:avLst/>
          </a:prstGeom>
        </p:spPr>
        <p:txBody>
          <a:bodyPr wrap="square">
            <a:spAutoFit/>
          </a:bodyPr>
          <a:lstStyle/>
          <a:p>
            <a:pPr algn="just"/>
            <a:r>
              <a:rPr lang="pt-BR" sz="2600" b="1" dirty="0">
                <a:solidFill>
                  <a:prstClr val="black"/>
                </a:solidFill>
                <a:latin typeface="Calibri"/>
              </a:rPr>
              <a:t>Das formas de pagamento:</a:t>
            </a:r>
          </a:p>
          <a:p>
            <a:pPr algn="just"/>
            <a:endParaRPr lang="pt-BR" sz="2600" dirty="0">
              <a:solidFill>
                <a:prstClr val="black"/>
              </a:solidFill>
              <a:latin typeface="Calibri"/>
            </a:endParaRPr>
          </a:p>
          <a:p>
            <a:pPr algn="just"/>
            <a:r>
              <a:rPr lang="pt-BR" sz="2600" dirty="0">
                <a:solidFill>
                  <a:prstClr val="black"/>
                </a:solidFill>
                <a:latin typeface="Calibri"/>
              </a:rPr>
              <a:t>Quando estivermos falando de empreitada de preço global, contratação integrada e </a:t>
            </a:r>
            <a:r>
              <a:rPr lang="pt-BR" sz="2600" dirty="0" err="1">
                <a:solidFill>
                  <a:prstClr val="black"/>
                </a:solidFill>
                <a:latin typeface="Calibri"/>
              </a:rPr>
              <a:t>semi-integrada</a:t>
            </a:r>
            <a:r>
              <a:rPr lang="pt-BR" sz="2600" dirty="0">
                <a:solidFill>
                  <a:prstClr val="black"/>
                </a:solidFill>
                <a:latin typeface="Calibri"/>
              </a:rPr>
              <a:t>, o pagamento será por avaliação, após cumpridas as etapas ajustadas no cronograma físico financeiro.</a:t>
            </a:r>
          </a:p>
          <a:p>
            <a:pPr algn="just"/>
            <a:endParaRPr lang="pt-BR" sz="2600" dirty="0">
              <a:solidFill>
                <a:prstClr val="black"/>
              </a:solidFill>
              <a:latin typeface="Calibri"/>
            </a:endParaRPr>
          </a:p>
          <a:p>
            <a:pPr algn="just"/>
            <a:r>
              <a:rPr lang="pt-BR" sz="2600" dirty="0">
                <a:solidFill>
                  <a:prstClr val="black"/>
                </a:solidFill>
                <a:latin typeface="Calibri"/>
              </a:rPr>
              <a:t>Em regime de empreitada por preço unitário o pagamento será então por medição a partir da unidade de medida previamente estabelecida.</a:t>
            </a:r>
          </a:p>
        </p:txBody>
      </p:sp>
    </p:spTree>
    <p:extLst>
      <p:ext uri="{BB962C8B-B14F-4D97-AF65-F5344CB8AC3E}">
        <p14:creationId xmlns:p14="http://schemas.microsoft.com/office/powerpoint/2010/main" xmlns="" val="1611078680"/>
      </p:ext>
    </p:extLst>
  </p:cSld>
  <p:clrMapOvr>
    <a:masterClrMapping/>
  </p:clrMapOvr>
  <p:transition spd="slow">
    <p:cut/>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3. REGIMES DE EXECUÇÃO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120</a:t>
            </a:fld>
            <a:endParaRPr lang="pt-BR" dirty="0">
              <a:solidFill>
                <a:prstClr val="black">
                  <a:tint val="75000"/>
                </a:prstClr>
              </a:solidFill>
            </a:endParaRPr>
          </a:p>
        </p:txBody>
      </p:sp>
      <p:sp>
        <p:nvSpPr>
          <p:cNvPr id="2" name="Retângulo 1"/>
          <p:cNvSpPr/>
          <p:nvPr/>
        </p:nvSpPr>
        <p:spPr>
          <a:xfrm>
            <a:off x="539552" y="1556792"/>
            <a:ext cx="8051533" cy="4493538"/>
          </a:xfrm>
          <a:prstGeom prst="rect">
            <a:avLst/>
          </a:prstGeom>
        </p:spPr>
        <p:txBody>
          <a:bodyPr wrap="square">
            <a:spAutoFit/>
          </a:bodyPr>
          <a:lstStyle/>
          <a:p>
            <a:pPr algn="just"/>
            <a:r>
              <a:rPr lang="pt-BR" sz="2600" b="1" dirty="0">
                <a:solidFill>
                  <a:prstClr val="black"/>
                </a:solidFill>
                <a:latin typeface="Calibri"/>
              </a:rPr>
              <a:t>Das formas de pagamento: (cont.)</a:t>
            </a:r>
          </a:p>
          <a:p>
            <a:pPr algn="just"/>
            <a:endParaRPr lang="pt-BR" sz="2600" dirty="0">
              <a:solidFill>
                <a:prstClr val="black"/>
              </a:solidFill>
              <a:latin typeface="Calibri"/>
            </a:endParaRPr>
          </a:p>
          <a:p>
            <a:pPr algn="just"/>
            <a:r>
              <a:rPr lang="pt-BR" sz="2600" dirty="0">
                <a:solidFill>
                  <a:prstClr val="black"/>
                </a:solidFill>
                <a:latin typeface="Calibri"/>
              </a:rPr>
              <a:t>Quando o regime for fornecimento e prestação de serviços associados, as duas formas de pagamento poderão ocorrer.</a:t>
            </a:r>
          </a:p>
          <a:p>
            <a:pPr algn="just"/>
            <a:endParaRPr lang="pt-BR" sz="2600" dirty="0">
              <a:solidFill>
                <a:prstClr val="black"/>
              </a:solidFill>
              <a:latin typeface="Calibri"/>
            </a:endParaRPr>
          </a:p>
          <a:p>
            <a:pPr algn="just"/>
            <a:r>
              <a:rPr lang="pt-BR" sz="2600" dirty="0">
                <a:solidFill>
                  <a:prstClr val="black"/>
                </a:solidFill>
                <a:latin typeface="Calibri"/>
              </a:rPr>
              <a:t>Ex.: fornecido o bem a empresa recebe o seu valor (conforme pactuado, preço justo e fixo) e na execução dos serviços, o pagamento ocorrerá por etapa, conforme a execução do objeto, ou seja, neste regime pode-se misturar a forma de pagamento (fixo e variável).</a:t>
            </a:r>
          </a:p>
        </p:txBody>
      </p:sp>
    </p:spTree>
    <p:extLst>
      <p:ext uri="{BB962C8B-B14F-4D97-AF65-F5344CB8AC3E}">
        <p14:creationId xmlns:p14="http://schemas.microsoft.com/office/powerpoint/2010/main" xmlns="" val="3913199518"/>
      </p:ext>
    </p:extLst>
  </p:cSld>
  <p:clrMapOvr>
    <a:masterClrMapping/>
  </p:clrMapOvr>
  <p:transition spd="slow">
    <p:cut/>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tx1">
                    <a:lumMod val="95000"/>
                    <a:lumOff val="5000"/>
                  </a:schemeClr>
                </a:solidFill>
                <a:effectLst>
                  <a:outerShdw blurRad="38100" dist="38100" dir="2700000" algn="tl">
                    <a:srgbClr val="000000">
                      <a:alpha val="43137"/>
                    </a:srgbClr>
                  </a:outerShdw>
                </a:effectLst>
                <a:ea typeface="Calibri"/>
                <a:cs typeface="Calibri"/>
                <a:sym typeface="Calibri"/>
              </a:rPr>
              <a:t>HORA DO INTERVALO</a:t>
            </a:r>
            <a:endParaRPr lang="pt-BR" sz="3600" b="1" i="0" u="none" strike="noStrike" cap="none" baseline="0" dirty="0">
              <a:solidFill>
                <a:schemeClr val="tx1">
                  <a:lumMod val="95000"/>
                  <a:lumOff val="5000"/>
                </a:schemeClr>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121</a:t>
            </a:fld>
            <a:endParaRPr lang="pt-BR" dirty="0">
              <a:solidFill>
                <a:prstClr val="black">
                  <a:tint val="75000"/>
                </a:prstClr>
              </a:solidFill>
            </a:endParaRPr>
          </a:p>
        </p:txBody>
      </p:sp>
      <p:pic>
        <p:nvPicPr>
          <p:cNvPr id="3" name="Imagem 2"/>
          <p:cNvPicPr>
            <a:picLocks noChangeAspect="1"/>
          </p:cNvPicPr>
          <p:nvPr/>
        </p:nvPicPr>
        <p:blipFill>
          <a:blip r:embed="rId3" cstate="print"/>
          <a:stretch>
            <a:fillRect/>
          </a:stretch>
        </p:blipFill>
        <p:spPr>
          <a:xfrm>
            <a:off x="2915816" y="2061248"/>
            <a:ext cx="3600000" cy="3600000"/>
          </a:xfrm>
          <a:prstGeom prst="rect">
            <a:avLst/>
          </a:prstGeom>
        </p:spPr>
      </p:pic>
      <p:sp>
        <p:nvSpPr>
          <p:cNvPr id="5" name="CaixaDeTexto 4">
            <a:extLst>
              <a:ext uri="{FF2B5EF4-FFF2-40B4-BE49-F238E27FC236}">
                <a16:creationId xmlns:a16="http://schemas.microsoft.com/office/drawing/2014/main" xmlns="" id="{40277D83-60A0-E392-2F90-B717C613D9DA}"/>
              </a:ext>
            </a:extLst>
          </p:cNvPr>
          <p:cNvSpPr txBox="1"/>
          <p:nvPr/>
        </p:nvSpPr>
        <p:spPr>
          <a:xfrm>
            <a:off x="2771800" y="1249059"/>
            <a:ext cx="4660490" cy="369332"/>
          </a:xfrm>
          <a:prstGeom prst="rect">
            <a:avLst/>
          </a:prstGeom>
          <a:noFill/>
        </p:spPr>
        <p:txBody>
          <a:bodyPr wrap="square">
            <a:spAutoFit/>
          </a:bodyPr>
          <a:lstStyle/>
          <a:p>
            <a:r>
              <a:rPr lang="pt-BR" dirty="0"/>
              <a:t>https://compras.es.gov.br/nllc</a:t>
            </a:r>
          </a:p>
        </p:txBody>
      </p:sp>
    </p:spTree>
    <p:extLst>
      <p:ext uri="{BB962C8B-B14F-4D97-AF65-F5344CB8AC3E}">
        <p14:creationId xmlns:p14="http://schemas.microsoft.com/office/powerpoint/2010/main" xmlns="" val="3505158756"/>
      </p:ext>
    </p:extLst>
  </p:cSld>
  <p:clrMapOvr>
    <a:masterClrMapping/>
  </p:clrMapOvr>
  <p:transition spd="slow">
    <p:cut/>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4. PREPARAÇÃO DA CONTRATAÇÃO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122</a:t>
            </a:fld>
            <a:endParaRPr lang="pt-BR" dirty="0">
              <a:solidFill>
                <a:prstClr val="black">
                  <a:tint val="75000"/>
                </a:prstClr>
              </a:solidFill>
            </a:endParaRPr>
          </a:p>
        </p:txBody>
      </p:sp>
      <p:sp>
        <p:nvSpPr>
          <p:cNvPr id="2" name="Retângulo 1"/>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4.1. Elaboração do ETP</a:t>
            </a:r>
            <a:endParaRPr lang="pt-BR" sz="2600" dirty="0">
              <a:solidFill>
                <a:prstClr val="black"/>
              </a:solidFill>
              <a:latin typeface="Calibri"/>
            </a:endParaRPr>
          </a:p>
        </p:txBody>
      </p:sp>
      <p:sp>
        <p:nvSpPr>
          <p:cNvPr id="5" name="Retângulo 4"/>
          <p:cNvSpPr/>
          <p:nvPr/>
        </p:nvSpPr>
        <p:spPr>
          <a:xfrm>
            <a:off x="543717" y="2072461"/>
            <a:ext cx="8051533" cy="4278094"/>
          </a:xfrm>
          <a:prstGeom prst="rect">
            <a:avLst/>
          </a:prstGeom>
        </p:spPr>
        <p:txBody>
          <a:bodyPr wrap="square">
            <a:spAutoFit/>
          </a:bodyPr>
          <a:lstStyle/>
          <a:p>
            <a:pPr algn="just"/>
            <a:r>
              <a:rPr lang="pt-BR" sz="2600" dirty="0">
                <a:solidFill>
                  <a:prstClr val="black"/>
                </a:solidFill>
                <a:latin typeface="Calibri"/>
              </a:rPr>
              <a:t>Anteriormente ao Termo de Referência, o problema de engenharia deverá ser avaliado por meio da elaboração de um ETP, que deverá:</a:t>
            </a:r>
          </a:p>
          <a:p>
            <a:pPr algn="just"/>
            <a:endParaRPr lang="pt-BR" sz="1200" dirty="0">
              <a:solidFill>
                <a:prstClr val="black"/>
              </a:solidFill>
              <a:latin typeface="Calibri"/>
            </a:endParaRPr>
          </a:p>
          <a:p>
            <a:pPr marL="720000" lvl="1" indent="-360000" algn="just">
              <a:buFont typeface="Arial" panose="020B0604020202020204" pitchFamily="34" charset="0"/>
              <a:buChar char="•"/>
            </a:pPr>
            <a:r>
              <a:rPr lang="pt-BR" sz="2600" dirty="0">
                <a:solidFill>
                  <a:prstClr val="black"/>
                </a:solidFill>
                <a:latin typeface="Calibri"/>
              </a:rPr>
              <a:t>Evidenciar o problema a ser resolvido e a melhor solução, de modo a permitir a avaliação da viabilidade técnica, </a:t>
            </a:r>
            <a:r>
              <a:rPr lang="pt-BR" sz="2600" dirty="0" err="1">
                <a:solidFill>
                  <a:prstClr val="black"/>
                </a:solidFill>
                <a:latin typeface="Calibri"/>
              </a:rPr>
              <a:t>socioenômica</a:t>
            </a:r>
            <a:r>
              <a:rPr lang="pt-BR" sz="2600" dirty="0">
                <a:solidFill>
                  <a:prstClr val="black"/>
                </a:solidFill>
                <a:latin typeface="Calibri"/>
              </a:rPr>
              <a:t> e ambiental da contratação;</a:t>
            </a:r>
          </a:p>
          <a:p>
            <a:pPr marL="720000" lvl="1" indent="-360000" algn="just">
              <a:buFont typeface="Arial" panose="020B0604020202020204" pitchFamily="34" charset="0"/>
              <a:buChar char="•"/>
            </a:pPr>
            <a:r>
              <a:rPr lang="pt-BR" sz="2600" dirty="0">
                <a:solidFill>
                  <a:prstClr val="black"/>
                </a:solidFill>
                <a:latin typeface="Calibri"/>
              </a:rPr>
              <a:t>Ser elaborado conjuntamente por servidores da área técnica e requisitante ou, quando houver, pela equipe de planejamento da contratação.</a:t>
            </a:r>
          </a:p>
        </p:txBody>
      </p:sp>
    </p:spTree>
    <p:extLst>
      <p:ext uri="{BB962C8B-B14F-4D97-AF65-F5344CB8AC3E}">
        <p14:creationId xmlns:p14="http://schemas.microsoft.com/office/powerpoint/2010/main" xmlns="" val="2157739129"/>
      </p:ext>
    </p:extLst>
  </p:cSld>
  <p:clrMapOvr>
    <a:masterClrMapping/>
  </p:clrMapOvr>
  <p:transition spd="slow">
    <p:cut/>
  </p:transition>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123</a:t>
            </a:fld>
            <a:endParaRPr lang="pt-BR" dirty="0">
              <a:solidFill>
                <a:prstClr val="black">
                  <a:tint val="75000"/>
                </a:prstClr>
              </a:solidFill>
            </a:endParaRPr>
          </a:p>
        </p:txBody>
      </p:sp>
      <p:sp>
        <p:nvSpPr>
          <p:cNvPr id="2" name="Retângulo 1"/>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4.1. Elaboração do ETP (cont.)</a:t>
            </a:r>
            <a:endParaRPr lang="pt-BR" sz="2600" dirty="0">
              <a:solidFill>
                <a:prstClr val="black"/>
              </a:solidFill>
              <a:latin typeface="Calibri"/>
            </a:endParaRPr>
          </a:p>
        </p:txBody>
      </p:sp>
      <p:sp>
        <p:nvSpPr>
          <p:cNvPr id="5" name="Retângulo 4"/>
          <p:cNvSpPr/>
          <p:nvPr/>
        </p:nvSpPr>
        <p:spPr>
          <a:xfrm>
            <a:off x="543717" y="1845979"/>
            <a:ext cx="8051533" cy="4247317"/>
          </a:xfrm>
          <a:prstGeom prst="rect">
            <a:avLst/>
          </a:prstGeom>
        </p:spPr>
        <p:txBody>
          <a:bodyPr wrap="square">
            <a:spAutoFit/>
          </a:bodyPr>
          <a:lstStyle/>
          <a:p>
            <a:pPr algn="just"/>
            <a:r>
              <a:rPr lang="pt-BR" sz="2600" dirty="0">
                <a:solidFill>
                  <a:prstClr val="black"/>
                </a:solidFill>
                <a:latin typeface="Calibri"/>
              </a:rPr>
              <a:t>INSTRUÇÃO NORMATIVA SEGES* Nº 58/2022</a:t>
            </a:r>
          </a:p>
          <a:p>
            <a:pPr algn="just"/>
            <a:r>
              <a:rPr lang="pt-BR" sz="2600" dirty="0">
                <a:solidFill>
                  <a:prstClr val="black"/>
                </a:solidFill>
                <a:latin typeface="Calibri"/>
              </a:rPr>
              <a:t>DECRETO ESTADUAL Nº 5352-R/2023</a:t>
            </a:r>
          </a:p>
          <a:p>
            <a:pPr algn="just"/>
            <a:endParaRPr lang="pt-BR" sz="1200" dirty="0">
              <a:solidFill>
                <a:prstClr val="black"/>
              </a:solidFill>
              <a:latin typeface="Calibri"/>
            </a:endParaRPr>
          </a:p>
          <a:p>
            <a:pPr algn="just"/>
            <a:r>
              <a:rPr lang="pt-BR" sz="2600" dirty="0">
                <a:solidFill>
                  <a:prstClr val="black"/>
                </a:solidFill>
                <a:latin typeface="Calibri"/>
              </a:rPr>
              <a:t>Quanto ao conteúdo do ETP (Art. 9º):</a:t>
            </a:r>
          </a:p>
          <a:p>
            <a:pPr algn="just"/>
            <a:endParaRPr lang="pt-BR" sz="1200" dirty="0">
              <a:solidFill>
                <a:prstClr val="black"/>
              </a:solidFill>
              <a:latin typeface="Calibri"/>
            </a:endParaRPr>
          </a:p>
          <a:p>
            <a:pPr algn="just"/>
            <a:r>
              <a:rPr lang="pt-BR" sz="2600" dirty="0">
                <a:solidFill>
                  <a:prstClr val="black"/>
                </a:solidFill>
                <a:latin typeface="Calibri"/>
              </a:rPr>
              <a:t>I - descrição da necessidade da contratação, considerado o problema a ser resolvido sob a perspectiva do interesse público;</a:t>
            </a:r>
          </a:p>
          <a:p>
            <a:pPr algn="just"/>
            <a:endParaRPr lang="pt-BR" sz="1200" dirty="0">
              <a:solidFill>
                <a:prstClr val="black"/>
              </a:solidFill>
              <a:latin typeface="Calibri"/>
            </a:endParaRPr>
          </a:p>
          <a:p>
            <a:pPr algn="just"/>
            <a:r>
              <a:rPr lang="pt-BR" sz="2600" dirty="0">
                <a:solidFill>
                  <a:prstClr val="black"/>
                </a:solidFill>
                <a:latin typeface="Calibri"/>
              </a:rPr>
              <a:t>II - descrição dos requisitos da contratação necessários e suficientes à escolha da solução, prevendo critérios e práticas de sustentabilidade;</a:t>
            </a:r>
          </a:p>
        </p:txBody>
      </p:sp>
      <p:sp>
        <p:nvSpPr>
          <p:cNvPr id="9" name="CaixaDeTexto 8">
            <a:extLst>
              <a:ext uri="{FF2B5EF4-FFF2-40B4-BE49-F238E27FC236}">
                <a16:creationId xmlns:a16="http://schemas.microsoft.com/office/drawing/2014/main" xmlns="" id="{D930F9D7-F0F1-8545-7E80-B195B75D6383}"/>
              </a:ext>
            </a:extLst>
          </p:cNvPr>
          <p:cNvSpPr txBox="1"/>
          <p:nvPr/>
        </p:nvSpPr>
        <p:spPr>
          <a:xfrm>
            <a:off x="539552" y="6093296"/>
            <a:ext cx="7930386" cy="338554"/>
          </a:xfrm>
          <a:prstGeom prst="rect">
            <a:avLst/>
          </a:prstGeom>
          <a:noFill/>
        </p:spPr>
        <p:txBody>
          <a:bodyPr wrap="square">
            <a:spAutoFit/>
          </a:bodyPr>
          <a:lstStyle/>
          <a:p>
            <a:r>
              <a:rPr lang="pt-BR" sz="1600" i="0" dirty="0">
                <a:effectLst/>
                <a:latin typeface="+mj-lt"/>
              </a:rPr>
              <a:t>*SECRETARIA ESPECIAL DE DESBUROCRATIZAÇÃO, GESTÃO E GOVERNO DIGITAL </a:t>
            </a:r>
            <a:endParaRPr lang="pt-BR" sz="1600" dirty="0">
              <a:latin typeface="+mj-lt"/>
            </a:endParaRPr>
          </a:p>
        </p:txBody>
      </p:sp>
      <p:sp>
        <p:nvSpPr>
          <p:cNvPr id="8" name="Shape 44">
            <a:extLst>
              <a:ext uri="{FF2B5EF4-FFF2-40B4-BE49-F238E27FC236}">
                <a16:creationId xmlns:a16="http://schemas.microsoft.com/office/drawing/2014/main" xmlns="" id="{43F6D735-EB48-2DE3-7260-055F7C8EDEE1}"/>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4. PREPARAÇÃO DA CONTRATAÇÃO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2698116304"/>
      </p:ext>
    </p:extLst>
  </p:cSld>
  <p:clrMapOvr>
    <a:masterClrMapping/>
  </p:clrMapOvr>
  <p:transition spd="slow">
    <p:cut/>
  </p:transition>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124</a:t>
            </a:fld>
            <a:endParaRPr lang="pt-BR" dirty="0">
              <a:solidFill>
                <a:prstClr val="black">
                  <a:tint val="75000"/>
                </a:prstClr>
              </a:solidFill>
            </a:endParaRPr>
          </a:p>
        </p:txBody>
      </p:sp>
      <p:sp>
        <p:nvSpPr>
          <p:cNvPr id="2" name="Retângulo 1"/>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4.1. Elaboração do ETP (cont.)</a:t>
            </a:r>
            <a:endParaRPr lang="pt-BR" sz="2600" dirty="0">
              <a:solidFill>
                <a:prstClr val="black"/>
              </a:solidFill>
              <a:latin typeface="Calibri"/>
            </a:endParaRPr>
          </a:p>
        </p:txBody>
      </p:sp>
      <p:sp>
        <p:nvSpPr>
          <p:cNvPr id="5" name="Retângulo 4"/>
          <p:cNvSpPr/>
          <p:nvPr/>
        </p:nvSpPr>
        <p:spPr>
          <a:xfrm>
            <a:off x="543717" y="1918568"/>
            <a:ext cx="8051533" cy="4462760"/>
          </a:xfrm>
          <a:prstGeom prst="rect">
            <a:avLst/>
          </a:prstGeom>
        </p:spPr>
        <p:txBody>
          <a:bodyPr wrap="square">
            <a:spAutoFit/>
          </a:bodyPr>
          <a:lstStyle/>
          <a:p>
            <a:pPr algn="just"/>
            <a:r>
              <a:rPr lang="pt-BR" sz="2600" dirty="0">
                <a:solidFill>
                  <a:prstClr val="black"/>
                </a:solidFill>
                <a:latin typeface="Calibri"/>
              </a:rPr>
              <a:t>Quanto ao conteúdo do ETP (Art. 9º):</a:t>
            </a:r>
          </a:p>
          <a:p>
            <a:pPr algn="just"/>
            <a:endParaRPr lang="pt-BR" sz="1200" dirty="0">
              <a:solidFill>
                <a:prstClr val="black"/>
              </a:solidFill>
              <a:latin typeface="Calibri"/>
            </a:endParaRPr>
          </a:p>
          <a:p>
            <a:pPr algn="just"/>
            <a:r>
              <a:rPr lang="pt-BR" sz="2600" dirty="0">
                <a:solidFill>
                  <a:prstClr val="black"/>
                </a:solidFill>
                <a:latin typeface="Calibri"/>
              </a:rPr>
              <a:t>III - levantamento de mercado, que consiste na análise das alternativas possíveis, e justificativa técnica e econômica da escolha do tipo de solução a contratar, podendo, entre outras opções:</a:t>
            </a:r>
          </a:p>
          <a:p>
            <a:pPr algn="just"/>
            <a:endParaRPr lang="pt-BR" sz="1200" dirty="0">
              <a:solidFill>
                <a:prstClr val="black"/>
              </a:solidFill>
              <a:latin typeface="Calibri"/>
            </a:endParaRPr>
          </a:p>
          <a:p>
            <a:pPr algn="just"/>
            <a:r>
              <a:rPr lang="pt-BR" sz="2600" dirty="0">
                <a:solidFill>
                  <a:prstClr val="black"/>
                </a:solidFill>
                <a:latin typeface="Calibri"/>
              </a:rPr>
              <a:t>a) ser consideradas contratações similares feitas por outros órgãos e entidades, com objetivo de identificar a existência de novas metodologias, tecnologias ou inovações que melhor atendam às necessidades da Administração;</a:t>
            </a:r>
          </a:p>
        </p:txBody>
      </p:sp>
      <p:sp>
        <p:nvSpPr>
          <p:cNvPr id="8" name="Shape 44">
            <a:extLst>
              <a:ext uri="{FF2B5EF4-FFF2-40B4-BE49-F238E27FC236}">
                <a16:creationId xmlns:a16="http://schemas.microsoft.com/office/drawing/2014/main" xmlns="" id="{9AF125A4-FDE8-77E8-CD30-505B2D639E3E}"/>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4. PREPARAÇÃO DA CONTRATAÇÃO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4113697189"/>
      </p:ext>
    </p:extLst>
  </p:cSld>
  <p:clrMapOvr>
    <a:masterClrMapping/>
  </p:clrMapOvr>
  <p:transition spd="slow">
    <p:cut/>
  </p:transition>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125</a:t>
            </a:fld>
            <a:endParaRPr lang="pt-BR" dirty="0">
              <a:solidFill>
                <a:prstClr val="black">
                  <a:tint val="75000"/>
                </a:prstClr>
              </a:solidFill>
            </a:endParaRPr>
          </a:p>
        </p:txBody>
      </p:sp>
      <p:sp>
        <p:nvSpPr>
          <p:cNvPr id="2" name="Retângulo 1"/>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4.1. Elaboração do ETP (cont.)</a:t>
            </a:r>
            <a:endParaRPr lang="pt-BR" sz="2600" dirty="0">
              <a:solidFill>
                <a:prstClr val="black"/>
              </a:solidFill>
              <a:latin typeface="Calibri"/>
            </a:endParaRPr>
          </a:p>
        </p:txBody>
      </p:sp>
      <p:sp>
        <p:nvSpPr>
          <p:cNvPr id="5" name="Retângulo 4"/>
          <p:cNvSpPr/>
          <p:nvPr/>
        </p:nvSpPr>
        <p:spPr>
          <a:xfrm>
            <a:off x="543717" y="1918568"/>
            <a:ext cx="8051533" cy="4647426"/>
          </a:xfrm>
          <a:prstGeom prst="rect">
            <a:avLst/>
          </a:prstGeom>
        </p:spPr>
        <p:txBody>
          <a:bodyPr wrap="square">
            <a:spAutoFit/>
          </a:bodyPr>
          <a:lstStyle/>
          <a:p>
            <a:pPr algn="just"/>
            <a:r>
              <a:rPr lang="pt-BR" sz="2600" dirty="0">
                <a:solidFill>
                  <a:prstClr val="black"/>
                </a:solidFill>
                <a:latin typeface="Calibri"/>
              </a:rPr>
              <a:t>Quanto ao conteúdo do ETP (Art. 9º):</a:t>
            </a:r>
          </a:p>
          <a:p>
            <a:pPr algn="just"/>
            <a:endParaRPr lang="pt-BR" sz="1200" dirty="0">
              <a:solidFill>
                <a:prstClr val="black"/>
              </a:solidFill>
              <a:latin typeface="Calibri"/>
            </a:endParaRPr>
          </a:p>
          <a:p>
            <a:pPr algn="just"/>
            <a:r>
              <a:rPr lang="pt-BR" sz="2600" dirty="0">
                <a:solidFill>
                  <a:prstClr val="black"/>
                </a:solidFill>
                <a:latin typeface="Calibri"/>
              </a:rPr>
              <a:t>b) ser realizada audiência ou consulta pública, preferencialmente na forma eletrônica, para coleta de contribuições;</a:t>
            </a:r>
          </a:p>
          <a:p>
            <a:pPr algn="just"/>
            <a:endParaRPr lang="pt-BR" sz="1200" dirty="0">
              <a:solidFill>
                <a:prstClr val="black"/>
              </a:solidFill>
              <a:latin typeface="Calibri"/>
            </a:endParaRPr>
          </a:p>
          <a:p>
            <a:pPr algn="just"/>
            <a:r>
              <a:rPr lang="pt-BR" sz="2600" dirty="0">
                <a:solidFill>
                  <a:prstClr val="black"/>
                </a:solidFill>
                <a:latin typeface="Calibri"/>
              </a:rPr>
              <a:t>c) em caso de possibilidade de compra ou de locação de bens, ser avaliados os custos e os benefícios de cada opção para escolha da alternativa mais vantajosa; e</a:t>
            </a:r>
          </a:p>
          <a:p>
            <a:pPr algn="just"/>
            <a:endParaRPr lang="pt-BR" sz="1200" dirty="0">
              <a:solidFill>
                <a:prstClr val="black"/>
              </a:solidFill>
              <a:latin typeface="Calibri"/>
            </a:endParaRPr>
          </a:p>
          <a:p>
            <a:pPr algn="just"/>
            <a:r>
              <a:rPr lang="pt-BR" sz="2600" dirty="0">
                <a:solidFill>
                  <a:prstClr val="black"/>
                </a:solidFill>
                <a:latin typeface="Calibri"/>
              </a:rPr>
              <a:t>d) ser consideradas outras opções menos onerosas à Administração, tais como chamamentos públicos de doação e permutas.</a:t>
            </a:r>
          </a:p>
        </p:txBody>
      </p:sp>
      <p:sp>
        <p:nvSpPr>
          <p:cNvPr id="8" name="Shape 44">
            <a:extLst>
              <a:ext uri="{FF2B5EF4-FFF2-40B4-BE49-F238E27FC236}">
                <a16:creationId xmlns:a16="http://schemas.microsoft.com/office/drawing/2014/main" xmlns="" id="{79B082FF-2B7E-1884-0E17-255251217468}"/>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4. PREPARAÇÃO DA CONTRATAÇÃO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2342861749"/>
      </p:ext>
    </p:extLst>
  </p:cSld>
  <p:clrMapOvr>
    <a:masterClrMapping/>
  </p:clrMapOvr>
  <p:transition spd="slow">
    <p:cut/>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126</a:t>
            </a:fld>
            <a:endParaRPr lang="pt-BR" dirty="0">
              <a:solidFill>
                <a:prstClr val="black">
                  <a:tint val="75000"/>
                </a:prstClr>
              </a:solidFill>
            </a:endParaRPr>
          </a:p>
        </p:txBody>
      </p:sp>
      <p:sp>
        <p:nvSpPr>
          <p:cNvPr id="2" name="Retângulo 1"/>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4.1. Elaboração do ETP (cont.)</a:t>
            </a:r>
            <a:endParaRPr lang="pt-BR" sz="2600" dirty="0">
              <a:solidFill>
                <a:prstClr val="black"/>
              </a:solidFill>
              <a:latin typeface="Calibri"/>
            </a:endParaRPr>
          </a:p>
        </p:txBody>
      </p:sp>
      <p:sp>
        <p:nvSpPr>
          <p:cNvPr id="5" name="Retângulo 4"/>
          <p:cNvSpPr/>
          <p:nvPr/>
        </p:nvSpPr>
        <p:spPr>
          <a:xfrm>
            <a:off x="543717" y="1918568"/>
            <a:ext cx="8051533" cy="4647426"/>
          </a:xfrm>
          <a:prstGeom prst="rect">
            <a:avLst/>
          </a:prstGeom>
        </p:spPr>
        <p:txBody>
          <a:bodyPr wrap="square">
            <a:spAutoFit/>
          </a:bodyPr>
          <a:lstStyle/>
          <a:p>
            <a:pPr algn="just"/>
            <a:r>
              <a:rPr lang="pt-BR" sz="2600" dirty="0">
                <a:solidFill>
                  <a:prstClr val="black"/>
                </a:solidFill>
                <a:latin typeface="Calibri"/>
              </a:rPr>
              <a:t>Quanto ao conteúdo do ETP (Art. 9º):</a:t>
            </a:r>
          </a:p>
          <a:p>
            <a:pPr algn="just"/>
            <a:endParaRPr lang="pt-BR" sz="1200" dirty="0">
              <a:solidFill>
                <a:prstClr val="black"/>
              </a:solidFill>
              <a:latin typeface="Calibri"/>
            </a:endParaRPr>
          </a:p>
          <a:p>
            <a:pPr algn="just"/>
            <a:r>
              <a:rPr lang="pt-BR" sz="2600" dirty="0">
                <a:solidFill>
                  <a:prstClr val="black"/>
                </a:solidFill>
                <a:latin typeface="Calibri"/>
              </a:rPr>
              <a:t>b) ser realizada audiência ou consulta pública, preferencialmente na forma eletrônica, para coleta de contribuições;</a:t>
            </a:r>
          </a:p>
          <a:p>
            <a:pPr algn="just"/>
            <a:endParaRPr lang="pt-BR" sz="1200" dirty="0">
              <a:solidFill>
                <a:prstClr val="black"/>
              </a:solidFill>
              <a:latin typeface="Calibri"/>
            </a:endParaRPr>
          </a:p>
          <a:p>
            <a:pPr algn="just"/>
            <a:r>
              <a:rPr lang="pt-BR" sz="2600" dirty="0">
                <a:solidFill>
                  <a:prstClr val="black"/>
                </a:solidFill>
                <a:latin typeface="Calibri"/>
              </a:rPr>
              <a:t>c) em caso de possibilidade de compra ou de locação de bens, ser avaliados os custos e os benefícios de cada opção para escolha da alternativa mais vantajosa; e</a:t>
            </a:r>
          </a:p>
          <a:p>
            <a:pPr algn="just"/>
            <a:endParaRPr lang="pt-BR" sz="1200" dirty="0">
              <a:solidFill>
                <a:prstClr val="black"/>
              </a:solidFill>
              <a:latin typeface="Calibri"/>
            </a:endParaRPr>
          </a:p>
          <a:p>
            <a:pPr algn="just"/>
            <a:r>
              <a:rPr lang="pt-BR" sz="2600" dirty="0">
                <a:solidFill>
                  <a:prstClr val="black"/>
                </a:solidFill>
                <a:latin typeface="Calibri"/>
              </a:rPr>
              <a:t>d) ser consideradas outras opções menos onerosas à Administração, tais como chamamentos públicos de doação e permutas.</a:t>
            </a:r>
          </a:p>
        </p:txBody>
      </p:sp>
      <p:sp>
        <p:nvSpPr>
          <p:cNvPr id="7" name="Shape 44">
            <a:extLst>
              <a:ext uri="{FF2B5EF4-FFF2-40B4-BE49-F238E27FC236}">
                <a16:creationId xmlns:a16="http://schemas.microsoft.com/office/drawing/2014/main" xmlns="" id="{C22B2594-063B-A16C-8749-2603F7938DDD}"/>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4. PREPARAÇÃO DA CONTRATAÇÃO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114541454"/>
      </p:ext>
    </p:extLst>
  </p:cSld>
  <p:clrMapOvr>
    <a:masterClrMapping/>
  </p:clrMapOvr>
  <p:transition spd="slow">
    <p:cut/>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127</a:t>
            </a:fld>
            <a:endParaRPr lang="pt-BR" dirty="0">
              <a:solidFill>
                <a:prstClr val="black">
                  <a:tint val="75000"/>
                </a:prstClr>
              </a:solidFill>
            </a:endParaRPr>
          </a:p>
        </p:txBody>
      </p:sp>
      <p:sp>
        <p:nvSpPr>
          <p:cNvPr id="2" name="Retângulo 1"/>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4.1. Elaboração do ETP (cont.)</a:t>
            </a:r>
            <a:endParaRPr lang="pt-BR" sz="2600" dirty="0">
              <a:solidFill>
                <a:prstClr val="black"/>
              </a:solidFill>
              <a:latin typeface="Calibri"/>
            </a:endParaRPr>
          </a:p>
        </p:txBody>
      </p:sp>
      <p:sp>
        <p:nvSpPr>
          <p:cNvPr id="5" name="Retângulo 4"/>
          <p:cNvSpPr/>
          <p:nvPr/>
        </p:nvSpPr>
        <p:spPr>
          <a:xfrm>
            <a:off x="543717" y="1918568"/>
            <a:ext cx="8051533" cy="4062651"/>
          </a:xfrm>
          <a:prstGeom prst="rect">
            <a:avLst/>
          </a:prstGeom>
        </p:spPr>
        <p:txBody>
          <a:bodyPr wrap="square">
            <a:spAutoFit/>
          </a:bodyPr>
          <a:lstStyle/>
          <a:p>
            <a:pPr algn="just"/>
            <a:r>
              <a:rPr lang="pt-BR" sz="2600" dirty="0">
                <a:solidFill>
                  <a:prstClr val="black"/>
                </a:solidFill>
                <a:latin typeface="Calibri"/>
              </a:rPr>
              <a:t>Quanto ao conteúdo do ETP (Art. 9º):</a:t>
            </a:r>
          </a:p>
          <a:p>
            <a:pPr algn="just"/>
            <a:endParaRPr lang="pt-BR" sz="1200" dirty="0">
              <a:solidFill>
                <a:prstClr val="black"/>
              </a:solidFill>
              <a:latin typeface="Calibri"/>
            </a:endParaRPr>
          </a:p>
          <a:p>
            <a:pPr algn="just"/>
            <a:r>
              <a:rPr lang="pt-BR" sz="2600" dirty="0">
                <a:solidFill>
                  <a:prstClr val="black"/>
                </a:solidFill>
                <a:latin typeface="Calibri"/>
              </a:rPr>
              <a:t>IV - descrição da solução como um todo, inclusive das exigências relacionadas à manutenção e à assistência técnica, quando for o caso.</a:t>
            </a:r>
          </a:p>
          <a:p>
            <a:pPr algn="just"/>
            <a:endParaRPr lang="pt-BR" sz="1200" dirty="0">
              <a:solidFill>
                <a:prstClr val="black"/>
              </a:solidFill>
              <a:latin typeface="Calibri"/>
            </a:endParaRPr>
          </a:p>
          <a:p>
            <a:pPr algn="just"/>
            <a:r>
              <a:rPr lang="pt-BR" sz="2600" dirty="0">
                <a:solidFill>
                  <a:prstClr val="black"/>
                </a:solidFill>
                <a:latin typeface="Calibri"/>
              </a:rPr>
              <a:t>V - estimativa das quantidades a serem contratadas, acompanhada das memórias de cálculo e dos documentos que lhe dão suporte, considerando a interdependência com outras contratações, de modo a possibilitar economia de escala;</a:t>
            </a:r>
            <a:endParaRPr lang="pt-BR" sz="1200" dirty="0">
              <a:solidFill>
                <a:prstClr val="black"/>
              </a:solidFill>
              <a:latin typeface="Calibri"/>
            </a:endParaRPr>
          </a:p>
        </p:txBody>
      </p:sp>
      <p:sp>
        <p:nvSpPr>
          <p:cNvPr id="7" name="Shape 44">
            <a:extLst>
              <a:ext uri="{FF2B5EF4-FFF2-40B4-BE49-F238E27FC236}">
                <a16:creationId xmlns:a16="http://schemas.microsoft.com/office/drawing/2014/main" xmlns="" id="{1CF51C7D-7492-2850-5D8D-FB7439320E02}"/>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4. PREPARAÇÃO DA CONTRATAÇÃO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3027952627"/>
      </p:ext>
    </p:extLst>
  </p:cSld>
  <p:clrMapOvr>
    <a:masterClrMapping/>
  </p:clrMapOvr>
  <p:transition spd="slow">
    <p:cut/>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128</a:t>
            </a:fld>
            <a:endParaRPr lang="pt-BR" dirty="0">
              <a:solidFill>
                <a:prstClr val="black">
                  <a:tint val="75000"/>
                </a:prstClr>
              </a:solidFill>
            </a:endParaRPr>
          </a:p>
        </p:txBody>
      </p:sp>
      <p:sp>
        <p:nvSpPr>
          <p:cNvPr id="2" name="Retângulo 1"/>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4.1. Elaboração do ETP (cont.)</a:t>
            </a:r>
            <a:endParaRPr lang="pt-BR" sz="2600" dirty="0">
              <a:solidFill>
                <a:prstClr val="black"/>
              </a:solidFill>
              <a:latin typeface="Calibri"/>
            </a:endParaRPr>
          </a:p>
        </p:txBody>
      </p:sp>
      <p:sp>
        <p:nvSpPr>
          <p:cNvPr id="5" name="Retângulo 4"/>
          <p:cNvSpPr/>
          <p:nvPr/>
        </p:nvSpPr>
        <p:spPr>
          <a:xfrm>
            <a:off x="543717" y="1918568"/>
            <a:ext cx="8051533" cy="3847207"/>
          </a:xfrm>
          <a:prstGeom prst="rect">
            <a:avLst/>
          </a:prstGeom>
        </p:spPr>
        <p:txBody>
          <a:bodyPr wrap="square">
            <a:spAutoFit/>
          </a:bodyPr>
          <a:lstStyle/>
          <a:p>
            <a:pPr algn="just"/>
            <a:r>
              <a:rPr lang="pt-BR" sz="2600" dirty="0">
                <a:solidFill>
                  <a:prstClr val="black"/>
                </a:solidFill>
                <a:latin typeface="Calibri"/>
              </a:rPr>
              <a:t>Quanto ao conteúdo do ETP (Art. 9º):</a:t>
            </a:r>
          </a:p>
          <a:p>
            <a:pPr algn="just"/>
            <a:endParaRPr lang="pt-BR" sz="1200" dirty="0">
              <a:solidFill>
                <a:prstClr val="black"/>
              </a:solidFill>
              <a:latin typeface="Calibri"/>
            </a:endParaRPr>
          </a:p>
          <a:p>
            <a:pPr algn="just"/>
            <a:r>
              <a:rPr lang="pt-BR" sz="2600" dirty="0">
                <a:solidFill>
                  <a:prstClr val="black"/>
                </a:solidFill>
                <a:latin typeface="Calibri"/>
              </a:rPr>
              <a:t>VI - estimativa do valor da contratação, acompanhada dos preços unitários referenciais, das memórias de cálculo e dos documentos que lhe dão suporte, que poderão constar de anexo classificado, se a Administração optar por preservar o seu sigilo até a conclusão da licitação;</a:t>
            </a:r>
          </a:p>
          <a:p>
            <a:pPr algn="just"/>
            <a:endParaRPr lang="pt-BR" sz="1200" dirty="0">
              <a:solidFill>
                <a:prstClr val="black"/>
              </a:solidFill>
              <a:latin typeface="Calibri"/>
            </a:endParaRPr>
          </a:p>
          <a:p>
            <a:pPr algn="just"/>
            <a:r>
              <a:rPr lang="pt-BR" sz="2600" dirty="0">
                <a:solidFill>
                  <a:prstClr val="black"/>
                </a:solidFill>
                <a:latin typeface="Calibri"/>
              </a:rPr>
              <a:t>VII - justificativas para o parcelamento ou não da solução;</a:t>
            </a:r>
          </a:p>
          <a:p>
            <a:pPr algn="just"/>
            <a:endParaRPr lang="pt-BR" sz="1200" dirty="0">
              <a:solidFill>
                <a:prstClr val="black"/>
              </a:solidFill>
              <a:latin typeface="Calibri"/>
            </a:endParaRPr>
          </a:p>
          <a:p>
            <a:pPr algn="just"/>
            <a:r>
              <a:rPr lang="pt-BR" sz="2600" dirty="0">
                <a:solidFill>
                  <a:prstClr val="black"/>
                </a:solidFill>
                <a:latin typeface="Calibri"/>
              </a:rPr>
              <a:t>VIII - contratações correlatas e/ou interdependentes;</a:t>
            </a:r>
          </a:p>
        </p:txBody>
      </p:sp>
      <p:sp>
        <p:nvSpPr>
          <p:cNvPr id="7" name="Shape 44">
            <a:extLst>
              <a:ext uri="{FF2B5EF4-FFF2-40B4-BE49-F238E27FC236}">
                <a16:creationId xmlns:a16="http://schemas.microsoft.com/office/drawing/2014/main" xmlns="" id="{B7B76DD2-BB87-EE9F-ADC3-57FBBBF3D711}"/>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4. PREPARAÇÃO DA CONTRATAÇÃO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2795435489"/>
      </p:ext>
    </p:extLst>
  </p:cSld>
  <p:clrMapOvr>
    <a:masterClrMapping/>
  </p:clrMapOvr>
  <p:transition spd="slow">
    <p:cut/>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129</a:t>
            </a:fld>
            <a:endParaRPr lang="pt-BR" dirty="0">
              <a:solidFill>
                <a:prstClr val="black">
                  <a:tint val="75000"/>
                </a:prstClr>
              </a:solidFill>
            </a:endParaRPr>
          </a:p>
        </p:txBody>
      </p:sp>
      <p:sp>
        <p:nvSpPr>
          <p:cNvPr id="2" name="Retângulo 1"/>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4.1. Elaboração do ETP (cont.)</a:t>
            </a:r>
            <a:endParaRPr lang="pt-BR" sz="2600" dirty="0">
              <a:solidFill>
                <a:prstClr val="black"/>
              </a:solidFill>
              <a:latin typeface="Calibri"/>
            </a:endParaRPr>
          </a:p>
        </p:txBody>
      </p:sp>
      <p:sp>
        <p:nvSpPr>
          <p:cNvPr id="5" name="Retângulo 4"/>
          <p:cNvSpPr/>
          <p:nvPr/>
        </p:nvSpPr>
        <p:spPr>
          <a:xfrm>
            <a:off x="543717" y="1918568"/>
            <a:ext cx="8051533" cy="3847207"/>
          </a:xfrm>
          <a:prstGeom prst="rect">
            <a:avLst/>
          </a:prstGeom>
        </p:spPr>
        <p:txBody>
          <a:bodyPr wrap="square">
            <a:spAutoFit/>
          </a:bodyPr>
          <a:lstStyle/>
          <a:p>
            <a:pPr algn="just"/>
            <a:r>
              <a:rPr lang="pt-BR" sz="2600" dirty="0">
                <a:solidFill>
                  <a:prstClr val="black"/>
                </a:solidFill>
                <a:latin typeface="Calibri"/>
              </a:rPr>
              <a:t>Quanto ao conteúdo do ETP (Art. 9º):</a:t>
            </a:r>
          </a:p>
          <a:p>
            <a:pPr algn="just"/>
            <a:endParaRPr lang="pt-BR" sz="1200" dirty="0">
              <a:solidFill>
                <a:prstClr val="black"/>
              </a:solidFill>
              <a:latin typeface="Calibri"/>
            </a:endParaRPr>
          </a:p>
          <a:p>
            <a:pPr algn="just"/>
            <a:r>
              <a:rPr lang="pt-BR" sz="2600" dirty="0">
                <a:solidFill>
                  <a:prstClr val="black"/>
                </a:solidFill>
                <a:latin typeface="Calibri"/>
              </a:rPr>
              <a:t>IX - demonstrativo da previsão da contratação no Plano de Contratações Anual, de modo a indicar o seu alinhamento com o instrumentos de planejamento do órgão ou entidade;</a:t>
            </a:r>
          </a:p>
          <a:p>
            <a:pPr algn="just"/>
            <a:endParaRPr lang="pt-BR" sz="1200" dirty="0">
              <a:solidFill>
                <a:prstClr val="black"/>
              </a:solidFill>
              <a:latin typeface="Calibri"/>
            </a:endParaRPr>
          </a:p>
          <a:p>
            <a:pPr algn="just"/>
            <a:r>
              <a:rPr lang="pt-BR" sz="2600" dirty="0">
                <a:solidFill>
                  <a:prstClr val="black"/>
                </a:solidFill>
                <a:latin typeface="Calibri"/>
              </a:rPr>
              <a:t>X - demonstrativo dos resultados pretendidos, em termos de economicidade e de melhor aproveitamento dos recursos humanos, materiais e financeiros disponíveis;</a:t>
            </a:r>
          </a:p>
          <a:p>
            <a:pPr algn="just"/>
            <a:endParaRPr lang="pt-BR" sz="1200" dirty="0">
              <a:solidFill>
                <a:prstClr val="black"/>
              </a:solidFill>
              <a:latin typeface="Calibri"/>
            </a:endParaRPr>
          </a:p>
        </p:txBody>
      </p:sp>
      <p:sp>
        <p:nvSpPr>
          <p:cNvPr id="7" name="Shape 44">
            <a:extLst>
              <a:ext uri="{FF2B5EF4-FFF2-40B4-BE49-F238E27FC236}">
                <a16:creationId xmlns:a16="http://schemas.microsoft.com/office/drawing/2014/main" xmlns="" id="{2A2CF654-7955-FEAF-2AB6-B54E7BFBC6CA}"/>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4. PREPARAÇÃO DA CONTRATAÇÃO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3797913336"/>
      </p:ext>
    </p:extLst>
  </p:cSld>
  <p:clrMapOvr>
    <a:masterClrMapping/>
  </p:clrMapOvr>
  <p:transition spd="slow">
    <p:cut/>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130</a:t>
            </a:fld>
            <a:endParaRPr lang="pt-BR" dirty="0">
              <a:solidFill>
                <a:prstClr val="black">
                  <a:tint val="75000"/>
                </a:prstClr>
              </a:solidFill>
            </a:endParaRPr>
          </a:p>
        </p:txBody>
      </p:sp>
      <p:sp>
        <p:nvSpPr>
          <p:cNvPr id="2" name="Retângulo 1"/>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4.1. Elaboração do ETP (cont.)</a:t>
            </a:r>
            <a:endParaRPr lang="pt-BR" sz="2600" dirty="0">
              <a:solidFill>
                <a:prstClr val="black"/>
              </a:solidFill>
              <a:latin typeface="Calibri"/>
            </a:endParaRPr>
          </a:p>
        </p:txBody>
      </p:sp>
      <p:sp>
        <p:nvSpPr>
          <p:cNvPr id="5" name="Retângulo 4"/>
          <p:cNvSpPr/>
          <p:nvPr/>
        </p:nvSpPr>
        <p:spPr>
          <a:xfrm>
            <a:off x="543717" y="1918568"/>
            <a:ext cx="8051533" cy="3262432"/>
          </a:xfrm>
          <a:prstGeom prst="rect">
            <a:avLst/>
          </a:prstGeom>
        </p:spPr>
        <p:txBody>
          <a:bodyPr wrap="square">
            <a:spAutoFit/>
          </a:bodyPr>
          <a:lstStyle/>
          <a:p>
            <a:pPr algn="just"/>
            <a:r>
              <a:rPr lang="pt-BR" sz="2600" dirty="0">
                <a:solidFill>
                  <a:prstClr val="black"/>
                </a:solidFill>
                <a:latin typeface="Calibri"/>
              </a:rPr>
              <a:t>Quanto ao conteúdo do ETP (Art. 9º):</a:t>
            </a:r>
          </a:p>
          <a:p>
            <a:pPr algn="just"/>
            <a:endParaRPr lang="pt-BR" sz="1200" dirty="0">
              <a:solidFill>
                <a:prstClr val="black"/>
              </a:solidFill>
              <a:latin typeface="Calibri"/>
            </a:endParaRPr>
          </a:p>
          <a:p>
            <a:pPr algn="just"/>
            <a:r>
              <a:rPr lang="pt-BR" sz="2600" dirty="0">
                <a:solidFill>
                  <a:prstClr val="black"/>
                </a:solidFill>
                <a:latin typeface="Calibri"/>
              </a:rPr>
              <a:t>XI - providências a serem adotadas pela Administração previamente à celebração do contrato, tais como adaptações no ambiente do órgão ou da entidade, necessidade de obtenção de licenças, outorgas ou autorizações, capacitação de servidores ou de empregados para fiscalização e gestão contratual;</a:t>
            </a:r>
          </a:p>
          <a:p>
            <a:pPr algn="just"/>
            <a:endParaRPr lang="pt-BR" sz="1200" dirty="0">
              <a:solidFill>
                <a:prstClr val="black"/>
              </a:solidFill>
              <a:latin typeface="Calibri"/>
            </a:endParaRPr>
          </a:p>
        </p:txBody>
      </p:sp>
      <p:sp>
        <p:nvSpPr>
          <p:cNvPr id="7" name="Shape 44">
            <a:extLst>
              <a:ext uri="{FF2B5EF4-FFF2-40B4-BE49-F238E27FC236}">
                <a16:creationId xmlns:a16="http://schemas.microsoft.com/office/drawing/2014/main" xmlns="" id="{02E4F3CB-7B0C-23CF-8BAC-8D890BF604EB}"/>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4. PREPARAÇÃO DA CONTRATAÇÃO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306461861"/>
      </p:ext>
    </p:extLst>
  </p:cSld>
  <p:clrMapOvr>
    <a:masterClrMapping/>
  </p:clrMapOvr>
  <p:transition spd="slow">
    <p:cut/>
  </p:transition>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131</a:t>
            </a:fld>
            <a:endParaRPr lang="pt-BR" dirty="0">
              <a:solidFill>
                <a:prstClr val="black">
                  <a:tint val="75000"/>
                </a:prstClr>
              </a:solidFill>
            </a:endParaRPr>
          </a:p>
        </p:txBody>
      </p:sp>
      <p:sp>
        <p:nvSpPr>
          <p:cNvPr id="2" name="Retângulo 1"/>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4.1. Elaboração do ETP (cont.)</a:t>
            </a:r>
            <a:endParaRPr lang="pt-BR" sz="2600" dirty="0">
              <a:solidFill>
                <a:prstClr val="black"/>
              </a:solidFill>
              <a:latin typeface="Calibri"/>
            </a:endParaRPr>
          </a:p>
        </p:txBody>
      </p:sp>
      <p:sp>
        <p:nvSpPr>
          <p:cNvPr id="5" name="Retângulo 4"/>
          <p:cNvSpPr/>
          <p:nvPr/>
        </p:nvSpPr>
        <p:spPr>
          <a:xfrm>
            <a:off x="543717" y="1918568"/>
            <a:ext cx="8051533" cy="4247317"/>
          </a:xfrm>
          <a:prstGeom prst="rect">
            <a:avLst/>
          </a:prstGeom>
        </p:spPr>
        <p:txBody>
          <a:bodyPr wrap="square">
            <a:spAutoFit/>
          </a:bodyPr>
          <a:lstStyle/>
          <a:p>
            <a:pPr algn="just"/>
            <a:r>
              <a:rPr lang="pt-BR" sz="2600" dirty="0">
                <a:solidFill>
                  <a:prstClr val="black"/>
                </a:solidFill>
                <a:latin typeface="Calibri"/>
              </a:rPr>
              <a:t>Quanto ao conteúdo do ETP (Art. 9º):</a:t>
            </a:r>
          </a:p>
          <a:p>
            <a:pPr algn="just"/>
            <a:endParaRPr lang="pt-BR" sz="1200" dirty="0">
              <a:solidFill>
                <a:prstClr val="black"/>
              </a:solidFill>
              <a:latin typeface="Calibri"/>
            </a:endParaRPr>
          </a:p>
          <a:p>
            <a:pPr algn="just"/>
            <a:r>
              <a:rPr lang="pt-BR" sz="2600" dirty="0">
                <a:solidFill>
                  <a:prstClr val="black"/>
                </a:solidFill>
                <a:latin typeface="Calibri"/>
              </a:rPr>
              <a:t>XII - descrição de possíveis impactos ambientais e respectivas medidas mitigadoras, incluídos requisitos de baixo consumo de energia e de outros recursos, bem como logística reversa para desfazimento e reciclagem de bens e refugos, quando aplicável; e</a:t>
            </a:r>
            <a:endParaRPr lang="pt-BR" sz="1200" dirty="0">
              <a:solidFill>
                <a:prstClr val="black"/>
              </a:solidFill>
              <a:latin typeface="Calibri"/>
            </a:endParaRPr>
          </a:p>
          <a:p>
            <a:pPr algn="just"/>
            <a:endParaRPr lang="pt-BR" sz="1200" dirty="0">
              <a:solidFill>
                <a:prstClr val="black"/>
              </a:solidFill>
              <a:latin typeface="Calibri"/>
            </a:endParaRPr>
          </a:p>
          <a:p>
            <a:pPr algn="just"/>
            <a:r>
              <a:rPr lang="pt-BR" sz="2600" dirty="0">
                <a:solidFill>
                  <a:prstClr val="black"/>
                </a:solidFill>
                <a:latin typeface="Calibri"/>
              </a:rPr>
              <a:t>XIII - posicionamento conclusivo sobre a adequação da contratação para o atendimento da necessidade a que se destina.</a:t>
            </a:r>
          </a:p>
          <a:p>
            <a:pPr algn="just"/>
            <a:endParaRPr lang="pt-BR" sz="1200" dirty="0">
              <a:solidFill>
                <a:prstClr val="black"/>
              </a:solidFill>
              <a:latin typeface="Calibri"/>
            </a:endParaRPr>
          </a:p>
        </p:txBody>
      </p:sp>
      <p:sp>
        <p:nvSpPr>
          <p:cNvPr id="7" name="Shape 44">
            <a:extLst>
              <a:ext uri="{FF2B5EF4-FFF2-40B4-BE49-F238E27FC236}">
                <a16:creationId xmlns:a16="http://schemas.microsoft.com/office/drawing/2014/main" xmlns="" id="{91187EAB-0978-A394-D730-E0DFC1807F51}"/>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4. PREPARAÇÃO DA CONTRATAÇÃO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2596998523"/>
      </p:ext>
    </p:extLst>
  </p:cSld>
  <p:clrMapOvr>
    <a:masterClrMapping/>
  </p:clrMapOvr>
  <p:transition spd="slow">
    <p:cut/>
  </p:transition>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132</a:t>
            </a:fld>
            <a:endParaRPr lang="pt-BR" dirty="0">
              <a:solidFill>
                <a:prstClr val="black">
                  <a:tint val="75000"/>
                </a:prstClr>
              </a:solidFill>
            </a:endParaRPr>
          </a:p>
        </p:txBody>
      </p:sp>
      <p:sp>
        <p:nvSpPr>
          <p:cNvPr id="2" name="Retângulo 1"/>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4.1. Elaboração do ETP (cont.)</a:t>
            </a:r>
            <a:endParaRPr lang="pt-BR" sz="2600" dirty="0">
              <a:solidFill>
                <a:prstClr val="black"/>
              </a:solidFill>
              <a:latin typeface="Calibri"/>
            </a:endParaRPr>
          </a:p>
        </p:txBody>
      </p:sp>
      <p:sp>
        <p:nvSpPr>
          <p:cNvPr id="5" name="Retângulo 4"/>
          <p:cNvSpPr/>
          <p:nvPr/>
        </p:nvSpPr>
        <p:spPr>
          <a:xfrm>
            <a:off x="543717" y="1918568"/>
            <a:ext cx="8051533" cy="4431983"/>
          </a:xfrm>
          <a:prstGeom prst="rect">
            <a:avLst/>
          </a:prstGeom>
        </p:spPr>
        <p:txBody>
          <a:bodyPr wrap="square">
            <a:spAutoFit/>
          </a:bodyPr>
          <a:lstStyle/>
          <a:p>
            <a:pPr algn="just"/>
            <a:r>
              <a:rPr lang="pt-BR" sz="2600" dirty="0">
                <a:solidFill>
                  <a:prstClr val="black"/>
                </a:solidFill>
                <a:latin typeface="Calibri"/>
              </a:rPr>
              <a:t>Quanto ao conteúdo do ETP (Art. 9º):</a:t>
            </a:r>
          </a:p>
          <a:p>
            <a:pPr algn="just"/>
            <a:endParaRPr lang="pt-BR" sz="1200" dirty="0">
              <a:solidFill>
                <a:prstClr val="black"/>
              </a:solidFill>
              <a:latin typeface="Calibri"/>
            </a:endParaRPr>
          </a:p>
          <a:p>
            <a:pPr algn="just"/>
            <a:r>
              <a:rPr lang="pt-BR" sz="2600" dirty="0">
                <a:solidFill>
                  <a:prstClr val="black"/>
                </a:solidFill>
                <a:latin typeface="Calibri"/>
              </a:rPr>
              <a:t>§ 1º O ETP deverá conter ao menos os elementos previstos nos incisos I, V, VI, VII e XIII do caput deste artigo e, quando não contemplar os demais elementos, apresentar as devidas justificativas. (...)</a:t>
            </a:r>
          </a:p>
          <a:p>
            <a:pPr algn="just"/>
            <a:endParaRPr lang="pt-BR" sz="2600" dirty="0">
              <a:solidFill>
                <a:prstClr val="black"/>
              </a:solidFill>
              <a:latin typeface="Calibri"/>
            </a:endParaRPr>
          </a:p>
          <a:p>
            <a:pPr algn="just"/>
            <a:r>
              <a:rPr lang="pt-BR" sz="2600" dirty="0">
                <a:solidFill>
                  <a:prstClr val="black"/>
                </a:solidFill>
                <a:latin typeface="Calibri"/>
              </a:rPr>
              <a:t>Fica facultado a elaboração do ETP (Art. 14):</a:t>
            </a:r>
          </a:p>
          <a:p>
            <a:pPr algn="just"/>
            <a:endParaRPr lang="pt-BR" sz="1200" dirty="0">
              <a:solidFill>
                <a:prstClr val="black"/>
              </a:solidFill>
              <a:latin typeface="Calibri"/>
            </a:endParaRPr>
          </a:p>
          <a:p>
            <a:pPr algn="just"/>
            <a:r>
              <a:rPr lang="pt-BR" sz="2600" dirty="0">
                <a:solidFill>
                  <a:prstClr val="black"/>
                </a:solidFill>
                <a:latin typeface="Calibri"/>
              </a:rPr>
              <a:t>- Incisos I, II, VII e VIII do art. 75 e do § 7º do art. 90 da Lei nº 14.133, de 2021.</a:t>
            </a:r>
          </a:p>
          <a:p>
            <a:pPr algn="just"/>
            <a:endParaRPr lang="pt-BR" sz="1200" dirty="0">
              <a:solidFill>
                <a:prstClr val="black"/>
              </a:solidFill>
              <a:latin typeface="Calibri"/>
            </a:endParaRPr>
          </a:p>
          <a:p>
            <a:pPr algn="just"/>
            <a:endParaRPr lang="pt-BR" sz="1200" dirty="0">
              <a:solidFill>
                <a:prstClr val="black"/>
              </a:solidFill>
              <a:latin typeface="Calibri"/>
            </a:endParaRPr>
          </a:p>
        </p:txBody>
      </p:sp>
      <p:sp>
        <p:nvSpPr>
          <p:cNvPr id="7" name="Shape 44">
            <a:extLst>
              <a:ext uri="{FF2B5EF4-FFF2-40B4-BE49-F238E27FC236}">
                <a16:creationId xmlns:a16="http://schemas.microsoft.com/office/drawing/2014/main" xmlns="" id="{7B1EE3F9-038F-2DC7-7FFD-D90C7D3FDED2}"/>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4. PREPARAÇÃO DA CONTRATAÇÃO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1384481662"/>
      </p:ext>
    </p:extLst>
  </p:cSld>
  <p:clrMapOvr>
    <a:masterClrMapping/>
  </p:clrMapOvr>
  <p:transition spd="slow">
    <p:cut/>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grpSp>
        <p:nvGrpSpPr>
          <p:cNvPr id="52" name="Agrupar 51">
            <a:extLst>
              <a:ext uri="{FF2B5EF4-FFF2-40B4-BE49-F238E27FC236}">
                <a16:creationId xmlns:a16="http://schemas.microsoft.com/office/drawing/2014/main" xmlns="" id="{8491E14C-CF11-1C53-E7FB-B3D285C27737}"/>
              </a:ext>
            </a:extLst>
          </p:cNvPr>
          <p:cNvGrpSpPr/>
          <p:nvPr/>
        </p:nvGrpSpPr>
        <p:grpSpPr>
          <a:xfrm>
            <a:off x="3623179" y="1561863"/>
            <a:ext cx="2313730" cy="3134578"/>
            <a:chOff x="3623179" y="1488842"/>
            <a:chExt cx="2313730" cy="3134578"/>
          </a:xfrm>
        </p:grpSpPr>
        <p:grpSp>
          <p:nvGrpSpPr>
            <p:cNvPr id="51" name="Agrupar 50">
              <a:extLst>
                <a:ext uri="{FF2B5EF4-FFF2-40B4-BE49-F238E27FC236}">
                  <a16:creationId xmlns:a16="http://schemas.microsoft.com/office/drawing/2014/main" xmlns="" id="{B7E9BF52-BF36-2719-5945-21F9C8F36397}"/>
                </a:ext>
              </a:extLst>
            </p:cNvPr>
            <p:cNvGrpSpPr/>
            <p:nvPr/>
          </p:nvGrpSpPr>
          <p:grpSpPr>
            <a:xfrm>
              <a:off x="3623179" y="1488842"/>
              <a:ext cx="1896973" cy="3134578"/>
              <a:chOff x="3623179" y="1488842"/>
              <a:chExt cx="1896973" cy="3134578"/>
            </a:xfrm>
          </p:grpSpPr>
          <p:sp>
            <p:nvSpPr>
              <p:cNvPr id="39" name="Retângulo: Cantos Arredondados 38">
                <a:extLst>
                  <a:ext uri="{FF2B5EF4-FFF2-40B4-BE49-F238E27FC236}">
                    <a16:creationId xmlns:a16="http://schemas.microsoft.com/office/drawing/2014/main" xmlns="" id="{6910E50F-3DE5-CBD7-BC82-564A3228E9AE}"/>
                  </a:ext>
                </a:extLst>
              </p:cNvPr>
              <p:cNvSpPr/>
              <p:nvPr/>
            </p:nvSpPr>
            <p:spPr>
              <a:xfrm>
                <a:off x="3695856" y="1488842"/>
                <a:ext cx="1765005" cy="2760757"/>
              </a:xfrm>
              <a:prstGeom prst="round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8" name="Chave esquerda 21">
                <a:extLst>
                  <a:ext uri="{FF2B5EF4-FFF2-40B4-BE49-F238E27FC236}">
                    <a16:creationId xmlns:a16="http://schemas.microsoft.com/office/drawing/2014/main" xmlns="" id="{5FCFB9CE-A11D-DE0F-96E1-33B8972AF9E9}"/>
                  </a:ext>
                </a:extLst>
              </p:cNvPr>
              <p:cNvSpPr/>
              <p:nvPr/>
            </p:nvSpPr>
            <p:spPr>
              <a:xfrm rot="16200000">
                <a:off x="4370500" y="3473768"/>
                <a:ext cx="402331" cy="1896973"/>
              </a:xfrm>
              <a:prstGeom prst="leftBrace">
                <a:avLst/>
              </a:prstGeom>
              <a:no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solidFill>
                    <a:prstClr val="black"/>
                  </a:solidFill>
                </a:endParaRPr>
              </a:p>
            </p:txBody>
          </p:sp>
        </p:grpSp>
        <p:pic>
          <p:nvPicPr>
            <p:cNvPr id="49" name="Imagem 48">
              <a:extLst>
                <a:ext uri="{FF2B5EF4-FFF2-40B4-BE49-F238E27FC236}">
                  <a16:creationId xmlns:a16="http://schemas.microsoft.com/office/drawing/2014/main" xmlns="" id="{4454608A-1C2F-AE20-4E60-012916C43851}"/>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358186" y="1658803"/>
              <a:ext cx="578723" cy="578723"/>
            </a:xfrm>
            <a:prstGeom prst="rect">
              <a:avLst/>
            </a:prstGeom>
          </p:spPr>
        </p:pic>
      </p:gr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133</a:t>
            </a:fld>
            <a:endParaRPr lang="pt-BR" dirty="0">
              <a:solidFill>
                <a:prstClr val="black">
                  <a:tint val="75000"/>
                </a:prstClr>
              </a:solidFill>
            </a:endParaRPr>
          </a:p>
        </p:txBody>
      </p:sp>
      <p:sp>
        <p:nvSpPr>
          <p:cNvPr id="6" name="Retângulo de cantos arredondados 8">
            <a:extLst>
              <a:ext uri="{FF2B5EF4-FFF2-40B4-BE49-F238E27FC236}">
                <a16:creationId xmlns:a16="http://schemas.microsoft.com/office/drawing/2014/main" xmlns="" id="{5C3C147D-198F-F92A-1703-90B31ED70183}"/>
              </a:ext>
            </a:extLst>
          </p:cNvPr>
          <p:cNvSpPr/>
          <p:nvPr/>
        </p:nvSpPr>
        <p:spPr>
          <a:xfrm>
            <a:off x="3796523" y="1683837"/>
            <a:ext cx="1552575" cy="676469"/>
          </a:xfrm>
          <a:prstGeom prst="roundRect">
            <a:avLst/>
          </a:prstGeom>
          <a:solidFill>
            <a:srgbClr val="FFCE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Solução B</a:t>
            </a:r>
          </a:p>
        </p:txBody>
      </p:sp>
      <p:sp>
        <p:nvSpPr>
          <p:cNvPr id="7" name="Retângulo 6"/>
          <p:cNvSpPr/>
          <p:nvPr/>
        </p:nvSpPr>
        <p:spPr>
          <a:xfrm>
            <a:off x="179511" y="116632"/>
            <a:ext cx="8051533" cy="492443"/>
          </a:xfrm>
          <a:prstGeom prst="rect">
            <a:avLst/>
          </a:prstGeom>
        </p:spPr>
        <p:txBody>
          <a:bodyPr wrap="square">
            <a:spAutoFit/>
          </a:bodyPr>
          <a:lstStyle/>
          <a:p>
            <a:pPr algn="just"/>
            <a:r>
              <a:rPr lang="pt-BR" sz="2600" b="1" dirty="0">
                <a:solidFill>
                  <a:prstClr val="black"/>
                </a:solidFill>
                <a:latin typeface="Calibri"/>
              </a:rPr>
              <a:t>Em resumo...</a:t>
            </a:r>
            <a:endParaRPr lang="pt-BR" sz="2600" dirty="0">
              <a:solidFill>
                <a:prstClr val="black"/>
              </a:solidFill>
              <a:latin typeface="Calibri"/>
            </a:endParaRPr>
          </a:p>
        </p:txBody>
      </p:sp>
      <p:sp>
        <p:nvSpPr>
          <p:cNvPr id="9" name="Retângulo de cantos arredondados 8"/>
          <p:cNvSpPr/>
          <p:nvPr/>
        </p:nvSpPr>
        <p:spPr>
          <a:xfrm>
            <a:off x="3796523" y="404664"/>
            <a:ext cx="1552575" cy="676469"/>
          </a:xfrm>
          <a:prstGeom prst="roundRect">
            <a:avLst/>
          </a:prstGeom>
          <a:solidFill>
            <a:srgbClr val="FFCE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ETP</a:t>
            </a:r>
          </a:p>
        </p:txBody>
      </p:sp>
      <p:sp>
        <p:nvSpPr>
          <p:cNvPr id="5" name="Retângulo de cantos arredondados 8">
            <a:extLst>
              <a:ext uri="{FF2B5EF4-FFF2-40B4-BE49-F238E27FC236}">
                <a16:creationId xmlns:a16="http://schemas.microsoft.com/office/drawing/2014/main" xmlns="" id="{68DDC1F5-A4EF-E908-8766-6EA5766FD090}"/>
              </a:ext>
            </a:extLst>
          </p:cNvPr>
          <p:cNvSpPr/>
          <p:nvPr/>
        </p:nvSpPr>
        <p:spPr>
          <a:xfrm>
            <a:off x="1291233" y="1673424"/>
            <a:ext cx="1552575" cy="676469"/>
          </a:xfrm>
          <a:prstGeom prst="roundRect">
            <a:avLst/>
          </a:prstGeom>
          <a:solidFill>
            <a:srgbClr val="FFCE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Solução A</a:t>
            </a:r>
          </a:p>
        </p:txBody>
      </p:sp>
      <p:sp>
        <p:nvSpPr>
          <p:cNvPr id="31" name="Retângulo de cantos arredondados 8">
            <a:extLst>
              <a:ext uri="{FF2B5EF4-FFF2-40B4-BE49-F238E27FC236}">
                <a16:creationId xmlns:a16="http://schemas.microsoft.com/office/drawing/2014/main" xmlns="" id="{E1A5F551-F578-1CA2-CC48-D8A3A03E383D}"/>
              </a:ext>
            </a:extLst>
          </p:cNvPr>
          <p:cNvSpPr/>
          <p:nvPr/>
        </p:nvSpPr>
        <p:spPr>
          <a:xfrm>
            <a:off x="6300194" y="1668847"/>
            <a:ext cx="1552575" cy="676469"/>
          </a:xfrm>
          <a:prstGeom prst="roundRect">
            <a:avLst/>
          </a:prstGeom>
          <a:solidFill>
            <a:srgbClr val="FFCE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Solução C</a:t>
            </a:r>
          </a:p>
        </p:txBody>
      </p:sp>
      <p:sp>
        <p:nvSpPr>
          <p:cNvPr id="32" name="Chave esquerda 21">
            <a:extLst>
              <a:ext uri="{FF2B5EF4-FFF2-40B4-BE49-F238E27FC236}">
                <a16:creationId xmlns:a16="http://schemas.microsoft.com/office/drawing/2014/main" xmlns="" id="{D13F18D8-7C72-EC67-FD8E-7D92F75609F3}"/>
              </a:ext>
            </a:extLst>
          </p:cNvPr>
          <p:cNvSpPr/>
          <p:nvPr/>
        </p:nvSpPr>
        <p:spPr>
          <a:xfrm rot="16200000" flipH="1">
            <a:off x="4256669" y="-2228944"/>
            <a:ext cx="617298" cy="7331452"/>
          </a:xfrm>
          <a:prstGeom prst="leftBrace">
            <a:avLst/>
          </a:prstGeom>
          <a:no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solidFill>
                <a:prstClr val="black"/>
              </a:solidFill>
            </a:endParaRPr>
          </a:p>
        </p:txBody>
      </p:sp>
      <p:sp>
        <p:nvSpPr>
          <p:cNvPr id="33" name="Retângulo de cantos arredondados 8">
            <a:extLst>
              <a:ext uri="{FF2B5EF4-FFF2-40B4-BE49-F238E27FC236}">
                <a16:creationId xmlns:a16="http://schemas.microsoft.com/office/drawing/2014/main" xmlns="" id="{6911FFA9-BA27-563E-5E06-FC16FF9FE52A}"/>
              </a:ext>
            </a:extLst>
          </p:cNvPr>
          <p:cNvSpPr/>
          <p:nvPr/>
        </p:nvSpPr>
        <p:spPr>
          <a:xfrm>
            <a:off x="1291233" y="2609528"/>
            <a:ext cx="1552575" cy="676469"/>
          </a:xfrm>
          <a:prstGeom prst="roundRect">
            <a:avLst/>
          </a:prstGeom>
          <a:solidFill>
            <a:srgbClr val="FFCE33"/>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TR Ambiental</a:t>
            </a:r>
          </a:p>
        </p:txBody>
      </p:sp>
      <p:sp>
        <p:nvSpPr>
          <p:cNvPr id="34" name="Retângulo de cantos arredondados 8">
            <a:extLst>
              <a:ext uri="{FF2B5EF4-FFF2-40B4-BE49-F238E27FC236}">
                <a16:creationId xmlns:a16="http://schemas.microsoft.com/office/drawing/2014/main" xmlns="" id="{F5F5B381-05F2-B25E-F514-A492B06E315D}"/>
              </a:ext>
            </a:extLst>
          </p:cNvPr>
          <p:cNvSpPr/>
          <p:nvPr/>
        </p:nvSpPr>
        <p:spPr>
          <a:xfrm>
            <a:off x="3796523" y="2607945"/>
            <a:ext cx="1552575" cy="676469"/>
          </a:xfrm>
          <a:prstGeom prst="roundRect">
            <a:avLst/>
          </a:prstGeom>
          <a:solidFill>
            <a:srgbClr val="FFCE33"/>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TR Ambiental</a:t>
            </a:r>
          </a:p>
        </p:txBody>
      </p:sp>
      <p:sp>
        <p:nvSpPr>
          <p:cNvPr id="35" name="Retângulo de cantos arredondados 8">
            <a:extLst>
              <a:ext uri="{FF2B5EF4-FFF2-40B4-BE49-F238E27FC236}">
                <a16:creationId xmlns:a16="http://schemas.microsoft.com/office/drawing/2014/main" xmlns="" id="{0953DC19-DEB8-397A-F828-92F4DB20068C}"/>
              </a:ext>
            </a:extLst>
          </p:cNvPr>
          <p:cNvSpPr/>
          <p:nvPr/>
        </p:nvSpPr>
        <p:spPr>
          <a:xfrm>
            <a:off x="6321622" y="2595897"/>
            <a:ext cx="1552575" cy="676469"/>
          </a:xfrm>
          <a:prstGeom prst="roundRect">
            <a:avLst/>
          </a:prstGeom>
          <a:solidFill>
            <a:srgbClr val="FFCE33"/>
          </a:solid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TR Ambiental</a:t>
            </a:r>
          </a:p>
        </p:txBody>
      </p:sp>
      <p:sp>
        <p:nvSpPr>
          <p:cNvPr id="36" name="Retângulo de cantos arredondados 8">
            <a:extLst>
              <a:ext uri="{FF2B5EF4-FFF2-40B4-BE49-F238E27FC236}">
                <a16:creationId xmlns:a16="http://schemas.microsoft.com/office/drawing/2014/main" xmlns="" id="{EACC08C6-D88D-591E-4F49-2EE146F97BEB}"/>
              </a:ext>
            </a:extLst>
          </p:cNvPr>
          <p:cNvSpPr/>
          <p:nvPr/>
        </p:nvSpPr>
        <p:spPr>
          <a:xfrm>
            <a:off x="1291232" y="3515652"/>
            <a:ext cx="1552575" cy="676469"/>
          </a:xfrm>
          <a:prstGeom prst="roundRect">
            <a:avLst/>
          </a:prstGeom>
          <a:solidFill>
            <a:srgbClr val="FFCE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Orçamento preliminar</a:t>
            </a:r>
          </a:p>
        </p:txBody>
      </p:sp>
      <p:sp>
        <p:nvSpPr>
          <p:cNvPr id="37" name="Retângulo de cantos arredondados 8">
            <a:extLst>
              <a:ext uri="{FF2B5EF4-FFF2-40B4-BE49-F238E27FC236}">
                <a16:creationId xmlns:a16="http://schemas.microsoft.com/office/drawing/2014/main" xmlns="" id="{62573B37-F8D6-859F-6056-240D602A2B0C}"/>
              </a:ext>
            </a:extLst>
          </p:cNvPr>
          <p:cNvSpPr/>
          <p:nvPr/>
        </p:nvSpPr>
        <p:spPr>
          <a:xfrm>
            <a:off x="3795712" y="3517011"/>
            <a:ext cx="1552575" cy="676469"/>
          </a:xfrm>
          <a:prstGeom prst="roundRect">
            <a:avLst/>
          </a:prstGeom>
          <a:solidFill>
            <a:srgbClr val="FFCE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Orçamento preliminar</a:t>
            </a:r>
          </a:p>
        </p:txBody>
      </p:sp>
      <p:sp>
        <p:nvSpPr>
          <p:cNvPr id="38" name="Retângulo de cantos arredondados 8">
            <a:extLst>
              <a:ext uri="{FF2B5EF4-FFF2-40B4-BE49-F238E27FC236}">
                <a16:creationId xmlns:a16="http://schemas.microsoft.com/office/drawing/2014/main" xmlns="" id="{67CED1D7-C25C-8A99-CD5B-EEC0B87B2EBD}"/>
              </a:ext>
            </a:extLst>
          </p:cNvPr>
          <p:cNvSpPr/>
          <p:nvPr/>
        </p:nvSpPr>
        <p:spPr>
          <a:xfrm>
            <a:off x="6321622" y="3528028"/>
            <a:ext cx="1552575" cy="676469"/>
          </a:xfrm>
          <a:prstGeom prst="roundRect">
            <a:avLst/>
          </a:prstGeom>
          <a:solidFill>
            <a:srgbClr val="FFCE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Orçamento preliminar</a:t>
            </a:r>
          </a:p>
        </p:txBody>
      </p:sp>
      <p:sp>
        <p:nvSpPr>
          <p:cNvPr id="40" name="Seta para a direita 9">
            <a:extLst>
              <a:ext uri="{FF2B5EF4-FFF2-40B4-BE49-F238E27FC236}">
                <a16:creationId xmlns:a16="http://schemas.microsoft.com/office/drawing/2014/main" xmlns="" id="{ED1074C3-AA38-0DFC-C1B3-B38CA2DCD5B5}"/>
              </a:ext>
            </a:extLst>
          </p:cNvPr>
          <p:cNvSpPr/>
          <p:nvPr/>
        </p:nvSpPr>
        <p:spPr>
          <a:xfrm rot="5400000">
            <a:off x="1959519" y="2362115"/>
            <a:ext cx="216000" cy="22879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42" name="Seta para a direita 9">
            <a:extLst>
              <a:ext uri="{FF2B5EF4-FFF2-40B4-BE49-F238E27FC236}">
                <a16:creationId xmlns:a16="http://schemas.microsoft.com/office/drawing/2014/main" xmlns="" id="{CE67B1C1-24BF-216F-1409-5EEA609E47C6}"/>
              </a:ext>
            </a:extLst>
          </p:cNvPr>
          <p:cNvSpPr/>
          <p:nvPr/>
        </p:nvSpPr>
        <p:spPr>
          <a:xfrm rot="5400000">
            <a:off x="1973339" y="3279600"/>
            <a:ext cx="216000" cy="22879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43" name="Seta para a direita 9">
            <a:extLst>
              <a:ext uri="{FF2B5EF4-FFF2-40B4-BE49-F238E27FC236}">
                <a16:creationId xmlns:a16="http://schemas.microsoft.com/office/drawing/2014/main" xmlns="" id="{36638F31-1756-3C88-839A-7CBE712DFC96}"/>
              </a:ext>
            </a:extLst>
          </p:cNvPr>
          <p:cNvSpPr/>
          <p:nvPr/>
        </p:nvSpPr>
        <p:spPr>
          <a:xfrm rot="5400000">
            <a:off x="4463639" y="2370558"/>
            <a:ext cx="216000" cy="22879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45" name="Seta para a direita 9">
            <a:extLst>
              <a:ext uri="{FF2B5EF4-FFF2-40B4-BE49-F238E27FC236}">
                <a16:creationId xmlns:a16="http://schemas.microsoft.com/office/drawing/2014/main" xmlns="" id="{4D4B8E23-E1F4-6936-2643-CFC4F942E2E7}"/>
              </a:ext>
            </a:extLst>
          </p:cNvPr>
          <p:cNvSpPr/>
          <p:nvPr/>
        </p:nvSpPr>
        <p:spPr>
          <a:xfrm rot="5400000">
            <a:off x="4463639" y="3279600"/>
            <a:ext cx="216000" cy="22879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46" name="Seta para a direita 9">
            <a:extLst>
              <a:ext uri="{FF2B5EF4-FFF2-40B4-BE49-F238E27FC236}">
                <a16:creationId xmlns:a16="http://schemas.microsoft.com/office/drawing/2014/main" xmlns="" id="{04F69FC0-7AC9-6467-7077-5AADFB7E58CB}"/>
              </a:ext>
            </a:extLst>
          </p:cNvPr>
          <p:cNvSpPr/>
          <p:nvPr/>
        </p:nvSpPr>
        <p:spPr>
          <a:xfrm rot="5400000">
            <a:off x="6969651" y="2358486"/>
            <a:ext cx="216000" cy="22879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47" name="Seta para a direita 9">
            <a:extLst>
              <a:ext uri="{FF2B5EF4-FFF2-40B4-BE49-F238E27FC236}">
                <a16:creationId xmlns:a16="http://schemas.microsoft.com/office/drawing/2014/main" xmlns="" id="{9F8922A5-222F-0968-C0D1-79D84B767D1A}"/>
              </a:ext>
            </a:extLst>
          </p:cNvPr>
          <p:cNvSpPr/>
          <p:nvPr/>
        </p:nvSpPr>
        <p:spPr>
          <a:xfrm rot="5400000">
            <a:off x="6969651" y="3279600"/>
            <a:ext cx="216000" cy="22879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53" name="Retângulo de cantos arredondados 8">
            <a:extLst>
              <a:ext uri="{FF2B5EF4-FFF2-40B4-BE49-F238E27FC236}">
                <a16:creationId xmlns:a16="http://schemas.microsoft.com/office/drawing/2014/main" xmlns="" id="{AA31AFED-7504-ADC5-C7D7-749FDE4EEC2C}"/>
              </a:ext>
            </a:extLst>
          </p:cNvPr>
          <p:cNvSpPr/>
          <p:nvPr/>
        </p:nvSpPr>
        <p:spPr>
          <a:xfrm>
            <a:off x="2843807" y="4870173"/>
            <a:ext cx="3477815" cy="676469"/>
          </a:xfrm>
          <a:prstGeom prst="roundRect">
            <a:avLst/>
          </a:prstGeom>
          <a:solidFill>
            <a:srgbClr val="FFCE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Anteprojeto ou projeto básico ou projeto executivo</a:t>
            </a:r>
          </a:p>
        </p:txBody>
      </p:sp>
      <p:sp>
        <p:nvSpPr>
          <p:cNvPr id="54" name="Retângulo: Cantos Arredondados 53">
            <a:extLst>
              <a:ext uri="{FF2B5EF4-FFF2-40B4-BE49-F238E27FC236}">
                <a16:creationId xmlns:a16="http://schemas.microsoft.com/office/drawing/2014/main" xmlns="" id="{29551C5F-D3F8-9A39-DD4A-704E9CDB19F2}"/>
              </a:ext>
            </a:extLst>
          </p:cNvPr>
          <p:cNvSpPr/>
          <p:nvPr/>
        </p:nvSpPr>
        <p:spPr>
          <a:xfrm>
            <a:off x="395536" y="5949280"/>
            <a:ext cx="576064" cy="277623"/>
          </a:xfrm>
          <a:prstGeom prst="roundRect">
            <a:avLst/>
          </a:prstGeom>
          <a:solidFill>
            <a:srgbClr val="FFC000"/>
          </a:solidFill>
          <a:ln>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55" name="Retângulo 54">
            <a:extLst>
              <a:ext uri="{FF2B5EF4-FFF2-40B4-BE49-F238E27FC236}">
                <a16:creationId xmlns:a16="http://schemas.microsoft.com/office/drawing/2014/main" xmlns="" id="{4714D2B7-2724-FBF9-5E30-65BEE07604C3}"/>
              </a:ext>
            </a:extLst>
          </p:cNvPr>
          <p:cNvSpPr/>
          <p:nvPr/>
        </p:nvSpPr>
        <p:spPr>
          <a:xfrm>
            <a:off x="971600" y="5905738"/>
            <a:ext cx="8051533" cy="400110"/>
          </a:xfrm>
          <a:prstGeom prst="rect">
            <a:avLst/>
          </a:prstGeom>
        </p:spPr>
        <p:txBody>
          <a:bodyPr wrap="square">
            <a:spAutoFit/>
          </a:bodyPr>
          <a:lstStyle/>
          <a:p>
            <a:pPr algn="just"/>
            <a:r>
              <a:rPr lang="pt-BR" sz="2000" dirty="0">
                <a:solidFill>
                  <a:prstClr val="black"/>
                </a:solidFill>
                <a:latin typeface="Calibri"/>
              </a:rPr>
              <a:t>Depende da área de influência direta</a:t>
            </a:r>
          </a:p>
        </p:txBody>
      </p:sp>
    </p:spTree>
    <p:extLst>
      <p:ext uri="{BB962C8B-B14F-4D97-AF65-F5344CB8AC3E}">
        <p14:creationId xmlns:p14="http://schemas.microsoft.com/office/powerpoint/2010/main" xmlns="" val="2804439990"/>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134</a:t>
            </a:fld>
            <a:endParaRPr lang="pt-BR" dirty="0">
              <a:solidFill>
                <a:prstClr val="black">
                  <a:tint val="75000"/>
                </a:prstClr>
              </a:solidFill>
            </a:endParaRPr>
          </a:p>
        </p:txBody>
      </p:sp>
      <p:sp>
        <p:nvSpPr>
          <p:cNvPr id="7" name="Retângulo 6"/>
          <p:cNvSpPr/>
          <p:nvPr/>
        </p:nvSpPr>
        <p:spPr>
          <a:xfrm>
            <a:off x="179511" y="188640"/>
            <a:ext cx="8051533" cy="492443"/>
          </a:xfrm>
          <a:prstGeom prst="rect">
            <a:avLst/>
          </a:prstGeom>
        </p:spPr>
        <p:txBody>
          <a:bodyPr wrap="square">
            <a:spAutoFit/>
          </a:bodyPr>
          <a:lstStyle/>
          <a:p>
            <a:pPr algn="just"/>
            <a:r>
              <a:rPr lang="pt-BR" sz="2600" b="1" dirty="0">
                <a:solidFill>
                  <a:prstClr val="black"/>
                </a:solidFill>
                <a:latin typeface="Calibri"/>
              </a:rPr>
              <a:t>Exemplo de diferentes áreas de influência direta:</a:t>
            </a:r>
            <a:endParaRPr lang="pt-BR" sz="2600" dirty="0">
              <a:solidFill>
                <a:prstClr val="black"/>
              </a:solidFill>
              <a:latin typeface="Calibri"/>
            </a:endParaRPr>
          </a:p>
        </p:txBody>
      </p:sp>
      <p:grpSp>
        <p:nvGrpSpPr>
          <p:cNvPr id="16" name="Agrupar 15">
            <a:extLst>
              <a:ext uri="{FF2B5EF4-FFF2-40B4-BE49-F238E27FC236}">
                <a16:creationId xmlns:a16="http://schemas.microsoft.com/office/drawing/2014/main" xmlns="" id="{3B6767B1-7DFA-7E74-2704-A70530CA60F4}"/>
              </a:ext>
            </a:extLst>
          </p:cNvPr>
          <p:cNvGrpSpPr/>
          <p:nvPr/>
        </p:nvGrpSpPr>
        <p:grpSpPr>
          <a:xfrm>
            <a:off x="683568" y="908720"/>
            <a:ext cx="7638151" cy="5040560"/>
            <a:chOff x="557774" y="908720"/>
            <a:chExt cx="7638151" cy="5040560"/>
          </a:xfrm>
        </p:grpSpPr>
        <p:pic>
          <p:nvPicPr>
            <p:cNvPr id="3" name="Imagem 2">
              <a:extLst>
                <a:ext uri="{FF2B5EF4-FFF2-40B4-BE49-F238E27FC236}">
                  <a16:creationId xmlns:a16="http://schemas.microsoft.com/office/drawing/2014/main" xmlns="" id="{155D2367-9813-BCA7-EB52-2988F542620D}"/>
                </a:ext>
              </a:extLst>
            </p:cNvPr>
            <p:cNvPicPr>
              <a:picLocks noChangeAspect="1"/>
            </p:cNvPicPr>
            <p:nvPr/>
          </p:nvPicPr>
          <p:blipFill>
            <a:blip r:embed="rId3" cstate="print"/>
            <a:stretch>
              <a:fillRect/>
            </a:stretch>
          </p:blipFill>
          <p:spPr>
            <a:xfrm>
              <a:off x="557774" y="908720"/>
              <a:ext cx="7638151" cy="5040560"/>
            </a:xfrm>
            <a:prstGeom prst="rect">
              <a:avLst/>
            </a:prstGeom>
            <a:ln>
              <a:solidFill>
                <a:schemeClr val="tx1"/>
              </a:solidFill>
            </a:ln>
          </p:spPr>
        </p:pic>
        <p:sp>
          <p:nvSpPr>
            <p:cNvPr id="11" name="Forma Livre: Forma 10">
              <a:extLst>
                <a:ext uri="{FF2B5EF4-FFF2-40B4-BE49-F238E27FC236}">
                  <a16:creationId xmlns:a16="http://schemas.microsoft.com/office/drawing/2014/main" xmlns="" id="{5B051D91-BEA4-FF50-43B3-6E40E976716B}"/>
                </a:ext>
              </a:extLst>
            </p:cNvPr>
            <p:cNvSpPr/>
            <p:nvPr/>
          </p:nvSpPr>
          <p:spPr>
            <a:xfrm>
              <a:off x="2188564" y="3207895"/>
              <a:ext cx="4332157" cy="510221"/>
            </a:xfrm>
            <a:custGeom>
              <a:avLst/>
              <a:gdLst>
                <a:gd name="connsiteX0" fmla="*/ 4332157 w 4332157"/>
                <a:gd name="connsiteY0" fmla="*/ 239843 h 510221"/>
                <a:gd name="connsiteX1" fmla="*/ 3837482 w 4332157"/>
                <a:gd name="connsiteY1" fmla="*/ 464695 h 510221"/>
                <a:gd name="connsiteX2" fmla="*/ 3582649 w 4332157"/>
                <a:gd name="connsiteY2" fmla="*/ 494675 h 510221"/>
                <a:gd name="connsiteX3" fmla="*/ 2923082 w 4332157"/>
                <a:gd name="connsiteY3" fmla="*/ 509666 h 510221"/>
                <a:gd name="connsiteX4" fmla="*/ 2653259 w 4332157"/>
                <a:gd name="connsiteY4" fmla="*/ 494675 h 510221"/>
                <a:gd name="connsiteX5" fmla="*/ 2533338 w 4332157"/>
                <a:gd name="connsiteY5" fmla="*/ 389744 h 510221"/>
                <a:gd name="connsiteX6" fmla="*/ 2083633 w 4332157"/>
                <a:gd name="connsiteY6" fmla="*/ 284813 h 510221"/>
                <a:gd name="connsiteX7" fmla="*/ 1723869 w 4332157"/>
                <a:gd name="connsiteY7" fmla="*/ 269823 h 510221"/>
                <a:gd name="connsiteX8" fmla="*/ 794479 w 4332157"/>
                <a:gd name="connsiteY8" fmla="*/ 269823 h 510221"/>
                <a:gd name="connsiteX9" fmla="*/ 314793 w 4332157"/>
                <a:gd name="connsiteY9" fmla="*/ 89941 h 510221"/>
                <a:gd name="connsiteX10" fmla="*/ 0 w 4332157"/>
                <a:gd name="connsiteY10" fmla="*/ 0 h 510221"/>
                <a:gd name="connsiteX11" fmla="*/ 0 w 4332157"/>
                <a:gd name="connsiteY11" fmla="*/ 0 h 510221"/>
                <a:gd name="connsiteX0" fmla="*/ 4332157 w 4332157"/>
                <a:gd name="connsiteY0" fmla="*/ 239843 h 510221"/>
                <a:gd name="connsiteX1" fmla="*/ 3792511 w 4332157"/>
                <a:gd name="connsiteY1" fmla="*/ 479685 h 510221"/>
                <a:gd name="connsiteX2" fmla="*/ 3582649 w 4332157"/>
                <a:gd name="connsiteY2" fmla="*/ 494675 h 510221"/>
                <a:gd name="connsiteX3" fmla="*/ 2923082 w 4332157"/>
                <a:gd name="connsiteY3" fmla="*/ 509666 h 510221"/>
                <a:gd name="connsiteX4" fmla="*/ 2653259 w 4332157"/>
                <a:gd name="connsiteY4" fmla="*/ 494675 h 510221"/>
                <a:gd name="connsiteX5" fmla="*/ 2533338 w 4332157"/>
                <a:gd name="connsiteY5" fmla="*/ 389744 h 510221"/>
                <a:gd name="connsiteX6" fmla="*/ 2083633 w 4332157"/>
                <a:gd name="connsiteY6" fmla="*/ 284813 h 510221"/>
                <a:gd name="connsiteX7" fmla="*/ 1723869 w 4332157"/>
                <a:gd name="connsiteY7" fmla="*/ 269823 h 510221"/>
                <a:gd name="connsiteX8" fmla="*/ 794479 w 4332157"/>
                <a:gd name="connsiteY8" fmla="*/ 269823 h 510221"/>
                <a:gd name="connsiteX9" fmla="*/ 314793 w 4332157"/>
                <a:gd name="connsiteY9" fmla="*/ 89941 h 510221"/>
                <a:gd name="connsiteX10" fmla="*/ 0 w 4332157"/>
                <a:gd name="connsiteY10" fmla="*/ 0 h 510221"/>
                <a:gd name="connsiteX11" fmla="*/ 0 w 4332157"/>
                <a:gd name="connsiteY11" fmla="*/ 0 h 510221"/>
                <a:gd name="connsiteX0" fmla="*/ 4332157 w 4332157"/>
                <a:gd name="connsiteY0" fmla="*/ 239843 h 510221"/>
                <a:gd name="connsiteX1" fmla="*/ 3786161 w 4332157"/>
                <a:gd name="connsiteY1" fmla="*/ 447935 h 510221"/>
                <a:gd name="connsiteX2" fmla="*/ 3582649 w 4332157"/>
                <a:gd name="connsiteY2" fmla="*/ 494675 h 510221"/>
                <a:gd name="connsiteX3" fmla="*/ 2923082 w 4332157"/>
                <a:gd name="connsiteY3" fmla="*/ 509666 h 510221"/>
                <a:gd name="connsiteX4" fmla="*/ 2653259 w 4332157"/>
                <a:gd name="connsiteY4" fmla="*/ 494675 h 510221"/>
                <a:gd name="connsiteX5" fmla="*/ 2533338 w 4332157"/>
                <a:gd name="connsiteY5" fmla="*/ 389744 h 510221"/>
                <a:gd name="connsiteX6" fmla="*/ 2083633 w 4332157"/>
                <a:gd name="connsiteY6" fmla="*/ 284813 h 510221"/>
                <a:gd name="connsiteX7" fmla="*/ 1723869 w 4332157"/>
                <a:gd name="connsiteY7" fmla="*/ 269823 h 510221"/>
                <a:gd name="connsiteX8" fmla="*/ 794479 w 4332157"/>
                <a:gd name="connsiteY8" fmla="*/ 269823 h 510221"/>
                <a:gd name="connsiteX9" fmla="*/ 314793 w 4332157"/>
                <a:gd name="connsiteY9" fmla="*/ 89941 h 510221"/>
                <a:gd name="connsiteX10" fmla="*/ 0 w 4332157"/>
                <a:gd name="connsiteY10" fmla="*/ 0 h 510221"/>
                <a:gd name="connsiteX11" fmla="*/ 0 w 4332157"/>
                <a:gd name="connsiteY11" fmla="*/ 0 h 510221"/>
                <a:gd name="connsiteX0" fmla="*/ 4332157 w 4332157"/>
                <a:gd name="connsiteY0" fmla="*/ 239843 h 510221"/>
                <a:gd name="connsiteX1" fmla="*/ 3786161 w 4332157"/>
                <a:gd name="connsiteY1" fmla="*/ 447935 h 510221"/>
                <a:gd name="connsiteX2" fmla="*/ 3582649 w 4332157"/>
                <a:gd name="connsiteY2" fmla="*/ 494675 h 510221"/>
                <a:gd name="connsiteX3" fmla="*/ 2923082 w 4332157"/>
                <a:gd name="connsiteY3" fmla="*/ 509666 h 510221"/>
                <a:gd name="connsiteX4" fmla="*/ 2653259 w 4332157"/>
                <a:gd name="connsiteY4" fmla="*/ 494675 h 510221"/>
                <a:gd name="connsiteX5" fmla="*/ 2533338 w 4332157"/>
                <a:gd name="connsiteY5" fmla="*/ 389744 h 510221"/>
                <a:gd name="connsiteX6" fmla="*/ 2083633 w 4332157"/>
                <a:gd name="connsiteY6" fmla="*/ 284813 h 510221"/>
                <a:gd name="connsiteX7" fmla="*/ 1723869 w 4332157"/>
                <a:gd name="connsiteY7" fmla="*/ 269823 h 510221"/>
                <a:gd name="connsiteX8" fmla="*/ 794479 w 4332157"/>
                <a:gd name="connsiteY8" fmla="*/ 269823 h 510221"/>
                <a:gd name="connsiteX9" fmla="*/ 314793 w 4332157"/>
                <a:gd name="connsiteY9" fmla="*/ 89941 h 510221"/>
                <a:gd name="connsiteX10" fmla="*/ 0 w 4332157"/>
                <a:gd name="connsiteY10" fmla="*/ 0 h 510221"/>
                <a:gd name="connsiteX11" fmla="*/ 0 w 4332157"/>
                <a:gd name="connsiteY11" fmla="*/ 0 h 510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32157" h="510221">
                  <a:moveTo>
                    <a:pt x="4332157" y="239843"/>
                  </a:moveTo>
                  <a:cubicBezTo>
                    <a:pt x="4147278" y="331033"/>
                    <a:pt x="3911079" y="424513"/>
                    <a:pt x="3786161" y="447935"/>
                  </a:cubicBezTo>
                  <a:cubicBezTo>
                    <a:pt x="3661243" y="471357"/>
                    <a:pt x="3726495" y="484387"/>
                    <a:pt x="3582649" y="494675"/>
                  </a:cubicBezTo>
                  <a:cubicBezTo>
                    <a:pt x="3438803" y="504963"/>
                    <a:pt x="3077980" y="509666"/>
                    <a:pt x="2923082" y="509666"/>
                  </a:cubicBezTo>
                  <a:cubicBezTo>
                    <a:pt x="2768184" y="509666"/>
                    <a:pt x="2718216" y="514662"/>
                    <a:pt x="2653259" y="494675"/>
                  </a:cubicBezTo>
                  <a:cubicBezTo>
                    <a:pt x="2588302" y="474688"/>
                    <a:pt x="2628276" y="424721"/>
                    <a:pt x="2533338" y="389744"/>
                  </a:cubicBezTo>
                  <a:cubicBezTo>
                    <a:pt x="2438400" y="354767"/>
                    <a:pt x="2218544" y="304800"/>
                    <a:pt x="2083633" y="284813"/>
                  </a:cubicBezTo>
                  <a:cubicBezTo>
                    <a:pt x="1948722" y="264826"/>
                    <a:pt x="1938728" y="272321"/>
                    <a:pt x="1723869" y="269823"/>
                  </a:cubicBezTo>
                  <a:cubicBezTo>
                    <a:pt x="1509010" y="267325"/>
                    <a:pt x="1029325" y="299803"/>
                    <a:pt x="794479" y="269823"/>
                  </a:cubicBezTo>
                  <a:cubicBezTo>
                    <a:pt x="559633" y="239843"/>
                    <a:pt x="447206" y="134911"/>
                    <a:pt x="314793" y="89941"/>
                  </a:cubicBezTo>
                  <a:cubicBezTo>
                    <a:pt x="182380" y="44971"/>
                    <a:pt x="0" y="0"/>
                    <a:pt x="0" y="0"/>
                  </a:cubicBezTo>
                  <a:lnTo>
                    <a:pt x="0" y="0"/>
                  </a:lnTo>
                </a:path>
              </a:pathLst>
            </a:custGeom>
            <a:noFill/>
            <a:ln w="38100">
              <a:solidFill>
                <a:srgbClr val="E46C0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Forma Livre: Forma 9">
              <a:extLst>
                <a:ext uri="{FF2B5EF4-FFF2-40B4-BE49-F238E27FC236}">
                  <a16:creationId xmlns:a16="http://schemas.microsoft.com/office/drawing/2014/main" xmlns="" id="{D77F23CA-A878-347F-4D0E-6E7896A5F29C}"/>
                </a:ext>
              </a:extLst>
            </p:cNvPr>
            <p:cNvSpPr/>
            <p:nvPr/>
          </p:nvSpPr>
          <p:spPr>
            <a:xfrm>
              <a:off x="2203554" y="3207895"/>
              <a:ext cx="4317167" cy="899410"/>
            </a:xfrm>
            <a:custGeom>
              <a:avLst/>
              <a:gdLst>
                <a:gd name="connsiteX0" fmla="*/ 4317167 w 4317167"/>
                <a:gd name="connsiteY0" fmla="*/ 254833 h 899410"/>
                <a:gd name="connsiteX1" fmla="*/ 4062335 w 4317167"/>
                <a:gd name="connsiteY1" fmla="*/ 359764 h 899410"/>
                <a:gd name="connsiteX2" fmla="*/ 3612630 w 4317167"/>
                <a:gd name="connsiteY2" fmla="*/ 479685 h 899410"/>
                <a:gd name="connsiteX3" fmla="*/ 2953062 w 4317167"/>
                <a:gd name="connsiteY3" fmla="*/ 509666 h 899410"/>
                <a:gd name="connsiteX4" fmla="*/ 2638269 w 4317167"/>
                <a:gd name="connsiteY4" fmla="*/ 509666 h 899410"/>
                <a:gd name="connsiteX5" fmla="*/ 2458387 w 4317167"/>
                <a:gd name="connsiteY5" fmla="*/ 659567 h 899410"/>
                <a:gd name="connsiteX6" fmla="*/ 2308485 w 4317167"/>
                <a:gd name="connsiteY6" fmla="*/ 824459 h 899410"/>
                <a:gd name="connsiteX7" fmla="*/ 1978702 w 4317167"/>
                <a:gd name="connsiteY7" fmla="*/ 899410 h 899410"/>
                <a:gd name="connsiteX8" fmla="*/ 1693889 w 4317167"/>
                <a:gd name="connsiteY8" fmla="*/ 824459 h 899410"/>
                <a:gd name="connsiteX9" fmla="*/ 1409076 w 4317167"/>
                <a:gd name="connsiteY9" fmla="*/ 719528 h 899410"/>
                <a:gd name="connsiteX10" fmla="*/ 1079292 w 4317167"/>
                <a:gd name="connsiteY10" fmla="*/ 509666 h 899410"/>
                <a:gd name="connsiteX11" fmla="*/ 809469 w 4317167"/>
                <a:gd name="connsiteY11" fmla="*/ 374754 h 899410"/>
                <a:gd name="connsiteX12" fmla="*/ 539646 w 4317167"/>
                <a:gd name="connsiteY12" fmla="*/ 284813 h 899410"/>
                <a:gd name="connsiteX13" fmla="*/ 329784 w 4317167"/>
                <a:gd name="connsiteY13" fmla="*/ 119921 h 899410"/>
                <a:gd name="connsiteX14" fmla="*/ 0 w 4317167"/>
                <a:gd name="connsiteY14" fmla="*/ 0 h 8994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317167" h="899410">
                  <a:moveTo>
                    <a:pt x="4317167" y="254833"/>
                  </a:moveTo>
                  <a:cubicBezTo>
                    <a:pt x="4248462" y="288561"/>
                    <a:pt x="4179758" y="322289"/>
                    <a:pt x="4062335" y="359764"/>
                  </a:cubicBezTo>
                  <a:cubicBezTo>
                    <a:pt x="3944912" y="397239"/>
                    <a:pt x="3797509" y="454701"/>
                    <a:pt x="3612630" y="479685"/>
                  </a:cubicBezTo>
                  <a:cubicBezTo>
                    <a:pt x="3427751" y="504669"/>
                    <a:pt x="3115455" y="504669"/>
                    <a:pt x="2953062" y="509666"/>
                  </a:cubicBezTo>
                  <a:cubicBezTo>
                    <a:pt x="2790669" y="514663"/>
                    <a:pt x="2720715" y="484683"/>
                    <a:pt x="2638269" y="509666"/>
                  </a:cubicBezTo>
                  <a:cubicBezTo>
                    <a:pt x="2555823" y="534649"/>
                    <a:pt x="2513351" y="607102"/>
                    <a:pt x="2458387" y="659567"/>
                  </a:cubicBezTo>
                  <a:cubicBezTo>
                    <a:pt x="2403423" y="712032"/>
                    <a:pt x="2388432" y="784485"/>
                    <a:pt x="2308485" y="824459"/>
                  </a:cubicBezTo>
                  <a:cubicBezTo>
                    <a:pt x="2228538" y="864433"/>
                    <a:pt x="2081135" y="899410"/>
                    <a:pt x="1978702" y="899410"/>
                  </a:cubicBezTo>
                  <a:cubicBezTo>
                    <a:pt x="1876269" y="899410"/>
                    <a:pt x="1788827" y="854439"/>
                    <a:pt x="1693889" y="824459"/>
                  </a:cubicBezTo>
                  <a:cubicBezTo>
                    <a:pt x="1598951" y="794479"/>
                    <a:pt x="1511509" y="771993"/>
                    <a:pt x="1409076" y="719528"/>
                  </a:cubicBezTo>
                  <a:cubicBezTo>
                    <a:pt x="1306643" y="667063"/>
                    <a:pt x="1179226" y="567128"/>
                    <a:pt x="1079292" y="509666"/>
                  </a:cubicBezTo>
                  <a:cubicBezTo>
                    <a:pt x="979358" y="452204"/>
                    <a:pt x="899410" y="412230"/>
                    <a:pt x="809469" y="374754"/>
                  </a:cubicBezTo>
                  <a:cubicBezTo>
                    <a:pt x="719528" y="337278"/>
                    <a:pt x="619593" y="327285"/>
                    <a:pt x="539646" y="284813"/>
                  </a:cubicBezTo>
                  <a:cubicBezTo>
                    <a:pt x="459698" y="242341"/>
                    <a:pt x="419725" y="167390"/>
                    <a:pt x="329784" y="119921"/>
                  </a:cubicBezTo>
                  <a:cubicBezTo>
                    <a:pt x="239843" y="72452"/>
                    <a:pt x="119921" y="36226"/>
                    <a:pt x="0" y="0"/>
                  </a:cubicBezTo>
                </a:path>
              </a:pathLst>
            </a:cu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Forma Livre: Forma 11">
              <a:extLst>
                <a:ext uri="{FF2B5EF4-FFF2-40B4-BE49-F238E27FC236}">
                  <a16:creationId xmlns:a16="http://schemas.microsoft.com/office/drawing/2014/main" xmlns="" id="{A71B8522-4D85-5FEC-4060-61DA55A3708B}"/>
                </a:ext>
              </a:extLst>
            </p:cNvPr>
            <p:cNvSpPr/>
            <p:nvPr/>
          </p:nvSpPr>
          <p:spPr>
            <a:xfrm>
              <a:off x="2863851" y="2315840"/>
              <a:ext cx="3676650" cy="1125860"/>
            </a:xfrm>
            <a:custGeom>
              <a:avLst/>
              <a:gdLst>
                <a:gd name="connsiteX0" fmla="*/ 3774745 w 3774745"/>
                <a:gd name="connsiteY0" fmla="*/ 1122490 h 1122490"/>
                <a:gd name="connsiteX1" fmla="*/ 3203245 w 3774745"/>
                <a:gd name="connsiteY1" fmla="*/ 855790 h 1122490"/>
                <a:gd name="connsiteX2" fmla="*/ 2873045 w 3774745"/>
                <a:gd name="connsiteY2" fmla="*/ 398590 h 1122490"/>
                <a:gd name="connsiteX3" fmla="*/ 1844345 w 3774745"/>
                <a:gd name="connsiteY3" fmla="*/ 55690 h 1122490"/>
                <a:gd name="connsiteX4" fmla="*/ 1298245 w 3774745"/>
                <a:gd name="connsiteY4" fmla="*/ 42990 h 1122490"/>
                <a:gd name="connsiteX5" fmla="*/ 1145845 w 3774745"/>
                <a:gd name="connsiteY5" fmla="*/ 474790 h 1122490"/>
                <a:gd name="connsiteX6" fmla="*/ 104445 w 3774745"/>
                <a:gd name="connsiteY6" fmla="*/ 411290 h 1122490"/>
                <a:gd name="connsiteX7" fmla="*/ 91745 w 3774745"/>
                <a:gd name="connsiteY7" fmla="*/ 411290 h 1122490"/>
                <a:gd name="connsiteX0" fmla="*/ 3768474 w 3768474"/>
                <a:gd name="connsiteY0" fmla="*/ 1122490 h 1122490"/>
                <a:gd name="connsiteX1" fmla="*/ 3196974 w 3768474"/>
                <a:gd name="connsiteY1" fmla="*/ 855790 h 1122490"/>
                <a:gd name="connsiteX2" fmla="*/ 2866774 w 3768474"/>
                <a:gd name="connsiteY2" fmla="*/ 398590 h 1122490"/>
                <a:gd name="connsiteX3" fmla="*/ 1838074 w 3768474"/>
                <a:gd name="connsiteY3" fmla="*/ 55690 h 1122490"/>
                <a:gd name="connsiteX4" fmla="*/ 1291974 w 3768474"/>
                <a:gd name="connsiteY4" fmla="*/ 42990 h 1122490"/>
                <a:gd name="connsiteX5" fmla="*/ 1139574 w 3768474"/>
                <a:gd name="connsiteY5" fmla="*/ 474790 h 1122490"/>
                <a:gd name="connsiteX6" fmla="*/ 98174 w 3768474"/>
                <a:gd name="connsiteY6" fmla="*/ 411290 h 1122490"/>
                <a:gd name="connsiteX7" fmla="*/ 53099 w 3768474"/>
                <a:gd name="connsiteY7" fmla="*/ 423990 h 1122490"/>
                <a:gd name="connsiteX8" fmla="*/ 85474 w 3768474"/>
                <a:gd name="connsiteY8" fmla="*/ 411290 h 1122490"/>
                <a:gd name="connsiteX0" fmla="*/ 3768474 w 3768474"/>
                <a:gd name="connsiteY0" fmla="*/ 1122490 h 1122490"/>
                <a:gd name="connsiteX1" fmla="*/ 3196974 w 3768474"/>
                <a:gd name="connsiteY1" fmla="*/ 855790 h 1122490"/>
                <a:gd name="connsiteX2" fmla="*/ 2866774 w 3768474"/>
                <a:gd name="connsiteY2" fmla="*/ 398590 h 1122490"/>
                <a:gd name="connsiteX3" fmla="*/ 1838074 w 3768474"/>
                <a:gd name="connsiteY3" fmla="*/ 55690 h 1122490"/>
                <a:gd name="connsiteX4" fmla="*/ 1291974 w 3768474"/>
                <a:gd name="connsiteY4" fmla="*/ 42990 h 1122490"/>
                <a:gd name="connsiteX5" fmla="*/ 1139574 w 3768474"/>
                <a:gd name="connsiteY5" fmla="*/ 474790 h 1122490"/>
                <a:gd name="connsiteX6" fmla="*/ 98174 w 3768474"/>
                <a:gd name="connsiteY6" fmla="*/ 411290 h 1122490"/>
                <a:gd name="connsiteX7" fmla="*/ 53099 w 3768474"/>
                <a:gd name="connsiteY7" fmla="*/ 423990 h 1122490"/>
                <a:gd name="connsiteX0" fmla="*/ 3715375 w 3715375"/>
                <a:gd name="connsiteY0" fmla="*/ 1122490 h 1122490"/>
                <a:gd name="connsiteX1" fmla="*/ 3143875 w 3715375"/>
                <a:gd name="connsiteY1" fmla="*/ 855790 h 1122490"/>
                <a:gd name="connsiteX2" fmla="*/ 2813675 w 3715375"/>
                <a:gd name="connsiteY2" fmla="*/ 398590 h 1122490"/>
                <a:gd name="connsiteX3" fmla="*/ 1784975 w 3715375"/>
                <a:gd name="connsiteY3" fmla="*/ 55690 h 1122490"/>
                <a:gd name="connsiteX4" fmla="*/ 1238875 w 3715375"/>
                <a:gd name="connsiteY4" fmla="*/ 42990 h 1122490"/>
                <a:gd name="connsiteX5" fmla="*/ 1086475 w 3715375"/>
                <a:gd name="connsiteY5" fmla="*/ 474790 h 1122490"/>
                <a:gd name="connsiteX6" fmla="*/ 0 w 3715375"/>
                <a:gd name="connsiteY6" fmla="*/ 423990 h 1122490"/>
                <a:gd name="connsiteX0" fmla="*/ 3754279 w 3754279"/>
                <a:gd name="connsiteY0" fmla="*/ 1122490 h 1122490"/>
                <a:gd name="connsiteX1" fmla="*/ 3182779 w 3754279"/>
                <a:gd name="connsiteY1" fmla="*/ 855790 h 1122490"/>
                <a:gd name="connsiteX2" fmla="*/ 2852579 w 3754279"/>
                <a:gd name="connsiteY2" fmla="*/ 398590 h 1122490"/>
                <a:gd name="connsiteX3" fmla="*/ 1823879 w 3754279"/>
                <a:gd name="connsiteY3" fmla="*/ 55690 h 1122490"/>
                <a:gd name="connsiteX4" fmla="*/ 1277779 w 3754279"/>
                <a:gd name="connsiteY4" fmla="*/ 42990 h 1122490"/>
                <a:gd name="connsiteX5" fmla="*/ 1125379 w 3754279"/>
                <a:gd name="connsiteY5" fmla="*/ 474790 h 1122490"/>
                <a:gd name="connsiteX6" fmla="*/ 0 w 3754279"/>
                <a:gd name="connsiteY6" fmla="*/ 423990 h 1122490"/>
                <a:gd name="connsiteX0" fmla="*/ 3754279 w 3754279"/>
                <a:gd name="connsiteY0" fmla="*/ 1109839 h 1109839"/>
                <a:gd name="connsiteX1" fmla="*/ 3182779 w 3754279"/>
                <a:gd name="connsiteY1" fmla="*/ 843139 h 1109839"/>
                <a:gd name="connsiteX2" fmla="*/ 2852579 w 3754279"/>
                <a:gd name="connsiteY2" fmla="*/ 385939 h 1109839"/>
                <a:gd name="connsiteX3" fmla="*/ 1823879 w 3754279"/>
                <a:gd name="connsiteY3" fmla="*/ 74789 h 1109839"/>
                <a:gd name="connsiteX4" fmla="*/ 1277779 w 3754279"/>
                <a:gd name="connsiteY4" fmla="*/ 30339 h 1109839"/>
                <a:gd name="connsiteX5" fmla="*/ 1125379 w 3754279"/>
                <a:gd name="connsiteY5" fmla="*/ 462139 h 1109839"/>
                <a:gd name="connsiteX6" fmla="*/ 0 w 3754279"/>
                <a:gd name="connsiteY6" fmla="*/ 411339 h 1109839"/>
                <a:gd name="connsiteX0" fmla="*/ 3754279 w 3754279"/>
                <a:gd name="connsiteY0" fmla="*/ 1125860 h 1125860"/>
                <a:gd name="connsiteX1" fmla="*/ 3182779 w 3754279"/>
                <a:gd name="connsiteY1" fmla="*/ 859160 h 1125860"/>
                <a:gd name="connsiteX2" fmla="*/ 2852579 w 3754279"/>
                <a:gd name="connsiteY2" fmla="*/ 401960 h 1125860"/>
                <a:gd name="connsiteX3" fmla="*/ 1823879 w 3754279"/>
                <a:gd name="connsiteY3" fmla="*/ 90810 h 1125860"/>
                <a:gd name="connsiteX4" fmla="*/ 1277779 w 3754279"/>
                <a:gd name="connsiteY4" fmla="*/ 46360 h 1125860"/>
                <a:gd name="connsiteX5" fmla="*/ 1125379 w 3754279"/>
                <a:gd name="connsiteY5" fmla="*/ 478160 h 1125860"/>
                <a:gd name="connsiteX6" fmla="*/ 0 w 3754279"/>
                <a:gd name="connsiteY6" fmla="*/ 427360 h 1125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54279" h="1125860">
                  <a:moveTo>
                    <a:pt x="3754279" y="1125860"/>
                  </a:moveTo>
                  <a:cubicBezTo>
                    <a:pt x="3543670" y="1052835"/>
                    <a:pt x="3333062" y="979810"/>
                    <a:pt x="3182779" y="859160"/>
                  </a:cubicBezTo>
                  <a:cubicBezTo>
                    <a:pt x="3032496" y="738510"/>
                    <a:pt x="3079062" y="530018"/>
                    <a:pt x="2852579" y="401960"/>
                  </a:cubicBezTo>
                  <a:cubicBezTo>
                    <a:pt x="2626096" y="273902"/>
                    <a:pt x="2092830" y="207227"/>
                    <a:pt x="1823879" y="90810"/>
                  </a:cubicBezTo>
                  <a:cubicBezTo>
                    <a:pt x="1554928" y="-25607"/>
                    <a:pt x="1394196" y="-18198"/>
                    <a:pt x="1277779" y="46360"/>
                  </a:cubicBezTo>
                  <a:cubicBezTo>
                    <a:pt x="1161362" y="110918"/>
                    <a:pt x="1338342" y="414660"/>
                    <a:pt x="1125379" y="478160"/>
                  </a:cubicBezTo>
                  <a:cubicBezTo>
                    <a:pt x="912416" y="541660"/>
                    <a:pt x="226349" y="437943"/>
                    <a:pt x="0" y="427360"/>
                  </a:cubicBezTo>
                </a:path>
              </a:pathLst>
            </a:custGeom>
            <a:noFill/>
            <a:ln w="38100">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3" name="Elipse 12">
              <a:extLst>
                <a:ext uri="{FF2B5EF4-FFF2-40B4-BE49-F238E27FC236}">
                  <a16:creationId xmlns:a16="http://schemas.microsoft.com/office/drawing/2014/main" xmlns="" id="{04223411-FD50-7511-80F4-C3A5AA41446E}"/>
                </a:ext>
              </a:extLst>
            </p:cNvPr>
            <p:cNvSpPr/>
            <p:nvPr/>
          </p:nvSpPr>
          <p:spPr>
            <a:xfrm>
              <a:off x="4061277" y="3958117"/>
              <a:ext cx="288000" cy="288000"/>
            </a:xfrm>
            <a:prstGeom prst="ellipse">
              <a:avLst/>
            </a:prstGeom>
            <a:solidFill>
              <a:schemeClr val="bg1"/>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b="1" dirty="0">
                  <a:solidFill>
                    <a:srgbClr val="7030A0"/>
                  </a:solidFill>
                </a:rPr>
                <a:t>A</a:t>
              </a:r>
            </a:p>
          </p:txBody>
        </p:sp>
        <p:sp>
          <p:nvSpPr>
            <p:cNvPr id="14" name="Elipse 13">
              <a:extLst>
                <a:ext uri="{FF2B5EF4-FFF2-40B4-BE49-F238E27FC236}">
                  <a16:creationId xmlns:a16="http://schemas.microsoft.com/office/drawing/2014/main" xmlns="" id="{4C881835-A4CE-CB7D-3CE7-59F6F7EF0E17}"/>
                </a:ext>
              </a:extLst>
            </p:cNvPr>
            <p:cNvSpPr/>
            <p:nvPr/>
          </p:nvSpPr>
          <p:spPr>
            <a:xfrm>
              <a:off x="4348721" y="3403632"/>
              <a:ext cx="288000" cy="288000"/>
            </a:xfrm>
            <a:prstGeom prst="ellipse">
              <a:avLst/>
            </a:prstGeom>
            <a:solidFill>
              <a:schemeClr val="bg1"/>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accent6"/>
                  </a:solidFill>
                </a:rPr>
                <a:t>B</a:t>
              </a:r>
            </a:p>
          </p:txBody>
        </p:sp>
        <p:sp>
          <p:nvSpPr>
            <p:cNvPr id="15" name="Elipse 14">
              <a:extLst>
                <a:ext uri="{FF2B5EF4-FFF2-40B4-BE49-F238E27FC236}">
                  <a16:creationId xmlns:a16="http://schemas.microsoft.com/office/drawing/2014/main" xmlns="" id="{A81EFF34-0EBC-12DC-3BDD-1E1A2AF224C4}"/>
                </a:ext>
              </a:extLst>
            </p:cNvPr>
            <p:cNvSpPr/>
            <p:nvPr/>
          </p:nvSpPr>
          <p:spPr>
            <a:xfrm>
              <a:off x="3851952" y="2606463"/>
              <a:ext cx="288000" cy="288000"/>
            </a:xfrm>
            <a:prstGeom prst="ellipse">
              <a:avLst/>
            </a:prstGeom>
            <a:solidFill>
              <a:schemeClr val="bg1"/>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BR" b="1" dirty="0">
                  <a:solidFill>
                    <a:schemeClr val="accent6">
                      <a:lumMod val="50000"/>
                    </a:schemeClr>
                  </a:solidFill>
                </a:rPr>
                <a:t>C</a:t>
              </a:r>
            </a:p>
          </p:txBody>
        </p:sp>
      </p:grpSp>
      <p:sp>
        <p:nvSpPr>
          <p:cNvPr id="17" name="Forma Livre: Forma 16">
            <a:extLst>
              <a:ext uri="{FF2B5EF4-FFF2-40B4-BE49-F238E27FC236}">
                <a16:creationId xmlns:a16="http://schemas.microsoft.com/office/drawing/2014/main" xmlns="" id="{AE43F3D9-B750-8BD3-AE18-A87F0A67E8D8}"/>
              </a:ext>
            </a:extLst>
          </p:cNvPr>
          <p:cNvSpPr/>
          <p:nvPr/>
        </p:nvSpPr>
        <p:spPr>
          <a:xfrm>
            <a:off x="3611880" y="3909060"/>
            <a:ext cx="1943100" cy="2049780"/>
          </a:xfrm>
          <a:custGeom>
            <a:avLst/>
            <a:gdLst>
              <a:gd name="connsiteX0" fmla="*/ 1607820 w 1943100"/>
              <a:gd name="connsiteY0" fmla="*/ 2049780 h 2049780"/>
              <a:gd name="connsiteX1" fmla="*/ 1722120 w 1943100"/>
              <a:gd name="connsiteY1" fmla="*/ 1775460 h 2049780"/>
              <a:gd name="connsiteX2" fmla="*/ 1798320 w 1943100"/>
              <a:gd name="connsiteY2" fmla="*/ 1531620 h 2049780"/>
              <a:gd name="connsiteX3" fmla="*/ 1859280 w 1943100"/>
              <a:gd name="connsiteY3" fmla="*/ 1417320 h 2049780"/>
              <a:gd name="connsiteX4" fmla="*/ 1943100 w 1943100"/>
              <a:gd name="connsiteY4" fmla="*/ 1257300 h 2049780"/>
              <a:gd name="connsiteX5" fmla="*/ 1836420 w 1943100"/>
              <a:gd name="connsiteY5" fmla="*/ 1005840 h 2049780"/>
              <a:gd name="connsiteX6" fmla="*/ 1684020 w 1943100"/>
              <a:gd name="connsiteY6" fmla="*/ 502920 h 2049780"/>
              <a:gd name="connsiteX7" fmla="*/ 1623060 w 1943100"/>
              <a:gd name="connsiteY7" fmla="*/ 259080 h 2049780"/>
              <a:gd name="connsiteX8" fmla="*/ 1501140 w 1943100"/>
              <a:gd name="connsiteY8" fmla="*/ 0 h 2049780"/>
              <a:gd name="connsiteX9" fmla="*/ 121920 w 1943100"/>
              <a:gd name="connsiteY9" fmla="*/ 15240 h 2049780"/>
              <a:gd name="connsiteX10" fmla="*/ 7620 w 1943100"/>
              <a:gd name="connsiteY10" fmla="*/ 45720 h 2049780"/>
              <a:gd name="connsiteX11" fmla="*/ 0 w 1943100"/>
              <a:gd name="connsiteY11" fmla="*/ 144780 h 2049780"/>
              <a:gd name="connsiteX12" fmla="*/ 53340 w 1943100"/>
              <a:gd name="connsiteY12" fmla="*/ 236220 h 2049780"/>
              <a:gd name="connsiteX13" fmla="*/ 274320 w 1943100"/>
              <a:gd name="connsiteY13" fmla="*/ 274320 h 2049780"/>
              <a:gd name="connsiteX14" fmla="*/ 411480 w 1943100"/>
              <a:gd name="connsiteY14" fmla="*/ 281940 h 2049780"/>
              <a:gd name="connsiteX15" fmla="*/ 487680 w 1943100"/>
              <a:gd name="connsiteY15" fmla="*/ 419100 h 2049780"/>
              <a:gd name="connsiteX16" fmla="*/ 495300 w 1943100"/>
              <a:gd name="connsiteY16" fmla="*/ 655320 h 2049780"/>
              <a:gd name="connsiteX17" fmla="*/ 510540 w 1943100"/>
              <a:gd name="connsiteY17" fmla="*/ 754380 h 2049780"/>
              <a:gd name="connsiteX18" fmla="*/ 510540 w 1943100"/>
              <a:gd name="connsiteY18" fmla="*/ 838200 h 2049780"/>
              <a:gd name="connsiteX19" fmla="*/ 548640 w 1943100"/>
              <a:gd name="connsiteY19" fmla="*/ 914400 h 2049780"/>
              <a:gd name="connsiteX20" fmla="*/ 594360 w 1943100"/>
              <a:gd name="connsiteY20" fmla="*/ 1082040 h 2049780"/>
              <a:gd name="connsiteX21" fmla="*/ 609600 w 1943100"/>
              <a:gd name="connsiteY21" fmla="*/ 1203960 h 2049780"/>
              <a:gd name="connsiteX22" fmla="*/ 586740 w 1943100"/>
              <a:gd name="connsiteY22" fmla="*/ 1295400 h 2049780"/>
              <a:gd name="connsiteX23" fmla="*/ 495300 w 1943100"/>
              <a:gd name="connsiteY23" fmla="*/ 1402080 h 2049780"/>
              <a:gd name="connsiteX24" fmla="*/ 457200 w 1943100"/>
              <a:gd name="connsiteY24" fmla="*/ 1478280 h 2049780"/>
              <a:gd name="connsiteX25" fmla="*/ 304800 w 1943100"/>
              <a:gd name="connsiteY25" fmla="*/ 1615440 h 2049780"/>
              <a:gd name="connsiteX26" fmla="*/ 228600 w 1943100"/>
              <a:gd name="connsiteY26" fmla="*/ 1691640 h 2049780"/>
              <a:gd name="connsiteX27" fmla="*/ 160020 w 1943100"/>
              <a:gd name="connsiteY27" fmla="*/ 1805940 h 2049780"/>
              <a:gd name="connsiteX28" fmla="*/ 91440 w 1943100"/>
              <a:gd name="connsiteY28" fmla="*/ 1920240 h 2049780"/>
              <a:gd name="connsiteX29" fmla="*/ 68580 w 1943100"/>
              <a:gd name="connsiteY29" fmla="*/ 2042160 h 2049780"/>
              <a:gd name="connsiteX30" fmla="*/ 1607820 w 1943100"/>
              <a:gd name="connsiteY30" fmla="*/ 2049780 h 2049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943100" h="2049780">
                <a:moveTo>
                  <a:pt x="1607820" y="2049780"/>
                </a:moveTo>
                <a:lnTo>
                  <a:pt x="1722120" y="1775460"/>
                </a:lnTo>
                <a:lnTo>
                  <a:pt x="1798320" y="1531620"/>
                </a:lnTo>
                <a:lnTo>
                  <a:pt x="1859280" y="1417320"/>
                </a:lnTo>
                <a:lnTo>
                  <a:pt x="1943100" y="1257300"/>
                </a:lnTo>
                <a:lnTo>
                  <a:pt x="1836420" y="1005840"/>
                </a:lnTo>
                <a:lnTo>
                  <a:pt x="1684020" y="502920"/>
                </a:lnTo>
                <a:lnTo>
                  <a:pt x="1623060" y="259080"/>
                </a:lnTo>
                <a:lnTo>
                  <a:pt x="1501140" y="0"/>
                </a:lnTo>
                <a:lnTo>
                  <a:pt x="121920" y="15240"/>
                </a:lnTo>
                <a:lnTo>
                  <a:pt x="7620" y="45720"/>
                </a:lnTo>
                <a:lnTo>
                  <a:pt x="0" y="144780"/>
                </a:lnTo>
                <a:lnTo>
                  <a:pt x="53340" y="236220"/>
                </a:lnTo>
                <a:lnTo>
                  <a:pt x="274320" y="274320"/>
                </a:lnTo>
                <a:lnTo>
                  <a:pt x="411480" y="281940"/>
                </a:lnTo>
                <a:lnTo>
                  <a:pt x="487680" y="419100"/>
                </a:lnTo>
                <a:lnTo>
                  <a:pt x="495300" y="655320"/>
                </a:lnTo>
                <a:lnTo>
                  <a:pt x="510540" y="754380"/>
                </a:lnTo>
                <a:lnTo>
                  <a:pt x="510540" y="838200"/>
                </a:lnTo>
                <a:lnTo>
                  <a:pt x="548640" y="914400"/>
                </a:lnTo>
                <a:lnTo>
                  <a:pt x="594360" y="1082040"/>
                </a:lnTo>
                <a:lnTo>
                  <a:pt x="609600" y="1203960"/>
                </a:lnTo>
                <a:lnTo>
                  <a:pt x="586740" y="1295400"/>
                </a:lnTo>
                <a:lnTo>
                  <a:pt x="495300" y="1402080"/>
                </a:lnTo>
                <a:lnTo>
                  <a:pt x="457200" y="1478280"/>
                </a:lnTo>
                <a:lnTo>
                  <a:pt x="304800" y="1615440"/>
                </a:lnTo>
                <a:lnTo>
                  <a:pt x="228600" y="1691640"/>
                </a:lnTo>
                <a:lnTo>
                  <a:pt x="160020" y="1805940"/>
                </a:lnTo>
                <a:lnTo>
                  <a:pt x="91440" y="1920240"/>
                </a:lnTo>
                <a:lnTo>
                  <a:pt x="68580" y="2042160"/>
                </a:lnTo>
                <a:lnTo>
                  <a:pt x="1607820" y="2049780"/>
                </a:lnTo>
                <a:close/>
              </a:path>
            </a:pathLst>
          </a:custGeom>
          <a:solidFill>
            <a:srgbClr val="92D050">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Tree>
    <p:extLst>
      <p:ext uri="{BB962C8B-B14F-4D97-AF65-F5344CB8AC3E}">
        <p14:creationId xmlns:p14="http://schemas.microsoft.com/office/powerpoint/2010/main" xmlns="" val="3805986113"/>
      </p:ext>
    </p:extLst>
  </p:cSld>
  <p:clrMapOvr>
    <a:masterClrMapping/>
  </p:clrMapOvr>
  <p:transition spd="slow">
    <p:cut/>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135</a:t>
            </a:fld>
            <a:endParaRPr lang="pt-BR" dirty="0">
              <a:solidFill>
                <a:prstClr val="black">
                  <a:tint val="75000"/>
                </a:prstClr>
              </a:solidFill>
            </a:endParaRPr>
          </a:p>
        </p:txBody>
      </p:sp>
      <p:sp>
        <p:nvSpPr>
          <p:cNvPr id="7" name="Retângulo 6"/>
          <p:cNvSpPr/>
          <p:nvPr/>
        </p:nvSpPr>
        <p:spPr>
          <a:xfrm>
            <a:off x="546233" y="188640"/>
            <a:ext cx="7684811" cy="492443"/>
          </a:xfrm>
          <a:prstGeom prst="rect">
            <a:avLst/>
          </a:prstGeom>
        </p:spPr>
        <p:txBody>
          <a:bodyPr wrap="square">
            <a:spAutoFit/>
          </a:bodyPr>
          <a:lstStyle/>
          <a:p>
            <a:pPr algn="just"/>
            <a:r>
              <a:rPr lang="pt-BR" sz="2600" b="1" dirty="0">
                <a:solidFill>
                  <a:prstClr val="black"/>
                </a:solidFill>
                <a:latin typeface="Calibri"/>
              </a:rPr>
              <a:t>Exemplo de mesma área de influência direta:</a:t>
            </a:r>
            <a:endParaRPr lang="pt-BR" sz="2600" dirty="0">
              <a:solidFill>
                <a:prstClr val="black"/>
              </a:solidFill>
              <a:latin typeface="Calibri"/>
            </a:endParaRPr>
          </a:p>
        </p:txBody>
      </p:sp>
      <p:sp>
        <p:nvSpPr>
          <p:cNvPr id="9" name="Retângulo 8">
            <a:extLst>
              <a:ext uri="{FF2B5EF4-FFF2-40B4-BE49-F238E27FC236}">
                <a16:creationId xmlns:a16="http://schemas.microsoft.com/office/drawing/2014/main" xmlns="" id="{B438C1C4-15F8-AC18-8674-F86F21AF1E81}"/>
              </a:ext>
            </a:extLst>
          </p:cNvPr>
          <p:cNvSpPr/>
          <p:nvPr/>
        </p:nvSpPr>
        <p:spPr>
          <a:xfrm>
            <a:off x="546233" y="5344760"/>
            <a:ext cx="8051533" cy="830997"/>
          </a:xfrm>
          <a:prstGeom prst="rect">
            <a:avLst/>
          </a:prstGeom>
        </p:spPr>
        <p:txBody>
          <a:bodyPr wrap="square">
            <a:spAutoFit/>
          </a:bodyPr>
          <a:lstStyle/>
          <a:p>
            <a:pPr algn="just"/>
            <a:r>
              <a:rPr lang="pt-BR" sz="2400" dirty="0">
                <a:solidFill>
                  <a:prstClr val="black"/>
                </a:solidFill>
                <a:latin typeface="Calibri"/>
              </a:rPr>
              <a:t>Diversos tipos de contenção podem ser a solução (gabiões, muro </a:t>
            </a:r>
            <a:r>
              <a:rPr lang="pt-BR" sz="2400" dirty="0" err="1">
                <a:solidFill>
                  <a:prstClr val="black"/>
                </a:solidFill>
                <a:latin typeface="Calibri"/>
              </a:rPr>
              <a:t>atirantado</a:t>
            </a:r>
            <a:r>
              <a:rPr lang="pt-BR" sz="2400" dirty="0">
                <a:solidFill>
                  <a:prstClr val="black"/>
                </a:solidFill>
                <a:latin typeface="Calibri"/>
              </a:rPr>
              <a:t>, cortina </a:t>
            </a:r>
            <a:r>
              <a:rPr lang="pt-BR" sz="2400" dirty="0" err="1">
                <a:solidFill>
                  <a:prstClr val="black"/>
                </a:solidFill>
                <a:latin typeface="Calibri"/>
              </a:rPr>
              <a:t>atirantada</a:t>
            </a:r>
            <a:r>
              <a:rPr lang="pt-BR" sz="2400" dirty="0">
                <a:solidFill>
                  <a:prstClr val="black"/>
                </a:solidFill>
                <a:latin typeface="Calibri"/>
              </a:rPr>
              <a:t>, contraforte...)</a:t>
            </a:r>
          </a:p>
        </p:txBody>
      </p:sp>
      <p:grpSp>
        <p:nvGrpSpPr>
          <p:cNvPr id="40" name="Agrupar 39">
            <a:extLst>
              <a:ext uri="{FF2B5EF4-FFF2-40B4-BE49-F238E27FC236}">
                <a16:creationId xmlns:a16="http://schemas.microsoft.com/office/drawing/2014/main" xmlns="" id="{2F3985A6-7760-096D-088C-D4A9148F1B45}"/>
              </a:ext>
            </a:extLst>
          </p:cNvPr>
          <p:cNvGrpSpPr/>
          <p:nvPr/>
        </p:nvGrpSpPr>
        <p:grpSpPr>
          <a:xfrm>
            <a:off x="631160" y="836712"/>
            <a:ext cx="7881680" cy="4432625"/>
            <a:chOff x="631160" y="836712"/>
            <a:chExt cx="7881680" cy="4432625"/>
          </a:xfrm>
        </p:grpSpPr>
        <p:pic>
          <p:nvPicPr>
            <p:cNvPr id="2" name="Imagem 1">
              <a:extLst>
                <a:ext uri="{FF2B5EF4-FFF2-40B4-BE49-F238E27FC236}">
                  <a16:creationId xmlns:a16="http://schemas.microsoft.com/office/drawing/2014/main" xmlns="" id="{9B1722D1-3D1A-3A03-ECD3-9467C00C045B}"/>
                </a:ext>
              </a:extLst>
            </p:cNvPr>
            <p:cNvPicPr>
              <a:picLocks noChangeAspect="1"/>
            </p:cNvPicPr>
            <p:nvPr/>
          </p:nvPicPr>
          <p:blipFill>
            <a:blip r:embed="rId3" cstate="print"/>
            <a:stretch>
              <a:fillRect/>
            </a:stretch>
          </p:blipFill>
          <p:spPr>
            <a:xfrm>
              <a:off x="631160" y="836712"/>
              <a:ext cx="7881680" cy="4432625"/>
            </a:xfrm>
            <a:prstGeom prst="rect">
              <a:avLst/>
            </a:prstGeom>
            <a:ln>
              <a:solidFill>
                <a:schemeClr val="tx1"/>
              </a:solidFill>
            </a:ln>
          </p:spPr>
        </p:pic>
        <p:sp>
          <p:nvSpPr>
            <p:cNvPr id="8" name="Forma Livre: Forma 7">
              <a:extLst>
                <a:ext uri="{FF2B5EF4-FFF2-40B4-BE49-F238E27FC236}">
                  <a16:creationId xmlns:a16="http://schemas.microsoft.com/office/drawing/2014/main" xmlns="" id="{EBCBB183-DE71-9283-BBC8-6A70BA3A8F12}"/>
                </a:ext>
              </a:extLst>
            </p:cNvPr>
            <p:cNvSpPr/>
            <p:nvPr/>
          </p:nvSpPr>
          <p:spPr>
            <a:xfrm>
              <a:off x="3468914" y="2106531"/>
              <a:ext cx="3526972" cy="856343"/>
            </a:xfrm>
            <a:custGeom>
              <a:avLst/>
              <a:gdLst>
                <a:gd name="connsiteX0" fmla="*/ 0 w 3526972"/>
                <a:gd name="connsiteY0" fmla="*/ 885372 h 899886"/>
                <a:gd name="connsiteX1" fmla="*/ 3048000 w 3526972"/>
                <a:gd name="connsiteY1" fmla="*/ 899886 h 899886"/>
                <a:gd name="connsiteX2" fmla="*/ 3135086 w 3526972"/>
                <a:gd name="connsiteY2" fmla="*/ 464458 h 899886"/>
                <a:gd name="connsiteX3" fmla="*/ 3526972 w 3526972"/>
                <a:gd name="connsiteY3" fmla="*/ 87086 h 899886"/>
                <a:gd name="connsiteX4" fmla="*/ 478972 w 3526972"/>
                <a:gd name="connsiteY4" fmla="*/ 0 h 899886"/>
                <a:gd name="connsiteX5" fmla="*/ 58057 w 3526972"/>
                <a:gd name="connsiteY5" fmla="*/ 261258 h 899886"/>
                <a:gd name="connsiteX6" fmla="*/ 0 w 3526972"/>
                <a:gd name="connsiteY6" fmla="*/ 885372 h 899886"/>
                <a:gd name="connsiteX0" fmla="*/ 0 w 3526972"/>
                <a:gd name="connsiteY0" fmla="*/ 885372 h 899886"/>
                <a:gd name="connsiteX1" fmla="*/ 3048000 w 3526972"/>
                <a:gd name="connsiteY1" fmla="*/ 899886 h 899886"/>
                <a:gd name="connsiteX2" fmla="*/ 3135086 w 3526972"/>
                <a:gd name="connsiteY2" fmla="*/ 464458 h 899886"/>
                <a:gd name="connsiteX3" fmla="*/ 3526972 w 3526972"/>
                <a:gd name="connsiteY3" fmla="*/ 87086 h 899886"/>
                <a:gd name="connsiteX4" fmla="*/ 478972 w 3526972"/>
                <a:gd name="connsiteY4" fmla="*/ 0 h 899886"/>
                <a:gd name="connsiteX5" fmla="*/ 29028 w 3526972"/>
                <a:gd name="connsiteY5" fmla="*/ 362858 h 899886"/>
                <a:gd name="connsiteX6" fmla="*/ 0 w 3526972"/>
                <a:gd name="connsiteY6" fmla="*/ 885372 h 899886"/>
                <a:gd name="connsiteX0" fmla="*/ 0 w 3526972"/>
                <a:gd name="connsiteY0" fmla="*/ 841829 h 856343"/>
                <a:gd name="connsiteX1" fmla="*/ 3048000 w 3526972"/>
                <a:gd name="connsiteY1" fmla="*/ 856343 h 856343"/>
                <a:gd name="connsiteX2" fmla="*/ 3135086 w 3526972"/>
                <a:gd name="connsiteY2" fmla="*/ 420915 h 856343"/>
                <a:gd name="connsiteX3" fmla="*/ 3526972 w 3526972"/>
                <a:gd name="connsiteY3" fmla="*/ 43543 h 856343"/>
                <a:gd name="connsiteX4" fmla="*/ 464457 w 3526972"/>
                <a:gd name="connsiteY4" fmla="*/ 0 h 856343"/>
                <a:gd name="connsiteX5" fmla="*/ 29028 w 3526972"/>
                <a:gd name="connsiteY5" fmla="*/ 319315 h 856343"/>
                <a:gd name="connsiteX6" fmla="*/ 0 w 3526972"/>
                <a:gd name="connsiteY6" fmla="*/ 841829 h 856343"/>
                <a:gd name="connsiteX0" fmla="*/ 0 w 3526972"/>
                <a:gd name="connsiteY0" fmla="*/ 841829 h 856343"/>
                <a:gd name="connsiteX1" fmla="*/ 3048000 w 3526972"/>
                <a:gd name="connsiteY1" fmla="*/ 856343 h 856343"/>
                <a:gd name="connsiteX2" fmla="*/ 3062514 w 3526972"/>
                <a:gd name="connsiteY2" fmla="*/ 420915 h 856343"/>
                <a:gd name="connsiteX3" fmla="*/ 3526972 w 3526972"/>
                <a:gd name="connsiteY3" fmla="*/ 43543 h 856343"/>
                <a:gd name="connsiteX4" fmla="*/ 464457 w 3526972"/>
                <a:gd name="connsiteY4" fmla="*/ 0 h 856343"/>
                <a:gd name="connsiteX5" fmla="*/ 29028 w 3526972"/>
                <a:gd name="connsiteY5" fmla="*/ 319315 h 856343"/>
                <a:gd name="connsiteX6" fmla="*/ 0 w 3526972"/>
                <a:gd name="connsiteY6" fmla="*/ 841829 h 856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526972" h="856343">
                  <a:moveTo>
                    <a:pt x="0" y="841829"/>
                  </a:moveTo>
                  <a:lnTo>
                    <a:pt x="3048000" y="856343"/>
                  </a:lnTo>
                  <a:lnTo>
                    <a:pt x="3062514" y="420915"/>
                  </a:lnTo>
                  <a:lnTo>
                    <a:pt x="3526972" y="43543"/>
                  </a:lnTo>
                  <a:lnTo>
                    <a:pt x="464457" y="0"/>
                  </a:lnTo>
                  <a:lnTo>
                    <a:pt x="29028" y="319315"/>
                  </a:lnTo>
                  <a:lnTo>
                    <a:pt x="0" y="841829"/>
                  </a:lnTo>
                  <a:close/>
                </a:path>
              </a:pathLst>
            </a:custGeom>
            <a:solidFill>
              <a:srgbClr val="FF0000">
                <a:alpha val="38000"/>
              </a:srgb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cxnSp>
          <p:nvCxnSpPr>
            <p:cNvPr id="20" name="Conector reto 19">
              <a:extLst>
                <a:ext uri="{FF2B5EF4-FFF2-40B4-BE49-F238E27FC236}">
                  <a16:creationId xmlns:a16="http://schemas.microsoft.com/office/drawing/2014/main" xmlns="" id="{F3C4D445-1CAE-73A5-1551-F959AC1D8F07}"/>
                </a:ext>
              </a:extLst>
            </p:cNvPr>
            <p:cNvCxnSpPr>
              <a:cxnSpLocks/>
            </p:cNvCxnSpPr>
            <p:nvPr/>
          </p:nvCxnSpPr>
          <p:spPr>
            <a:xfrm flipV="1">
              <a:off x="3779912" y="2507410"/>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Conector reto 21">
              <a:extLst>
                <a:ext uri="{FF2B5EF4-FFF2-40B4-BE49-F238E27FC236}">
                  <a16:creationId xmlns:a16="http://schemas.microsoft.com/office/drawing/2014/main" xmlns="" id="{7AA94828-A162-CDF3-7596-076A0EBEA6D0}"/>
                </a:ext>
              </a:extLst>
            </p:cNvPr>
            <p:cNvCxnSpPr>
              <a:cxnSpLocks/>
            </p:cNvCxnSpPr>
            <p:nvPr/>
          </p:nvCxnSpPr>
          <p:spPr>
            <a:xfrm flipV="1">
              <a:off x="4067944" y="2507410"/>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ector reto 22">
              <a:extLst>
                <a:ext uri="{FF2B5EF4-FFF2-40B4-BE49-F238E27FC236}">
                  <a16:creationId xmlns:a16="http://schemas.microsoft.com/office/drawing/2014/main" xmlns="" id="{0597408A-DDC2-8965-F6D6-7DC936FB0393}"/>
                </a:ext>
              </a:extLst>
            </p:cNvPr>
            <p:cNvCxnSpPr>
              <a:cxnSpLocks/>
            </p:cNvCxnSpPr>
            <p:nvPr/>
          </p:nvCxnSpPr>
          <p:spPr>
            <a:xfrm flipV="1">
              <a:off x="4355976" y="2507410"/>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ector reto 23">
              <a:extLst>
                <a:ext uri="{FF2B5EF4-FFF2-40B4-BE49-F238E27FC236}">
                  <a16:creationId xmlns:a16="http://schemas.microsoft.com/office/drawing/2014/main" xmlns="" id="{BC4AC6B0-57BD-CC15-2C65-CD8DC95DFFE1}"/>
                </a:ext>
              </a:extLst>
            </p:cNvPr>
            <p:cNvCxnSpPr>
              <a:cxnSpLocks/>
            </p:cNvCxnSpPr>
            <p:nvPr/>
          </p:nvCxnSpPr>
          <p:spPr>
            <a:xfrm flipV="1">
              <a:off x="4644008" y="2507410"/>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ector reto 24">
              <a:extLst>
                <a:ext uri="{FF2B5EF4-FFF2-40B4-BE49-F238E27FC236}">
                  <a16:creationId xmlns:a16="http://schemas.microsoft.com/office/drawing/2014/main" xmlns="" id="{6FA15E16-3FAA-D368-638E-E0497C0A688D}"/>
                </a:ext>
              </a:extLst>
            </p:cNvPr>
            <p:cNvCxnSpPr>
              <a:cxnSpLocks/>
            </p:cNvCxnSpPr>
            <p:nvPr/>
          </p:nvCxnSpPr>
          <p:spPr>
            <a:xfrm flipV="1">
              <a:off x="3932312" y="2687458"/>
              <a:ext cx="0" cy="25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Conector reto 25">
              <a:extLst>
                <a:ext uri="{FF2B5EF4-FFF2-40B4-BE49-F238E27FC236}">
                  <a16:creationId xmlns:a16="http://schemas.microsoft.com/office/drawing/2014/main" xmlns="" id="{A5ACF484-57DB-FCCE-4038-C6F642DA16C5}"/>
                </a:ext>
              </a:extLst>
            </p:cNvPr>
            <p:cNvCxnSpPr>
              <a:cxnSpLocks/>
            </p:cNvCxnSpPr>
            <p:nvPr/>
          </p:nvCxnSpPr>
          <p:spPr>
            <a:xfrm flipV="1">
              <a:off x="4932040" y="2507410"/>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Conector reto 26">
              <a:extLst>
                <a:ext uri="{FF2B5EF4-FFF2-40B4-BE49-F238E27FC236}">
                  <a16:creationId xmlns:a16="http://schemas.microsoft.com/office/drawing/2014/main" xmlns="" id="{7FB9057C-36AF-3BB0-847C-A5996F0E2D87}"/>
                </a:ext>
              </a:extLst>
            </p:cNvPr>
            <p:cNvCxnSpPr>
              <a:cxnSpLocks/>
            </p:cNvCxnSpPr>
            <p:nvPr/>
          </p:nvCxnSpPr>
          <p:spPr>
            <a:xfrm flipV="1">
              <a:off x="5220072" y="2507410"/>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Conector reto 27">
              <a:extLst>
                <a:ext uri="{FF2B5EF4-FFF2-40B4-BE49-F238E27FC236}">
                  <a16:creationId xmlns:a16="http://schemas.microsoft.com/office/drawing/2014/main" xmlns="" id="{A129C8B3-1946-DE85-71ED-7B04E04F07BD}"/>
                </a:ext>
              </a:extLst>
            </p:cNvPr>
            <p:cNvCxnSpPr>
              <a:cxnSpLocks/>
            </p:cNvCxnSpPr>
            <p:nvPr/>
          </p:nvCxnSpPr>
          <p:spPr>
            <a:xfrm flipV="1">
              <a:off x="5536570" y="2507410"/>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Conector reto 28">
              <a:extLst>
                <a:ext uri="{FF2B5EF4-FFF2-40B4-BE49-F238E27FC236}">
                  <a16:creationId xmlns:a16="http://schemas.microsoft.com/office/drawing/2014/main" xmlns="" id="{1B59E269-5530-BD82-AA12-EA594E4F05A8}"/>
                </a:ext>
              </a:extLst>
            </p:cNvPr>
            <p:cNvCxnSpPr>
              <a:cxnSpLocks/>
            </p:cNvCxnSpPr>
            <p:nvPr/>
          </p:nvCxnSpPr>
          <p:spPr>
            <a:xfrm flipV="1">
              <a:off x="5853630" y="2507410"/>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Conector reto 29">
              <a:extLst>
                <a:ext uri="{FF2B5EF4-FFF2-40B4-BE49-F238E27FC236}">
                  <a16:creationId xmlns:a16="http://schemas.microsoft.com/office/drawing/2014/main" xmlns="" id="{A72FF4F1-FEC1-C39C-FD45-7DECDD35F06E}"/>
                </a:ext>
              </a:extLst>
            </p:cNvPr>
            <p:cNvCxnSpPr>
              <a:cxnSpLocks/>
            </p:cNvCxnSpPr>
            <p:nvPr/>
          </p:nvCxnSpPr>
          <p:spPr>
            <a:xfrm flipV="1">
              <a:off x="6170690" y="2507410"/>
              <a:ext cx="0" cy="4320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Conector reto 30">
              <a:extLst>
                <a:ext uri="{FF2B5EF4-FFF2-40B4-BE49-F238E27FC236}">
                  <a16:creationId xmlns:a16="http://schemas.microsoft.com/office/drawing/2014/main" xmlns="" id="{720BE7E0-2028-E1A0-0126-CB56042B63C0}"/>
                </a:ext>
              </a:extLst>
            </p:cNvPr>
            <p:cNvCxnSpPr>
              <a:cxnSpLocks/>
            </p:cNvCxnSpPr>
            <p:nvPr/>
          </p:nvCxnSpPr>
          <p:spPr>
            <a:xfrm flipV="1">
              <a:off x="3621382" y="2680454"/>
              <a:ext cx="0" cy="25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Conector reto 31">
              <a:extLst>
                <a:ext uri="{FF2B5EF4-FFF2-40B4-BE49-F238E27FC236}">
                  <a16:creationId xmlns:a16="http://schemas.microsoft.com/office/drawing/2014/main" xmlns="" id="{0A648835-6EF1-34D6-5DC7-97837B5B488E}"/>
                </a:ext>
              </a:extLst>
            </p:cNvPr>
            <p:cNvCxnSpPr>
              <a:cxnSpLocks/>
            </p:cNvCxnSpPr>
            <p:nvPr/>
          </p:nvCxnSpPr>
          <p:spPr>
            <a:xfrm flipV="1">
              <a:off x="4508938" y="2687458"/>
              <a:ext cx="0" cy="25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Conector reto 32">
              <a:extLst>
                <a:ext uri="{FF2B5EF4-FFF2-40B4-BE49-F238E27FC236}">
                  <a16:creationId xmlns:a16="http://schemas.microsoft.com/office/drawing/2014/main" xmlns="" id="{AE2AC5B7-E776-434E-9A3E-3D328D95355D}"/>
                </a:ext>
              </a:extLst>
            </p:cNvPr>
            <p:cNvCxnSpPr>
              <a:cxnSpLocks/>
            </p:cNvCxnSpPr>
            <p:nvPr/>
          </p:nvCxnSpPr>
          <p:spPr>
            <a:xfrm flipV="1">
              <a:off x="4198008" y="2680454"/>
              <a:ext cx="0" cy="25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Conector reto 33">
              <a:extLst>
                <a:ext uri="{FF2B5EF4-FFF2-40B4-BE49-F238E27FC236}">
                  <a16:creationId xmlns:a16="http://schemas.microsoft.com/office/drawing/2014/main" xmlns="" id="{EBD22427-6F01-8910-4837-A14EF9571657}"/>
                </a:ext>
              </a:extLst>
            </p:cNvPr>
            <p:cNvCxnSpPr>
              <a:cxnSpLocks/>
            </p:cNvCxnSpPr>
            <p:nvPr/>
          </p:nvCxnSpPr>
          <p:spPr>
            <a:xfrm flipV="1">
              <a:off x="5098954" y="2687458"/>
              <a:ext cx="0" cy="25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Conector reto 34">
              <a:extLst>
                <a:ext uri="{FF2B5EF4-FFF2-40B4-BE49-F238E27FC236}">
                  <a16:creationId xmlns:a16="http://schemas.microsoft.com/office/drawing/2014/main" xmlns="" id="{ED00B2E0-2C8D-C6F2-AE9F-E56A1CF596D5}"/>
                </a:ext>
              </a:extLst>
            </p:cNvPr>
            <p:cNvCxnSpPr>
              <a:cxnSpLocks/>
            </p:cNvCxnSpPr>
            <p:nvPr/>
          </p:nvCxnSpPr>
          <p:spPr>
            <a:xfrm flipV="1">
              <a:off x="4788024" y="2680454"/>
              <a:ext cx="0" cy="25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Conector reto 35">
              <a:extLst>
                <a:ext uri="{FF2B5EF4-FFF2-40B4-BE49-F238E27FC236}">
                  <a16:creationId xmlns:a16="http://schemas.microsoft.com/office/drawing/2014/main" xmlns="" id="{BF02CA61-5392-8298-4E21-B18E68C9B721}"/>
                </a:ext>
              </a:extLst>
            </p:cNvPr>
            <p:cNvCxnSpPr>
              <a:cxnSpLocks/>
            </p:cNvCxnSpPr>
            <p:nvPr/>
          </p:nvCxnSpPr>
          <p:spPr>
            <a:xfrm flipV="1">
              <a:off x="5695100" y="2701410"/>
              <a:ext cx="0" cy="25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Conector reto 36">
              <a:extLst>
                <a:ext uri="{FF2B5EF4-FFF2-40B4-BE49-F238E27FC236}">
                  <a16:creationId xmlns:a16="http://schemas.microsoft.com/office/drawing/2014/main" xmlns="" id="{048F64D2-52CC-47B6-2358-29A25FA83516}"/>
                </a:ext>
              </a:extLst>
            </p:cNvPr>
            <p:cNvCxnSpPr>
              <a:cxnSpLocks/>
            </p:cNvCxnSpPr>
            <p:nvPr/>
          </p:nvCxnSpPr>
          <p:spPr>
            <a:xfrm flipV="1">
              <a:off x="5384170" y="2694406"/>
              <a:ext cx="0" cy="25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Conector reto 37">
              <a:extLst>
                <a:ext uri="{FF2B5EF4-FFF2-40B4-BE49-F238E27FC236}">
                  <a16:creationId xmlns:a16="http://schemas.microsoft.com/office/drawing/2014/main" xmlns="" id="{B03F9877-BDB8-1FC0-2347-63E385F7CA03}"/>
                </a:ext>
              </a:extLst>
            </p:cNvPr>
            <p:cNvCxnSpPr>
              <a:cxnSpLocks/>
            </p:cNvCxnSpPr>
            <p:nvPr/>
          </p:nvCxnSpPr>
          <p:spPr>
            <a:xfrm flipV="1">
              <a:off x="6328658" y="2701972"/>
              <a:ext cx="0" cy="25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Conector reto 38">
              <a:extLst>
                <a:ext uri="{FF2B5EF4-FFF2-40B4-BE49-F238E27FC236}">
                  <a16:creationId xmlns:a16="http://schemas.microsoft.com/office/drawing/2014/main" xmlns="" id="{9CBEB3A2-D1E4-AE3F-D2D7-19CEBE08F864}"/>
                </a:ext>
              </a:extLst>
            </p:cNvPr>
            <p:cNvCxnSpPr>
              <a:cxnSpLocks/>
            </p:cNvCxnSpPr>
            <p:nvPr/>
          </p:nvCxnSpPr>
          <p:spPr>
            <a:xfrm flipV="1">
              <a:off x="6017728" y="2694968"/>
              <a:ext cx="0" cy="25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333154601"/>
      </p:ext>
    </p:extLst>
  </p:cSld>
  <p:clrMapOvr>
    <a:masterClrMapping/>
  </p:clrMapOvr>
  <p:transition spd="slow">
    <p:cut/>
  </p:transition>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37" name="Retângulo: Cantos Arredondados 36">
            <a:extLst>
              <a:ext uri="{FF2B5EF4-FFF2-40B4-BE49-F238E27FC236}">
                <a16:creationId xmlns:a16="http://schemas.microsoft.com/office/drawing/2014/main" xmlns="" id="{430243F7-D2AF-BAA1-B371-1FAACE335FD8}"/>
              </a:ext>
            </a:extLst>
          </p:cNvPr>
          <p:cNvSpPr/>
          <p:nvPr/>
        </p:nvSpPr>
        <p:spPr>
          <a:xfrm>
            <a:off x="179511" y="3414486"/>
            <a:ext cx="8783961" cy="1259324"/>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136</a:t>
            </a:fld>
            <a:endParaRPr lang="pt-BR" dirty="0">
              <a:solidFill>
                <a:prstClr val="black">
                  <a:tint val="75000"/>
                </a:prstClr>
              </a:solidFill>
            </a:endParaRPr>
          </a:p>
        </p:txBody>
      </p:sp>
      <p:sp>
        <p:nvSpPr>
          <p:cNvPr id="7" name="Retângulo 6"/>
          <p:cNvSpPr/>
          <p:nvPr/>
        </p:nvSpPr>
        <p:spPr>
          <a:xfrm>
            <a:off x="179511" y="0"/>
            <a:ext cx="8051533" cy="492443"/>
          </a:xfrm>
          <a:prstGeom prst="rect">
            <a:avLst/>
          </a:prstGeom>
        </p:spPr>
        <p:txBody>
          <a:bodyPr wrap="square">
            <a:spAutoFit/>
          </a:bodyPr>
          <a:lstStyle/>
          <a:p>
            <a:pPr algn="just"/>
            <a:r>
              <a:rPr lang="pt-BR" sz="2600" b="1" dirty="0">
                <a:solidFill>
                  <a:prstClr val="black"/>
                </a:solidFill>
                <a:latin typeface="Calibri"/>
              </a:rPr>
              <a:t>Continuando...</a:t>
            </a:r>
            <a:endParaRPr lang="pt-BR" sz="2600" dirty="0">
              <a:solidFill>
                <a:prstClr val="black"/>
              </a:solidFill>
              <a:latin typeface="Calibri"/>
            </a:endParaRPr>
          </a:p>
        </p:txBody>
      </p:sp>
      <p:sp>
        <p:nvSpPr>
          <p:cNvPr id="15" name="Retângulo de cantos arredondados 14"/>
          <p:cNvSpPr/>
          <p:nvPr/>
        </p:nvSpPr>
        <p:spPr>
          <a:xfrm>
            <a:off x="2318073" y="2636912"/>
            <a:ext cx="1750542" cy="676469"/>
          </a:xfrm>
          <a:prstGeom prst="roundRect">
            <a:avLst/>
          </a:prstGeom>
          <a:solidFill>
            <a:srgbClr val="FFCE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Orçamento</a:t>
            </a:r>
          </a:p>
        </p:txBody>
      </p:sp>
      <p:sp>
        <p:nvSpPr>
          <p:cNvPr id="18" name="Retângulo de cantos arredondados 17"/>
          <p:cNvSpPr/>
          <p:nvPr/>
        </p:nvSpPr>
        <p:spPr>
          <a:xfrm>
            <a:off x="613758" y="3717104"/>
            <a:ext cx="1686150" cy="648000"/>
          </a:xfrm>
          <a:prstGeom prst="roundRect">
            <a:avLst/>
          </a:prstGeom>
          <a:solidFill>
            <a:srgbClr val="FFCE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Critérios de Pagamento</a:t>
            </a:r>
          </a:p>
        </p:txBody>
      </p:sp>
      <p:sp>
        <p:nvSpPr>
          <p:cNvPr id="20" name="Retângulo de cantos arredondados 19"/>
          <p:cNvSpPr/>
          <p:nvPr/>
        </p:nvSpPr>
        <p:spPr>
          <a:xfrm>
            <a:off x="4307344" y="3717104"/>
            <a:ext cx="1547664" cy="648000"/>
          </a:xfrm>
          <a:prstGeom prst="roundRect">
            <a:avLst/>
          </a:prstGeom>
          <a:solidFill>
            <a:srgbClr val="FFCE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Termo de Referência</a:t>
            </a:r>
          </a:p>
        </p:txBody>
      </p:sp>
      <p:sp>
        <p:nvSpPr>
          <p:cNvPr id="25" name="Retângulo de cantos arredondados 24"/>
          <p:cNvSpPr/>
          <p:nvPr/>
        </p:nvSpPr>
        <p:spPr>
          <a:xfrm>
            <a:off x="2560302" y="4798567"/>
            <a:ext cx="1313564" cy="546862"/>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Edital</a:t>
            </a:r>
          </a:p>
        </p:txBody>
      </p:sp>
      <p:sp>
        <p:nvSpPr>
          <p:cNvPr id="27" name="Retângulo de cantos arredondados 26"/>
          <p:cNvSpPr/>
          <p:nvPr/>
        </p:nvSpPr>
        <p:spPr>
          <a:xfrm>
            <a:off x="2570252" y="5698775"/>
            <a:ext cx="1313563" cy="524023"/>
          </a:xfrm>
          <a:prstGeom prst="roundRect">
            <a:avLst/>
          </a:prstGeom>
          <a:solidFill>
            <a:srgbClr val="FFCE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Licitação</a:t>
            </a:r>
          </a:p>
        </p:txBody>
      </p:sp>
      <p:sp>
        <p:nvSpPr>
          <p:cNvPr id="29" name="Retângulo de cantos arredondados 28"/>
          <p:cNvSpPr/>
          <p:nvPr/>
        </p:nvSpPr>
        <p:spPr>
          <a:xfrm>
            <a:off x="2419451" y="1628800"/>
            <a:ext cx="1552575" cy="676469"/>
          </a:xfrm>
          <a:prstGeom prst="roundRect">
            <a:avLst/>
          </a:prstGeom>
          <a:solidFill>
            <a:srgbClr val="FFCE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TR Estudo Ambiental</a:t>
            </a:r>
          </a:p>
        </p:txBody>
      </p:sp>
      <p:sp>
        <p:nvSpPr>
          <p:cNvPr id="30" name="Seta para a direita 29"/>
          <p:cNvSpPr/>
          <p:nvPr/>
        </p:nvSpPr>
        <p:spPr>
          <a:xfrm rot="5400000">
            <a:off x="3069739" y="1352332"/>
            <a:ext cx="252000" cy="22879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2" name="Retângulo de cantos arredondados 8">
            <a:extLst>
              <a:ext uri="{FF2B5EF4-FFF2-40B4-BE49-F238E27FC236}">
                <a16:creationId xmlns:a16="http://schemas.microsoft.com/office/drawing/2014/main" xmlns="" id="{C7521CF1-8C4F-35E7-8799-F62C17CB7D32}"/>
              </a:ext>
            </a:extLst>
          </p:cNvPr>
          <p:cNvSpPr/>
          <p:nvPr/>
        </p:nvSpPr>
        <p:spPr>
          <a:xfrm>
            <a:off x="1456833" y="585500"/>
            <a:ext cx="3477815" cy="676469"/>
          </a:xfrm>
          <a:prstGeom prst="roundRect">
            <a:avLst/>
          </a:prstGeom>
          <a:solidFill>
            <a:srgbClr val="FFCE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smtClean="0">
                <a:solidFill>
                  <a:prstClr val="black"/>
                </a:solidFill>
                <a:latin typeface="Yu Gothic" panose="020B0400000000000000" pitchFamily="34" charset="-128"/>
                <a:ea typeface="Yu Gothic" panose="020B0400000000000000" pitchFamily="34" charset="-128"/>
              </a:rPr>
              <a:t>Anteprojeto ou projeto básico ou projeto executivo</a:t>
            </a:r>
            <a:endParaRPr lang="pt-BR" b="1" dirty="0">
              <a:solidFill>
                <a:prstClr val="black"/>
              </a:solidFill>
              <a:latin typeface="Yu Gothic" panose="020B0400000000000000" pitchFamily="34" charset="-128"/>
              <a:ea typeface="Yu Gothic" panose="020B0400000000000000" pitchFamily="34" charset="-128"/>
            </a:endParaRPr>
          </a:p>
        </p:txBody>
      </p:sp>
      <p:sp>
        <p:nvSpPr>
          <p:cNvPr id="3" name="Seta para a direita 29">
            <a:extLst>
              <a:ext uri="{FF2B5EF4-FFF2-40B4-BE49-F238E27FC236}">
                <a16:creationId xmlns:a16="http://schemas.microsoft.com/office/drawing/2014/main" xmlns="" id="{1C63905D-E5AD-AEA5-C51E-4205F57766B5}"/>
              </a:ext>
            </a:extLst>
          </p:cNvPr>
          <p:cNvSpPr/>
          <p:nvPr/>
        </p:nvSpPr>
        <p:spPr>
          <a:xfrm rot="5400000">
            <a:off x="3069737" y="2360483"/>
            <a:ext cx="252000" cy="22879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32" name="Seta para a direita 29">
            <a:extLst>
              <a:ext uri="{FF2B5EF4-FFF2-40B4-BE49-F238E27FC236}">
                <a16:creationId xmlns:a16="http://schemas.microsoft.com/office/drawing/2014/main" xmlns="" id="{30B099B2-E588-60FF-E651-03CB6AB11551}"/>
              </a:ext>
            </a:extLst>
          </p:cNvPr>
          <p:cNvSpPr/>
          <p:nvPr/>
        </p:nvSpPr>
        <p:spPr>
          <a:xfrm rot="5400000">
            <a:off x="3121358" y="5413882"/>
            <a:ext cx="252000" cy="22879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33" name="Chave esquerda 21">
            <a:extLst>
              <a:ext uri="{FF2B5EF4-FFF2-40B4-BE49-F238E27FC236}">
                <a16:creationId xmlns:a16="http://schemas.microsoft.com/office/drawing/2014/main" xmlns="" id="{A8DA31CF-C1E9-1982-EFAF-9B1F0D1EB75F}"/>
              </a:ext>
            </a:extLst>
          </p:cNvPr>
          <p:cNvSpPr/>
          <p:nvPr/>
        </p:nvSpPr>
        <p:spPr>
          <a:xfrm rot="16200000" flipH="1">
            <a:off x="3023481" y="729048"/>
            <a:ext cx="360112" cy="5616000"/>
          </a:xfrm>
          <a:prstGeom prst="leftBrace">
            <a:avLst/>
          </a:prstGeom>
          <a:no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solidFill>
                <a:prstClr val="black"/>
              </a:solidFill>
            </a:endParaRPr>
          </a:p>
        </p:txBody>
      </p:sp>
      <p:sp>
        <p:nvSpPr>
          <p:cNvPr id="34" name="Retângulo de cantos arredondados 17">
            <a:extLst>
              <a:ext uri="{FF2B5EF4-FFF2-40B4-BE49-F238E27FC236}">
                <a16:creationId xmlns:a16="http://schemas.microsoft.com/office/drawing/2014/main" xmlns="" id="{EA4A2FE8-E2C5-B5B9-B9BA-51C9CDF1CC4A}"/>
              </a:ext>
            </a:extLst>
          </p:cNvPr>
          <p:cNvSpPr/>
          <p:nvPr/>
        </p:nvSpPr>
        <p:spPr>
          <a:xfrm>
            <a:off x="2450152" y="3717104"/>
            <a:ext cx="1692000" cy="648000"/>
          </a:xfrm>
          <a:prstGeom prst="roundRect">
            <a:avLst/>
          </a:prstGeom>
          <a:solidFill>
            <a:srgbClr val="FFCE3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Matriz de Riscos</a:t>
            </a:r>
          </a:p>
        </p:txBody>
      </p:sp>
      <p:sp>
        <p:nvSpPr>
          <p:cNvPr id="36" name="Chave esquerda 21">
            <a:extLst>
              <a:ext uri="{FF2B5EF4-FFF2-40B4-BE49-F238E27FC236}">
                <a16:creationId xmlns:a16="http://schemas.microsoft.com/office/drawing/2014/main" xmlns="" id="{6165D91D-1C71-1075-72EF-625872207512}"/>
              </a:ext>
            </a:extLst>
          </p:cNvPr>
          <p:cNvSpPr/>
          <p:nvPr/>
        </p:nvSpPr>
        <p:spPr>
          <a:xfrm rot="16200000">
            <a:off x="3037027" y="1737087"/>
            <a:ext cx="360113" cy="5616000"/>
          </a:xfrm>
          <a:prstGeom prst="leftBrace">
            <a:avLst/>
          </a:prstGeom>
          <a:noFill/>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solidFill>
                <a:prstClr val="black"/>
              </a:solidFill>
            </a:endParaRPr>
          </a:p>
        </p:txBody>
      </p:sp>
      <p:sp>
        <p:nvSpPr>
          <p:cNvPr id="39" name="CaixaDeTexto 38">
            <a:extLst>
              <a:ext uri="{FF2B5EF4-FFF2-40B4-BE49-F238E27FC236}">
                <a16:creationId xmlns:a16="http://schemas.microsoft.com/office/drawing/2014/main" xmlns="" id="{227C8779-974F-7C4D-D1F5-F217929D7FF0}"/>
              </a:ext>
            </a:extLst>
          </p:cNvPr>
          <p:cNvSpPr txBox="1"/>
          <p:nvPr/>
        </p:nvSpPr>
        <p:spPr>
          <a:xfrm>
            <a:off x="6300192" y="3718773"/>
            <a:ext cx="2393692" cy="646331"/>
          </a:xfrm>
          <a:prstGeom prst="rect">
            <a:avLst/>
          </a:prstGeom>
          <a:noFill/>
        </p:spPr>
        <p:txBody>
          <a:bodyPr wrap="square">
            <a:spAutoFit/>
          </a:bodyPr>
          <a:lstStyle/>
          <a:p>
            <a:pPr algn="ctr"/>
            <a:r>
              <a:rPr lang="pt-BR" b="1" dirty="0">
                <a:solidFill>
                  <a:schemeClr val="bg1"/>
                </a:solidFill>
                <a:latin typeface="Yu Gothic" panose="020B0400000000000000" pitchFamily="34" charset="-128"/>
                <a:ea typeface="Yu Gothic" panose="020B0400000000000000" pitchFamily="34" charset="-128"/>
              </a:rPr>
              <a:t>Regime de Execução Integrado</a:t>
            </a:r>
          </a:p>
        </p:txBody>
      </p:sp>
    </p:spTree>
    <p:extLst>
      <p:ext uri="{BB962C8B-B14F-4D97-AF65-F5344CB8AC3E}">
        <p14:creationId xmlns:p14="http://schemas.microsoft.com/office/powerpoint/2010/main" xmlns="" val="3727178171"/>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7" grpId="0" animBg="1"/>
    </p:bldLst>
  </p:timing>
</p:sld>
</file>

<file path=ppt/slides/slide13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5. REGIMES INTEGRADO E SEMI-INTEGRADO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137</a:t>
            </a:fld>
            <a:endParaRPr lang="pt-BR" dirty="0">
              <a:solidFill>
                <a:prstClr val="black">
                  <a:tint val="75000"/>
                </a:prstClr>
              </a:solidFill>
            </a:endParaRPr>
          </a:p>
        </p:txBody>
      </p:sp>
      <p:sp>
        <p:nvSpPr>
          <p:cNvPr id="2" name="Retângulo 1">
            <a:extLst>
              <a:ext uri="{FF2B5EF4-FFF2-40B4-BE49-F238E27FC236}">
                <a16:creationId xmlns:a16="http://schemas.microsoft.com/office/drawing/2014/main" xmlns="" id="{F13AE477-4B49-FE80-DFBE-45BD560B836E}"/>
              </a:ext>
            </a:extLst>
          </p:cNvPr>
          <p:cNvSpPr/>
          <p:nvPr/>
        </p:nvSpPr>
        <p:spPr>
          <a:xfrm>
            <a:off x="543717" y="2072461"/>
            <a:ext cx="8051533" cy="3693319"/>
          </a:xfrm>
          <a:prstGeom prst="rect">
            <a:avLst/>
          </a:prstGeom>
        </p:spPr>
        <p:txBody>
          <a:bodyPr wrap="square">
            <a:spAutoFit/>
          </a:bodyPr>
          <a:lstStyle/>
          <a:p>
            <a:pPr algn="just"/>
            <a:r>
              <a:rPr lang="pt-BR" sz="2600" dirty="0">
                <a:solidFill>
                  <a:prstClr val="black"/>
                </a:solidFill>
                <a:latin typeface="Calibri"/>
              </a:rPr>
              <a:t>Nos regimes de execução integrado e </a:t>
            </a:r>
            <a:r>
              <a:rPr lang="pt-BR" sz="2600" dirty="0" err="1">
                <a:solidFill>
                  <a:prstClr val="black"/>
                </a:solidFill>
                <a:latin typeface="Calibri"/>
              </a:rPr>
              <a:t>semi-integrado</a:t>
            </a:r>
            <a:r>
              <a:rPr lang="pt-BR" sz="2600" dirty="0">
                <a:solidFill>
                  <a:prstClr val="black"/>
                </a:solidFill>
                <a:latin typeface="Calibri"/>
              </a:rPr>
              <a:t> o objeto de contratação deverá considerar obrigatoriamente uma das condições a seguir:</a:t>
            </a:r>
          </a:p>
          <a:p>
            <a:pPr algn="just"/>
            <a:endParaRPr lang="pt-BR" sz="2600" dirty="0">
              <a:solidFill>
                <a:prstClr val="black"/>
              </a:solidFill>
              <a:latin typeface="Calibri"/>
            </a:endParaRPr>
          </a:p>
          <a:p>
            <a:pPr marL="720000" lvl="1" indent="-360000" algn="just">
              <a:buFont typeface="Arial" panose="020B0604020202020204" pitchFamily="34" charset="0"/>
              <a:buChar char="•"/>
            </a:pPr>
            <a:r>
              <a:rPr lang="pt-BR" sz="2600" dirty="0">
                <a:solidFill>
                  <a:prstClr val="black"/>
                </a:solidFill>
                <a:latin typeface="Calibri"/>
              </a:rPr>
              <a:t>Inovação tecnológica ou técnica;</a:t>
            </a:r>
          </a:p>
          <a:p>
            <a:pPr marL="720000" lvl="1" indent="-360000" algn="just">
              <a:buFont typeface="Arial" panose="020B0604020202020204" pitchFamily="34" charset="0"/>
              <a:buChar char="•"/>
            </a:pPr>
            <a:r>
              <a:rPr lang="pt-BR" sz="2600" dirty="0">
                <a:solidFill>
                  <a:prstClr val="black"/>
                </a:solidFill>
                <a:latin typeface="Calibri"/>
              </a:rPr>
              <a:t>Possibilidade de execução com diferentes metodologias; ou</a:t>
            </a:r>
          </a:p>
          <a:p>
            <a:pPr marL="720000" lvl="1" indent="-360000" algn="just">
              <a:buFont typeface="Arial" panose="020B0604020202020204" pitchFamily="34" charset="0"/>
              <a:buChar char="•"/>
            </a:pPr>
            <a:r>
              <a:rPr lang="pt-BR" sz="2600" dirty="0">
                <a:solidFill>
                  <a:prstClr val="black"/>
                </a:solidFill>
                <a:latin typeface="Calibri"/>
              </a:rPr>
              <a:t>Possibilidade de execução com tecnologias de domínio restrito no mercado.</a:t>
            </a:r>
          </a:p>
        </p:txBody>
      </p:sp>
      <p:sp>
        <p:nvSpPr>
          <p:cNvPr id="3" name="Retângulo 2">
            <a:extLst>
              <a:ext uri="{FF2B5EF4-FFF2-40B4-BE49-F238E27FC236}">
                <a16:creationId xmlns:a16="http://schemas.microsoft.com/office/drawing/2014/main" xmlns="" id="{794889C8-3C33-41B7-DFB7-4037F459A721}"/>
              </a:ext>
            </a:extLst>
          </p:cNvPr>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5.1. CARACTERÍSTICAS</a:t>
            </a:r>
            <a:endParaRPr lang="pt-BR" sz="2600" dirty="0">
              <a:solidFill>
                <a:prstClr val="black"/>
              </a:solidFill>
              <a:latin typeface="Calibri"/>
            </a:endParaRPr>
          </a:p>
        </p:txBody>
      </p:sp>
    </p:spTree>
    <p:extLst>
      <p:ext uri="{BB962C8B-B14F-4D97-AF65-F5344CB8AC3E}">
        <p14:creationId xmlns:p14="http://schemas.microsoft.com/office/powerpoint/2010/main" xmlns="" val="4139746175"/>
      </p:ext>
    </p:extLst>
  </p:cSld>
  <p:clrMapOvr>
    <a:masterClrMapping/>
  </p:clrMapOvr>
  <p:transition spd="slow">
    <p:cut/>
  </p:transition>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138</a:t>
            </a:fld>
            <a:endParaRPr lang="pt-BR" dirty="0">
              <a:solidFill>
                <a:prstClr val="black">
                  <a:tint val="75000"/>
                </a:prstClr>
              </a:solidFill>
            </a:endParaRPr>
          </a:p>
        </p:txBody>
      </p:sp>
      <p:sp>
        <p:nvSpPr>
          <p:cNvPr id="5" name="Retângulo 4"/>
          <p:cNvSpPr/>
          <p:nvPr/>
        </p:nvSpPr>
        <p:spPr>
          <a:xfrm>
            <a:off x="543717" y="1959798"/>
            <a:ext cx="8051533" cy="4493538"/>
          </a:xfrm>
          <a:prstGeom prst="rect">
            <a:avLst/>
          </a:prstGeom>
        </p:spPr>
        <p:txBody>
          <a:bodyPr wrap="square">
            <a:spAutoFit/>
          </a:bodyPr>
          <a:lstStyle/>
          <a:p>
            <a:pPr algn="just"/>
            <a:r>
              <a:rPr lang="pt-BR" sz="2600" dirty="0">
                <a:solidFill>
                  <a:prstClr val="black"/>
                </a:solidFill>
                <a:latin typeface="Calibri"/>
              </a:rPr>
              <a:t>Neste tipo de contratação os aditivos de valor são vedados, exceto:</a:t>
            </a:r>
          </a:p>
          <a:p>
            <a:pPr algn="just"/>
            <a:endParaRPr lang="pt-BR" sz="2600" dirty="0">
              <a:solidFill>
                <a:prstClr val="black"/>
              </a:solidFill>
              <a:latin typeface="Calibri"/>
            </a:endParaRPr>
          </a:p>
          <a:p>
            <a:pPr algn="just"/>
            <a:r>
              <a:rPr lang="pt-BR" sz="2600" dirty="0">
                <a:solidFill>
                  <a:prstClr val="black"/>
                </a:solidFill>
                <a:latin typeface="Calibri"/>
              </a:rPr>
              <a:t>I - para recomposição do equilíbrio econômico-financeiro decorrente de caso fortuito ou força maior; e</a:t>
            </a:r>
          </a:p>
          <a:p>
            <a:pPr algn="just"/>
            <a:endParaRPr lang="pt-BR" sz="2600" dirty="0">
              <a:solidFill>
                <a:prstClr val="black"/>
              </a:solidFill>
              <a:latin typeface="Calibri"/>
            </a:endParaRPr>
          </a:p>
          <a:p>
            <a:pPr algn="just"/>
            <a:r>
              <a:rPr lang="pt-BR" sz="2600" dirty="0">
                <a:solidFill>
                  <a:prstClr val="black"/>
                </a:solidFill>
                <a:latin typeface="Calibri"/>
              </a:rPr>
              <a:t>II - por necessidade de alteração do projeto ou das especificações para melhor adequação técnica aos objetivos da contratação, a pedido da Administração Pública, desde que não decorrentes de erros ou omissões por parte do contratado.</a:t>
            </a:r>
          </a:p>
        </p:txBody>
      </p:sp>
      <p:sp>
        <p:nvSpPr>
          <p:cNvPr id="2" name="Retângulo 1">
            <a:extLst>
              <a:ext uri="{FF2B5EF4-FFF2-40B4-BE49-F238E27FC236}">
                <a16:creationId xmlns:a16="http://schemas.microsoft.com/office/drawing/2014/main" xmlns="" id="{5B468DE8-A8FA-76DC-BB4E-A388A5920C60}"/>
              </a:ext>
            </a:extLst>
          </p:cNvPr>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5.1. CARACTERÍSTICAS</a:t>
            </a:r>
            <a:endParaRPr lang="pt-BR" sz="2600" dirty="0">
              <a:solidFill>
                <a:prstClr val="black"/>
              </a:solidFill>
              <a:latin typeface="Calibri"/>
            </a:endParaRPr>
          </a:p>
        </p:txBody>
      </p:sp>
      <p:sp>
        <p:nvSpPr>
          <p:cNvPr id="8" name="Shape 44">
            <a:extLst>
              <a:ext uri="{FF2B5EF4-FFF2-40B4-BE49-F238E27FC236}">
                <a16:creationId xmlns:a16="http://schemas.microsoft.com/office/drawing/2014/main" xmlns="" id="{B62316CD-5C18-E374-EC53-E24FC8A8A618}"/>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5. REGIMES INTEGRADO E SEMI-INTEGRADO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2192851051"/>
      </p:ext>
    </p:extLst>
  </p:cSld>
  <p:clrMapOvr>
    <a:masterClrMapping/>
  </p:clrMapOvr>
  <p:transition spd="slow">
    <p:cut/>
  </p:transition>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139</a:t>
            </a:fld>
            <a:endParaRPr lang="pt-BR" dirty="0">
              <a:solidFill>
                <a:prstClr val="black">
                  <a:tint val="75000"/>
                </a:prstClr>
              </a:solidFill>
            </a:endParaRPr>
          </a:p>
        </p:txBody>
      </p:sp>
      <p:sp>
        <p:nvSpPr>
          <p:cNvPr id="5" name="Retângulo 4"/>
          <p:cNvSpPr/>
          <p:nvPr/>
        </p:nvSpPr>
        <p:spPr>
          <a:xfrm>
            <a:off x="543717" y="1959798"/>
            <a:ext cx="8051533" cy="4093428"/>
          </a:xfrm>
          <a:prstGeom prst="rect">
            <a:avLst/>
          </a:prstGeom>
        </p:spPr>
        <p:txBody>
          <a:bodyPr wrap="square">
            <a:spAutoFit/>
          </a:bodyPr>
          <a:lstStyle/>
          <a:p>
            <a:pPr algn="just"/>
            <a:r>
              <a:rPr lang="pt-BR" sz="2600" dirty="0">
                <a:solidFill>
                  <a:prstClr val="black"/>
                </a:solidFill>
                <a:latin typeface="Calibri"/>
              </a:rPr>
              <a:t>A </a:t>
            </a:r>
            <a:r>
              <a:rPr lang="pt-BR" sz="2600" b="1" dirty="0">
                <a:solidFill>
                  <a:srgbClr val="FF0000"/>
                </a:solidFill>
                <a:latin typeface="Calibri"/>
              </a:rPr>
              <a:t>Contratação Integrada </a:t>
            </a:r>
            <a:r>
              <a:rPr lang="pt-BR" sz="2600" dirty="0">
                <a:solidFill>
                  <a:prstClr val="black"/>
                </a:solidFill>
                <a:latin typeface="Calibri"/>
              </a:rPr>
              <a:t>tem por característica imputar ao contratado a responsabilidade do licenciamento ambiental da obra, bem como o atendimento das condicionantes e demais autorizações, certidões, anuências com órgãos afins ao empreendimento.  </a:t>
            </a:r>
          </a:p>
          <a:p>
            <a:pPr algn="just"/>
            <a:endParaRPr lang="pt-BR" sz="2600" dirty="0">
              <a:solidFill>
                <a:prstClr val="black"/>
              </a:solidFill>
              <a:latin typeface="Calibri"/>
            </a:endParaRPr>
          </a:p>
          <a:p>
            <a:pPr algn="just"/>
            <a:r>
              <a:rPr lang="pt-BR" sz="2600" dirty="0">
                <a:solidFill>
                  <a:prstClr val="black"/>
                </a:solidFill>
                <a:latin typeface="Calibri"/>
              </a:rPr>
              <a:t>Porém faz-se necessário estimar estes serviços e orçá-los, para constar no valor global do contrato.</a:t>
            </a:r>
          </a:p>
          <a:p>
            <a:pPr algn="just"/>
            <a:endParaRPr lang="pt-BR" sz="2600" dirty="0">
              <a:solidFill>
                <a:prstClr val="black"/>
              </a:solidFill>
              <a:latin typeface="Calibri"/>
            </a:endParaRPr>
          </a:p>
          <a:p>
            <a:pPr algn="just"/>
            <a:r>
              <a:rPr lang="pt-BR" sz="2600" dirty="0">
                <a:solidFill>
                  <a:prstClr val="black"/>
                </a:solidFill>
                <a:latin typeface="Calibri"/>
              </a:rPr>
              <a:t>Este assunto será abordado a seguir.  </a:t>
            </a:r>
          </a:p>
        </p:txBody>
      </p:sp>
      <p:sp>
        <p:nvSpPr>
          <p:cNvPr id="2" name="Retângulo 1">
            <a:extLst>
              <a:ext uri="{FF2B5EF4-FFF2-40B4-BE49-F238E27FC236}">
                <a16:creationId xmlns:a16="http://schemas.microsoft.com/office/drawing/2014/main" xmlns="" id="{D3589BA0-61E1-59F3-B048-C0D315B7D00C}"/>
              </a:ext>
            </a:extLst>
          </p:cNvPr>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5.1. CARACTERÍSTICAS</a:t>
            </a:r>
            <a:endParaRPr lang="pt-BR" sz="2600" dirty="0">
              <a:solidFill>
                <a:prstClr val="black"/>
              </a:solidFill>
              <a:latin typeface="Calibri"/>
            </a:endParaRPr>
          </a:p>
        </p:txBody>
      </p:sp>
      <p:sp>
        <p:nvSpPr>
          <p:cNvPr id="8" name="Shape 44">
            <a:extLst>
              <a:ext uri="{FF2B5EF4-FFF2-40B4-BE49-F238E27FC236}">
                <a16:creationId xmlns:a16="http://schemas.microsoft.com/office/drawing/2014/main" xmlns="" id="{9A54F548-EB0C-8F68-17EF-66670ABE95E5}"/>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5. REGIMES INTEGRADO E SEMI-INTEGRADO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3649219323"/>
      </p:ext>
    </p:extLst>
  </p:cSld>
  <p:clrMapOvr>
    <a:masterClrMapping/>
  </p:clrMapOvr>
  <p:transition spd="slow">
    <p:cut/>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140</a:t>
            </a:fld>
            <a:endParaRPr lang="pt-BR" dirty="0">
              <a:solidFill>
                <a:prstClr val="black">
                  <a:tint val="75000"/>
                </a:prstClr>
              </a:solidFill>
            </a:endParaRPr>
          </a:p>
        </p:txBody>
      </p:sp>
      <p:sp>
        <p:nvSpPr>
          <p:cNvPr id="5" name="Retângulo 4"/>
          <p:cNvSpPr/>
          <p:nvPr/>
        </p:nvSpPr>
        <p:spPr>
          <a:xfrm>
            <a:off x="543717" y="1700808"/>
            <a:ext cx="8051533" cy="4893647"/>
          </a:xfrm>
          <a:prstGeom prst="rect">
            <a:avLst/>
          </a:prstGeom>
        </p:spPr>
        <p:txBody>
          <a:bodyPr wrap="square">
            <a:spAutoFit/>
          </a:bodyPr>
          <a:lstStyle/>
          <a:p>
            <a:pPr algn="just"/>
            <a:r>
              <a:rPr lang="pt-BR" sz="2600" dirty="0">
                <a:solidFill>
                  <a:prstClr val="black"/>
                </a:solidFill>
                <a:latin typeface="Calibri"/>
              </a:rPr>
              <a:t>Assim que o Anteprojeto (ou superior) estiver elaborado, caberá ao contratante (DER-ES) determinar qual o estudo ambiental que deverá ser elaborado.</a:t>
            </a:r>
          </a:p>
          <a:p>
            <a:pPr algn="just"/>
            <a:endParaRPr lang="pt-BR" sz="2600" dirty="0">
              <a:solidFill>
                <a:srgbClr val="00B050"/>
              </a:solidFill>
              <a:latin typeface="Calibri"/>
            </a:endParaRPr>
          </a:p>
          <a:p>
            <a:pPr algn="just"/>
            <a:r>
              <a:rPr lang="pt-BR" sz="2600" dirty="0">
                <a:solidFill>
                  <a:prstClr val="black"/>
                </a:solidFill>
                <a:latin typeface="Calibri"/>
              </a:rPr>
              <a:t>Para isso é utilizado o Índice de Impacto Ambiental – IIA, seguindo os requisitos da IN IEMA nº 13/2021.</a:t>
            </a:r>
          </a:p>
          <a:p>
            <a:pPr algn="just"/>
            <a:endParaRPr lang="pt-BR" sz="2600" dirty="0">
              <a:solidFill>
                <a:prstClr val="black"/>
              </a:solidFill>
              <a:latin typeface="Calibri"/>
            </a:endParaRPr>
          </a:p>
          <a:p>
            <a:pPr algn="just"/>
            <a:r>
              <a:rPr lang="pt-BR" sz="2600" dirty="0">
                <a:solidFill>
                  <a:prstClr val="black"/>
                </a:solidFill>
                <a:latin typeface="Calibri"/>
              </a:rPr>
              <a:t>Definido o estudo ambiental, é enviado ao órgão ambiental licenciador, ofício (Carta Consulta) solicitando o Termo de Referência para licenciamento ambiental da atividade (algumas já existem TR disponível no site - IEMA).</a:t>
            </a:r>
            <a:r>
              <a:rPr lang="pt-BR" sz="2600" dirty="0">
                <a:solidFill>
                  <a:srgbClr val="00B050"/>
                </a:solidFill>
                <a:latin typeface="Calibri"/>
              </a:rPr>
              <a:t> </a:t>
            </a:r>
          </a:p>
        </p:txBody>
      </p:sp>
      <p:sp>
        <p:nvSpPr>
          <p:cNvPr id="6" name="Retângulo 5"/>
          <p:cNvSpPr/>
          <p:nvPr/>
        </p:nvSpPr>
        <p:spPr>
          <a:xfrm>
            <a:off x="539552" y="1196752"/>
            <a:ext cx="8051533" cy="492443"/>
          </a:xfrm>
          <a:prstGeom prst="rect">
            <a:avLst/>
          </a:prstGeom>
        </p:spPr>
        <p:txBody>
          <a:bodyPr wrap="square">
            <a:spAutoFit/>
          </a:bodyPr>
          <a:lstStyle/>
          <a:p>
            <a:pPr algn="just"/>
            <a:r>
              <a:rPr lang="pt-BR" sz="2600" b="1" dirty="0">
                <a:solidFill>
                  <a:prstClr val="black"/>
                </a:solidFill>
                <a:latin typeface="Calibri"/>
              </a:rPr>
              <a:t>5.2. ESTUDOS AMBIENTAIS</a:t>
            </a:r>
            <a:endParaRPr lang="pt-BR" sz="2600" dirty="0">
              <a:solidFill>
                <a:prstClr val="black"/>
              </a:solidFill>
              <a:latin typeface="Calibri"/>
            </a:endParaRPr>
          </a:p>
        </p:txBody>
      </p:sp>
      <p:sp>
        <p:nvSpPr>
          <p:cNvPr id="7" name="Shape 44">
            <a:extLst>
              <a:ext uri="{FF2B5EF4-FFF2-40B4-BE49-F238E27FC236}">
                <a16:creationId xmlns:a16="http://schemas.microsoft.com/office/drawing/2014/main" xmlns="" id="{1A88B635-3585-7099-E60E-9BEB92ACCE66}"/>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5. REGIMES INTEGRADO E SEMI-INTEGRADO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2763806977"/>
      </p:ext>
    </p:extLst>
  </p:cSld>
  <p:clrMapOvr>
    <a:masterClrMapping/>
  </p:clrMapOvr>
  <p:transition spd="slow">
    <p:cut/>
  </p:transition>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141</a:t>
            </a:fld>
            <a:endParaRPr lang="pt-BR" dirty="0">
              <a:solidFill>
                <a:prstClr val="black">
                  <a:tint val="75000"/>
                </a:prstClr>
              </a:solidFill>
            </a:endParaRPr>
          </a:p>
        </p:txBody>
      </p:sp>
      <p:sp>
        <p:nvSpPr>
          <p:cNvPr id="5" name="Retângulo 4"/>
          <p:cNvSpPr/>
          <p:nvPr/>
        </p:nvSpPr>
        <p:spPr>
          <a:xfrm>
            <a:off x="543717" y="1916832"/>
            <a:ext cx="8051533" cy="4493538"/>
          </a:xfrm>
          <a:prstGeom prst="rect">
            <a:avLst/>
          </a:prstGeom>
        </p:spPr>
        <p:txBody>
          <a:bodyPr wrap="square">
            <a:spAutoFit/>
          </a:bodyPr>
          <a:lstStyle/>
          <a:p>
            <a:pPr algn="just"/>
            <a:r>
              <a:rPr lang="pt-BR" sz="2600" dirty="0">
                <a:solidFill>
                  <a:prstClr val="black"/>
                </a:solidFill>
                <a:latin typeface="Calibri"/>
              </a:rPr>
              <a:t>O órgão ambiental competente enviará ao DER-ES o Termo de Referência para o licenciamento ambiental da atividade.</a:t>
            </a:r>
          </a:p>
          <a:p>
            <a:pPr algn="just"/>
            <a:endParaRPr lang="pt-BR" sz="2600" dirty="0">
              <a:solidFill>
                <a:srgbClr val="00B050"/>
              </a:solidFill>
              <a:latin typeface="Calibri"/>
            </a:endParaRPr>
          </a:p>
          <a:p>
            <a:pPr algn="just"/>
            <a:r>
              <a:rPr lang="pt-BR" sz="2600" dirty="0">
                <a:solidFill>
                  <a:prstClr val="black"/>
                </a:solidFill>
                <a:latin typeface="Calibri"/>
              </a:rPr>
              <a:t>A partir deste, são levantadas as quantidades de serviços ambientais exigidos no TR.</a:t>
            </a:r>
          </a:p>
          <a:p>
            <a:pPr algn="just"/>
            <a:endParaRPr lang="pt-BR" sz="2600" dirty="0">
              <a:solidFill>
                <a:prstClr val="black"/>
              </a:solidFill>
              <a:latin typeface="Calibri"/>
            </a:endParaRPr>
          </a:p>
          <a:p>
            <a:pPr algn="just"/>
            <a:r>
              <a:rPr lang="pt-BR" sz="2600" dirty="0">
                <a:solidFill>
                  <a:prstClr val="black"/>
                </a:solidFill>
                <a:latin typeface="Calibri"/>
              </a:rPr>
              <a:t>O quantitativo de serviços é encaminhado para o setor responsável pelo orçamento, fazendo então, parte do custo total da obra.</a:t>
            </a:r>
          </a:p>
          <a:p>
            <a:pPr algn="just"/>
            <a:r>
              <a:rPr lang="pt-BR" sz="2600" dirty="0">
                <a:solidFill>
                  <a:srgbClr val="00B050"/>
                </a:solidFill>
                <a:latin typeface="Calibri"/>
              </a:rPr>
              <a:t> </a:t>
            </a:r>
          </a:p>
        </p:txBody>
      </p:sp>
      <p:sp>
        <p:nvSpPr>
          <p:cNvPr id="6" name="Retângulo 5"/>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5.2. ESTUDOS AMBIENTAIS</a:t>
            </a:r>
            <a:endParaRPr lang="pt-BR" sz="2600" dirty="0">
              <a:solidFill>
                <a:prstClr val="black"/>
              </a:solidFill>
              <a:latin typeface="Calibri"/>
            </a:endParaRPr>
          </a:p>
        </p:txBody>
      </p:sp>
      <p:sp>
        <p:nvSpPr>
          <p:cNvPr id="7" name="Shape 44">
            <a:extLst>
              <a:ext uri="{FF2B5EF4-FFF2-40B4-BE49-F238E27FC236}">
                <a16:creationId xmlns:a16="http://schemas.microsoft.com/office/drawing/2014/main" xmlns="" id="{CDD199B3-1174-9C64-F156-8993AAC049A4}"/>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5. REGIMES INTEGRADO E SEMI-INTEGRADO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847800273"/>
      </p:ext>
    </p:extLst>
  </p:cSld>
  <p:clrMapOvr>
    <a:masterClrMapping/>
  </p:clrMapOvr>
  <p:transition spd="slow">
    <p:cut/>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142</a:t>
            </a:fld>
            <a:endParaRPr lang="pt-BR" dirty="0">
              <a:solidFill>
                <a:prstClr val="black">
                  <a:tint val="75000"/>
                </a:prstClr>
              </a:solidFill>
            </a:endParaRPr>
          </a:p>
        </p:txBody>
      </p:sp>
      <p:sp>
        <p:nvSpPr>
          <p:cNvPr id="5" name="Retângulo 4"/>
          <p:cNvSpPr/>
          <p:nvPr/>
        </p:nvSpPr>
        <p:spPr>
          <a:xfrm>
            <a:off x="543717" y="2072461"/>
            <a:ext cx="8051533" cy="3693319"/>
          </a:xfrm>
          <a:prstGeom prst="rect">
            <a:avLst/>
          </a:prstGeom>
        </p:spPr>
        <p:txBody>
          <a:bodyPr wrap="square">
            <a:spAutoFit/>
          </a:bodyPr>
          <a:lstStyle/>
          <a:p>
            <a:pPr algn="just"/>
            <a:r>
              <a:rPr lang="pt-BR" sz="2600" dirty="0">
                <a:solidFill>
                  <a:prstClr val="black"/>
                </a:solidFill>
                <a:latin typeface="Calibri"/>
              </a:rPr>
              <a:t>Neste sentido, é </a:t>
            </a:r>
            <a:r>
              <a:rPr lang="pt-BR" sz="2600" b="1" dirty="0">
                <a:solidFill>
                  <a:srgbClr val="FF0000"/>
                </a:solidFill>
                <a:latin typeface="Calibri"/>
              </a:rPr>
              <a:t>importante</a:t>
            </a:r>
            <a:r>
              <a:rPr lang="pt-BR" sz="2600" dirty="0">
                <a:solidFill>
                  <a:prstClr val="black"/>
                </a:solidFill>
                <a:latin typeface="Calibri"/>
              </a:rPr>
              <a:t> que a equipe técnica do órgão ambiental quantifique com maior precisão possível os estudos e monitoramentos ambientais exigidos no TR.</a:t>
            </a:r>
          </a:p>
          <a:p>
            <a:pPr algn="just"/>
            <a:endParaRPr lang="pt-BR" sz="2600" dirty="0">
              <a:solidFill>
                <a:srgbClr val="00B050"/>
              </a:solidFill>
              <a:latin typeface="Calibri"/>
            </a:endParaRPr>
          </a:p>
          <a:p>
            <a:pPr algn="just"/>
            <a:r>
              <a:rPr lang="pt-BR" sz="2600" dirty="0">
                <a:solidFill>
                  <a:prstClr val="black"/>
                </a:solidFill>
                <a:latin typeface="Calibri"/>
              </a:rPr>
              <a:t>Um bom dimensionamento dos custos garante a correta remuneração do contrato, e por consequência, o  cumprimento das exigências ambientais por parte do contratado.</a:t>
            </a:r>
          </a:p>
          <a:p>
            <a:pPr algn="just"/>
            <a:endParaRPr lang="pt-BR" sz="2600" dirty="0">
              <a:solidFill>
                <a:srgbClr val="00B050"/>
              </a:solidFill>
              <a:latin typeface="Calibri"/>
            </a:endParaRPr>
          </a:p>
        </p:txBody>
      </p:sp>
      <p:sp>
        <p:nvSpPr>
          <p:cNvPr id="6" name="Retângulo 5"/>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5.2. ESTUDOS AMBIENTAIS</a:t>
            </a:r>
            <a:endParaRPr lang="pt-BR" sz="2600" dirty="0">
              <a:solidFill>
                <a:prstClr val="black"/>
              </a:solidFill>
              <a:latin typeface="Calibri"/>
            </a:endParaRPr>
          </a:p>
        </p:txBody>
      </p:sp>
      <p:sp>
        <p:nvSpPr>
          <p:cNvPr id="7" name="Shape 44">
            <a:extLst>
              <a:ext uri="{FF2B5EF4-FFF2-40B4-BE49-F238E27FC236}">
                <a16:creationId xmlns:a16="http://schemas.microsoft.com/office/drawing/2014/main" xmlns="" id="{8397FA61-8283-CDD4-69E2-9A52A9027257}"/>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5. REGIMES INTEGRADO E SEMI-INTEGRADO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589812838"/>
      </p:ext>
    </p:extLst>
  </p:cSld>
  <p:clrMapOvr>
    <a:masterClrMapping/>
  </p:clrMapOvr>
  <p:transition spd="slow">
    <p:cut/>
  </p:transition>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6" name="Retângulo 5"/>
          <p:cNvSpPr/>
          <p:nvPr/>
        </p:nvSpPr>
        <p:spPr>
          <a:xfrm>
            <a:off x="539552" y="1124744"/>
            <a:ext cx="8051533" cy="492443"/>
          </a:xfrm>
          <a:prstGeom prst="rect">
            <a:avLst/>
          </a:prstGeom>
        </p:spPr>
        <p:txBody>
          <a:bodyPr wrap="square">
            <a:spAutoFit/>
          </a:bodyPr>
          <a:lstStyle/>
          <a:p>
            <a:pPr algn="just"/>
            <a:r>
              <a:rPr lang="pt-BR" sz="2600" b="1" dirty="0">
                <a:solidFill>
                  <a:prstClr val="black"/>
                </a:solidFill>
                <a:latin typeface="Calibri"/>
              </a:rPr>
              <a:t>5.2. ESTUDOS AMBIENTAIS</a:t>
            </a:r>
            <a:endParaRPr lang="pt-BR" sz="2600" dirty="0">
              <a:solidFill>
                <a:prstClr val="black"/>
              </a:solidFill>
              <a:latin typeface="Calibri"/>
            </a:endParaRPr>
          </a:p>
        </p:txBody>
      </p:sp>
      <p:pic>
        <p:nvPicPr>
          <p:cNvPr id="2" name="Imagem 1"/>
          <p:cNvPicPr>
            <a:picLocks noChangeAspect="1"/>
          </p:cNvPicPr>
          <p:nvPr/>
        </p:nvPicPr>
        <p:blipFill>
          <a:blip r:embed="rId3" cstate="print"/>
          <a:stretch>
            <a:fillRect/>
          </a:stretch>
        </p:blipFill>
        <p:spPr>
          <a:xfrm>
            <a:off x="1053133" y="2052477"/>
            <a:ext cx="6480735" cy="4256843"/>
          </a:xfrm>
          <a:prstGeom prst="rect">
            <a:avLst/>
          </a:prstGeom>
        </p:spPr>
      </p:pic>
      <p:sp>
        <p:nvSpPr>
          <p:cNvPr id="3" name="Retângulo 2"/>
          <p:cNvSpPr/>
          <p:nvPr/>
        </p:nvSpPr>
        <p:spPr>
          <a:xfrm>
            <a:off x="1000174" y="1619508"/>
            <a:ext cx="3283793" cy="369332"/>
          </a:xfrm>
          <a:prstGeom prst="rect">
            <a:avLst/>
          </a:prstGeom>
        </p:spPr>
        <p:txBody>
          <a:bodyPr wrap="square">
            <a:spAutoFit/>
          </a:bodyPr>
          <a:lstStyle/>
          <a:p>
            <a:pPr algn="just"/>
            <a:r>
              <a:rPr lang="pt-BR" u="sng" dirty="0" err="1">
                <a:solidFill>
                  <a:prstClr val="black"/>
                </a:solidFill>
                <a:latin typeface="Calibri"/>
              </a:rPr>
              <a:t>Ex</a:t>
            </a:r>
            <a:r>
              <a:rPr lang="pt-BR" u="sng" dirty="0">
                <a:solidFill>
                  <a:prstClr val="black"/>
                </a:solidFill>
                <a:latin typeface="Calibri"/>
              </a:rPr>
              <a:t>: TR de RCA IEMA - Rodovias </a:t>
            </a:r>
          </a:p>
        </p:txBody>
      </p:sp>
      <p:sp>
        <p:nvSpPr>
          <p:cNvPr id="7" name="Retângulo 6"/>
          <p:cNvSpPr/>
          <p:nvPr/>
        </p:nvSpPr>
        <p:spPr>
          <a:xfrm>
            <a:off x="1000174" y="6289575"/>
            <a:ext cx="7308319" cy="307777"/>
          </a:xfrm>
          <a:prstGeom prst="rect">
            <a:avLst/>
          </a:prstGeom>
        </p:spPr>
        <p:txBody>
          <a:bodyPr wrap="square">
            <a:spAutoFit/>
          </a:bodyPr>
          <a:lstStyle/>
          <a:p>
            <a:pPr algn="ctr"/>
            <a:r>
              <a:rPr lang="pt-BR" sz="1400" dirty="0">
                <a:solidFill>
                  <a:srgbClr val="00B0F0"/>
                </a:solidFill>
                <a:latin typeface="Calibri"/>
              </a:rPr>
              <a:t>https://iema.es.gov.br/licenciamentoambiental</a:t>
            </a:r>
          </a:p>
        </p:txBody>
      </p:sp>
      <p:sp>
        <p:nvSpPr>
          <p:cNvPr id="8" name="Shape 44">
            <a:extLst>
              <a:ext uri="{FF2B5EF4-FFF2-40B4-BE49-F238E27FC236}">
                <a16:creationId xmlns:a16="http://schemas.microsoft.com/office/drawing/2014/main" xmlns="" id="{E05A808B-AE8F-F9B4-D08D-B8DD81C46149}"/>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5. REGIMES INTEGRADO E SEMI-INTEGRADO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2835261821"/>
      </p:ext>
    </p:extLst>
  </p:cSld>
  <p:clrMapOvr>
    <a:masterClrMapping/>
  </p:clrMapOvr>
  <p:transition spd="slow">
    <p:cut/>
  </p:transition>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144</a:t>
            </a:fld>
            <a:endParaRPr lang="pt-BR" dirty="0">
              <a:solidFill>
                <a:prstClr val="black">
                  <a:tint val="75000"/>
                </a:prstClr>
              </a:solidFill>
            </a:endParaRPr>
          </a:p>
        </p:txBody>
      </p:sp>
      <p:sp>
        <p:nvSpPr>
          <p:cNvPr id="5" name="Retângulo 4"/>
          <p:cNvSpPr/>
          <p:nvPr/>
        </p:nvSpPr>
        <p:spPr>
          <a:xfrm>
            <a:off x="543717" y="1916832"/>
            <a:ext cx="8051533" cy="2708434"/>
          </a:xfrm>
          <a:prstGeom prst="rect">
            <a:avLst/>
          </a:prstGeom>
        </p:spPr>
        <p:txBody>
          <a:bodyPr wrap="square">
            <a:spAutoFit/>
          </a:bodyPr>
          <a:lstStyle/>
          <a:p>
            <a:pPr algn="just"/>
            <a:r>
              <a:rPr lang="pt-BR" sz="2600" dirty="0">
                <a:solidFill>
                  <a:prstClr val="black"/>
                </a:solidFill>
                <a:latin typeface="Calibri"/>
              </a:rPr>
              <a:t>Nestes regimes, a medição do contrato é realizado por produtos ou etapas concluídas.</a:t>
            </a:r>
          </a:p>
          <a:p>
            <a:pPr algn="just"/>
            <a:endParaRPr lang="pt-BR" sz="1400" dirty="0">
              <a:solidFill>
                <a:prstClr val="black"/>
              </a:solidFill>
              <a:latin typeface="Calibri"/>
            </a:endParaRPr>
          </a:p>
          <a:p>
            <a:pPr algn="just"/>
            <a:r>
              <a:rPr lang="pt-BR" sz="2600" dirty="0">
                <a:solidFill>
                  <a:prstClr val="black"/>
                </a:solidFill>
                <a:latin typeface="Calibri"/>
              </a:rPr>
              <a:t>Assim, os estudos ambientais, obtenção de licenças ambientais e condicionantes, são consideradas como etapas do contrato, possuindo um valor associado e constando no cronograma proposto no anteprojeto.</a:t>
            </a:r>
            <a:endParaRPr lang="pt-BR" sz="2600" dirty="0">
              <a:solidFill>
                <a:srgbClr val="00B050"/>
              </a:solidFill>
              <a:latin typeface="Calibri"/>
            </a:endParaRPr>
          </a:p>
        </p:txBody>
      </p:sp>
      <p:sp>
        <p:nvSpPr>
          <p:cNvPr id="6" name="Retângulo 5"/>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5.3. CRITÉRIOS DE PAGAMENTO</a:t>
            </a:r>
            <a:endParaRPr lang="pt-BR" sz="2600" dirty="0">
              <a:solidFill>
                <a:prstClr val="black"/>
              </a:solidFill>
              <a:latin typeface="Calibri"/>
            </a:endParaRPr>
          </a:p>
        </p:txBody>
      </p:sp>
      <p:sp>
        <p:nvSpPr>
          <p:cNvPr id="2" name="Retângulo de cantos arredondados 1"/>
          <p:cNvSpPr/>
          <p:nvPr/>
        </p:nvSpPr>
        <p:spPr>
          <a:xfrm>
            <a:off x="539552" y="4797152"/>
            <a:ext cx="8136904" cy="1224136"/>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600" dirty="0">
                <a:solidFill>
                  <a:prstClr val="black"/>
                </a:solidFill>
              </a:rPr>
              <a:t>Isto condiciona ao contratado atender o órgão ambiental para receber por outros serviços que dependem da obtenção da licença ambiental.</a:t>
            </a:r>
            <a:endParaRPr lang="pt-BR" dirty="0">
              <a:solidFill>
                <a:prstClr val="black"/>
              </a:solidFill>
            </a:endParaRPr>
          </a:p>
        </p:txBody>
      </p:sp>
      <p:sp>
        <p:nvSpPr>
          <p:cNvPr id="8" name="Shape 44">
            <a:extLst>
              <a:ext uri="{FF2B5EF4-FFF2-40B4-BE49-F238E27FC236}">
                <a16:creationId xmlns:a16="http://schemas.microsoft.com/office/drawing/2014/main" xmlns="" id="{D42EB9FF-D894-6BB2-F48C-EC4946368DCB}"/>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5. REGIMES INTEGRADO E SEMI-INTEGRADO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2371718912"/>
      </p:ext>
    </p:extLst>
  </p:cSld>
  <p:clrMapOvr>
    <a:masterClrMapping/>
  </p:clrMapOvr>
  <p:transition spd="slow">
    <p:cut/>
  </p:transition>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145</a:t>
            </a:fld>
            <a:endParaRPr lang="pt-BR" dirty="0">
              <a:solidFill>
                <a:prstClr val="black">
                  <a:tint val="75000"/>
                </a:prstClr>
              </a:solidFill>
            </a:endParaRPr>
          </a:p>
        </p:txBody>
      </p:sp>
      <p:sp>
        <p:nvSpPr>
          <p:cNvPr id="6" name="Retângulo 5"/>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5.3. CRITÉRIOS DE PAGAMENTO</a:t>
            </a:r>
            <a:endParaRPr lang="pt-BR" sz="2600" dirty="0">
              <a:solidFill>
                <a:prstClr val="black"/>
              </a:solidFill>
              <a:latin typeface="Calibri"/>
            </a:endParaRPr>
          </a:p>
        </p:txBody>
      </p:sp>
      <p:pic>
        <p:nvPicPr>
          <p:cNvPr id="3" name="Imagem 2"/>
          <p:cNvPicPr>
            <a:picLocks noChangeAspect="1"/>
          </p:cNvPicPr>
          <p:nvPr/>
        </p:nvPicPr>
        <p:blipFill>
          <a:blip r:embed="rId3" cstate="print"/>
          <a:stretch>
            <a:fillRect/>
          </a:stretch>
        </p:blipFill>
        <p:spPr>
          <a:xfrm>
            <a:off x="73596" y="1897449"/>
            <a:ext cx="9000000" cy="2757413"/>
          </a:xfrm>
          <a:prstGeom prst="rect">
            <a:avLst/>
          </a:prstGeom>
        </p:spPr>
      </p:pic>
      <p:cxnSp>
        <p:nvCxnSpPr>
          <p:cNvPr id="8" name="Conector reto 7"/>
          <p:cNvCxnSpPr/>
          <p:nvPr/>
        </p:nvCxnSpPr>
        <p:spPr>
          <a:xfrm>
            <a:off x="98971" y="4654862"/>
            <a:ext cx="894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 name="Grupo 11"/>
          <p:cNvGrpSpPr/>
          <p:nvPr/>
        </p:nvGrpSpPr>
        <p:grpSpPr>
          <a:xfrm>
            <a:off x="98971" y="3284984"/>
            <a:ext cx="8946000" cy="2214591"/>
            <a:chOff x="98971" y="3284984"/>
            <a:chExt cx="8946000" cy="2214591"/>
          </a:xfrm>
        </p:grpSpPr>
        <p:sp>
          <p:nvSpPr>
            <p:cNvPr id="9" name="Retângulo 8"/>
            <p:cNvSpPr/>
            <p:nvPr/>
          </p:nvSpPr>
          <p:spPr>
            <a:xfrm>
              <a:off x="98971" y="3284984"/>
              <a:ext cx="8946000" cy="360000"/>
            </a:xfrm>
            <a:prstGeom prst="rect">
              <a:avLst/>
            </a:prstGeom>
            <a:solidFill>
              <a:srgbClr val="D7E4BD">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10" name="CaixaDeTexto 9"/>
            <p:cNvSpPr txBox="1"/>
            <p:nvPr/>
          </p:nvSpPr>
          <p:spPr>
            <a:xfrm>
              <a:off x="98971" y="4725144"/>
              <a:ext cx="8946000" cy="774431"/>
            </a:xfrm>
            <a:prstGeom prst="rect">
              <a:avLst/>
            </a:prstGeom>
            <a:solidFill>
              <a:srgbClr val="D7E4BD">
                <a:alpha val="30196"/>
              </a:srgb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pt-BR"/>
              </a:defPPr>
              <a:lvl1pPr algn="ctr">
                <a:defRPr>
                  <a:solidFill>
                    <a:schemeClr val="lt1"/>
                  </a:solidFill>
                  <a:latin typeface="+mn-lt"/>
                  <a:cs typeface="+mn-cs"/>
                </a:defRPr>
              </a:lvl1pPr>
              <a:lvl2pPr>
                <a:defRPr>
                  <a:solidFill>
                    <a:schemeClr val="lt1"/>
                  </a:solidFill>
                  <a:latin typeface="+mn-lt"/>
                  <a:cs typeface="+mn-cs"/>
                </a:defRPr>
              </a:lvl2pPr>
              <a:lvl3pPr>
                <a:defRPr>
                  <a:solidFill>
                    <a:schemeClr val="lt1"/>
                  </a:solidFill>
                  <a:latin typeface="+mn-lt"/>
                  <a:cs typeface="+mn-cs"/>
                </a:defRPr>
              </a:lvl3pPr>
              <a:lvl4pPr>
                <a:defRPr>
                  <a:solidFill>
                    <a:schemeClr val="lt1"/>
                  </a:solidFill>
                  <a:latin typeface="+mn-lt"/>
                  <a:cs typeface="+mn-cs"/>
                </a:defRPr>
              </a:lvl4pPr>
              <a:lvl5pPr>
                <a:defRPr>
                  <a:solidFill>
                    <a:schemeClr val="lt1"/>
                  </a:solidFill>
                  <a:latin typeface="+mn-lt"/>
                  <a:cs typeface="+mn-cs"/>
                </a:defRPr>
              </a:lvl5pPr>
              <a:lvl6pPr>
                <a:defRPr>
                  <a:solidFill>
                    <a:schemeClr val="lt1"/>
                  </a:solidFill>
                  <a:latin typeface="+mn-lt"/>
                  <a:cs typeface="+mn-cs"/>
                </a:defRPr>
              </a:lvl6pPr>
              <a:lvl7pPr>
                <a:defRPr>
                  <a:solidFill>
                    <a:schemeClr val="lt1"/>
                  </a:solidFill>
                  <a:latin typeface="+mn-lt"/>
                  <a:cs typeface="+mn-cs"/>
                </a:defRPr>
              </a:lvl7pPr>
              <a:lvl8pPr>
                <a:defRPr>
                  <a:solidFill>
                    <a:schemeClr val="lt1"/>
                  </a:solidFill>
                  <a:latin typeface="+mn-lt"/>
                  <a:cs typeface="+mn-cs"/>
                </a:defRPr>
              </a:lvl8pPr>
              <a:lvl9pPr>
                <a:defRPr>
                  <a:solidFill>
                    <a:schemeClr val="lt1"/>
                  </a:solidFill>
                  <a:latin typeface="+mn-lt"/>
                  <a:cs typeface="+mn-cs"/>
                </a:defRPr>
              </a:lvl9pPr>
            </a:lstStyle>
            <a:p>
              <a:r>
                <a:rPr lang="pt-BR" sz="2600" dirty="0">
                  <a:solidFill>
                    <a:prstClr val="black"/>
                  </a:solidFill>
                </a:rPr>
                <a:t>Serviços preliminares que deverão ser realizados para execução da obra e faturamento da contratada </a:t>
              </a:r>
            </a:p>
          </p:txBody>
        </p:sp>
      </p:grpSp>
      <p:grpSp>
        <p:nvGrpSpPr>
          <p:cNvPr id="14" name="Grupo 13"/>
          <p:cNvGrpSpPr/>
          <p:nvPr/>
        </p:nvGrpSpPr>
        <p:grpSpPr>
          <a:xfrm>
            <a:off x="98971" y="4006791"/>
            <a:ext cx="8954533" cy="1992173"/>
            <a:chOff x="98971" y="4006791"/>
            <a:chExt cx="8954533" cy="1992173"/>
          </a:xfrm>
        </p:grpSpPr>
        <p:sp>
          <p:nvSpPr>
            <p:cNvPr id="11" name="Retângulo 10"/>
            <p:cNvSpPr/>
            <p:nvPr/>
          </p:nvSpPr>
          <p:spPr>
            <a:xfrm>
              <a:off x="98971" y="4006791"/>
              <a:ext cx="8946000" cy="648071"/>
            </a:xfrm>
            <a:prstGeom prst="rect">
              <a:avLst/>
            </a:prstGeom>
            <a:solidFill>
              <a:srgbClr val="E6B9B8">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13" name="CaixaDeTexto 12"/>
            <p:cNvSpPr txBox="1"/>
            <p:nvPr/>
          </p:nvSpPr>
          <p:spPr>
            <a:xfrm>
              <a:off x="107504" y="5545807"/>
              <a:ext cx="8946000" cy="453157"/>
            </a:xfrm>
            <a:prstGeom prst="rect">
              <a:avLst/>
            </a:prstGeom>
            <a:solidFill>
              <a:srgbClr val="E6B9B8">
                <a:alpha val="30196"/>
              </a:srgb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pt-BR"/>
              </a:defPPr>
              <a:lvl1pPr algn="ctr"/>
            </a:lstStyle>
            <a:p>
              <a:r>
                <a:rPr lang="pt-BR" sz="2600" dirty="0">
                  <a:solidFill>
                    <a:prstClr val="black"/>
                  </a:solidFill>
                </a:rPr>
                <a:t>Execução de obra e faturamento, conforme cronograma</a:t>
              </a:r>
            </a:p>
          </p:txBody>
        </p:sp>
      </p:grpSp>
      <p:sp>
        <p:nvSpPr>
          <p:cNvPr id="7" name="Shape 44">
            <a:extLst>
              <a:ext uri="{FF2B5EF4-FFF2-40B4-BE49-F238E27FC236}">
                <a16:creationId xmlns:a16="http://schemas.microsoft.com/office/drawing/2014/main" xmlns="" id="{03C4E39C-6D0B-C148-D70A-9608CBA8D6AC}"/>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5. REGIMES INTEGRADO E SEMI-INTEGRADO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927160090"/>
      </p:ext>
    </p:extLst>
  </p:cSld>
  <p:clrMapOvr>
    <a:masterClrMapping/>
  </p:clrMapOvr>
  <p:transition spd="slow">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146</a:t>
            </a:fld>
            <a:endParaRPr lang="pt-BR" dirty="0">
              <a:solidFill>
                <a:prstClr val="black">
                  <a:tint val="75000"/>
                </a:prstClr>
              </a:solidFill>
            </a:endParaRPr>
          </a:p>
        </p:txBody>
      </p:sp>
      <p:sp>
        <p:nvSpPr>
          <p:cNvPr id="8" name="Seta para a direita 7"/>
          <p:cNvSpPr/>
          <p:nvPr/>
        </p:nvSpPr>
        <p:spPr>
          <a:xfrm rot="5400000">
            <a:off x="766557" y="2938799"/>
            <a:ext cx="352425" cy="22879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9" name="Retângulo de cantos arredondados 8"/>
          <p:cNvSpPr/>
          <p:nvPr/>
        </p:nvSpPr>
        <p:spPr>
          <a:xfrm>
            <a:off x="285849" y="2132856"/>
            <a:ext cx="1275374" cy="676469"/>
          </a:xfrm>
          <a:prstGeom prst="roundRect">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Licitação</a:t>
            </a:r>
          </a:p>
        </p:txBody>
      </p:sp>
      <p:sp>
        <p:nvSpPr>
          <p:cNvPr id="7" name="Retângulo de cantos arredondados 6"/>
          <p:cNvSpPr/>
          <p:nvPr/>
        </p:nvSpPr>
        <p:spPr>
          <a:xfrm>
            <a:off x="258190" y="3314081"/>
            <a:ext cx="1343440" cy="676469"/>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Contrato</a:t>
            </a:r>
          </a:p>
        </p:txBody>
      </p:sp>
      <p:sp>
        <p:nvSpPr>
          <p:cNvPr id="11" name="Seta para a direita 10"/>
          <p:cNvSpPr/>
          <p:nvPr/>
        </p:nvSpPr>
        <p:spPr>
          <a:xfrm>
            <a:off x="1662374" y="3547443"/>
            <a:ext cx="252000" cy="228794"/>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26" name="Chave esquerda 25"/>
          <p:cNvSpPr/>
          <p:nvPr/>
        </p:nvSpPr>
        <p:spPr>
          <a:xfrm rot="16200000">
            <a:off x="4197637" y="2729914"/>
            <a:ext cx="371475" cy="479398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solidFill>
                <a:prstClr val="black"/>
              </a:solidFill>
            </a:endParaRPr>
          </a:p>
        </p:txBody>
      </p:sp>
      <p:sp>
        <p:nvSpPr>
          <p:cNvPr id="27" name="Retângulo de cantos arredondados 26"/>
          <p:cNvSpPr/>
          <p:nvPr/>
        </p:nvSpPr>
        <p:spPr>
          <a:xfrm>
            <a:off x="3249241" y="5416827"/>
            <a:ext cx="2265533" cy="676469"/>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Pagamento por etapas/produtos</a:t>
            </a:r>
          </a:p>
        </p:txBody>
      </p:sp>
      <p:grpSp>
        <p:nvGrpSpPr>
          <p:cNvPr id="39" name="Agrupar 38">
            <a:extLst>
              <a:ext uri="{FF2B5EF4-FFF2-40B4-BE49-F238E27FC236}">
                <a16:creationId xmlns:a16="http://schemas.microsoft.com/office/drawing/2014/main" xmlns="" id="{9E1C0CF1-B334-9E93-E37C-2C0F589D0933}"/>
              </a:ext>
            </a:extLst>
          </p:cNvPr>
          <p:cNvGrpSpPr/>
          <p:nvPr/>
        </p:nvGrpSpPr>
        <p:grpSpPr>
          <a:xfrm>
            <a:off x="2497327" y="4093447"/>
            <a:ext cx="1744936" cy="847721"/>
            <a:chOff x="2267744" y="4093447"/>
            <a:chExt cx="1744936" cy="847721"/>
          </a:xfrm>
        </p:grpSpPr>
        <p:sp>
          <p:nvSpPr>
            <p:cNvPr id="13" name="Retângulo de cantos arredondados 12"/>
            <p:cNvSpPr/>
            <p:nvPr/>
          </p:nvSpPr>
          <p:spPr>
            <a:xfrm>
              <a:off x="2267744" y="4264699"/>
              <a:ext cx="1552575" cy="676469"/>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Projeto Básico</a:t>
              </a:r>
            </a:p>
          </p:txBody>
        </p:sp>
        <p:pic>
          <p:nvPicPr>
            <p:cNvPr id="22" name="Imagem 2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524999" y="4093447"/>
              <a:ext cx="487681" cy="487681"/>
            </a:xfrm>
            <a:prstGeom prst="rect">
              <a:avLst/>
            </a:prstGeom>
          </p:spPr>
        </p:pic>
      </p:grpSp>
      <p:sp>
        <p:nvSpPr>
          <p:cNvPr id="15" name="Chave esquerda 14"/>
          <p:cNvSpPr/>
          <p:nvPr/>
        </p:nvSpPr>
        <p:spPr>
          <a:xfrm>
            <a:off x="4171744" y="2392635"/>
            <a:ext cx="338931" cy="2557271"/>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solidFill>
                <a:prstClr val="black"/>
              </a:solidFill>
            </a:endParaRPr>
          </a:p>
        </p:txBody>
      </p:sp>
      <p:sp>
        <p:nvSpPr>
          <p:cNvPr id="16" name="Retângulo de cantos arredondados 15"/>
          <p:cNvSpPr/>
          <p:nvPr/>
        </p:nvSpPr>
        <p:spPr>
          <a:xfrm>
            <a:off x="4813018" y="2536507"/>
            <a:ext cx="1552575" cy="676469"/>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Projeto Executivo</a:t>
            </a:r>
          </a:p>
        </p:txBody>
      </p:sp>
      <p:sp>
        <p:nvSpPr>
          <p:cNvPr id="17" name="Retângulo de cantos arredondados 16"/>
          <p:cNvSpPr/>
          <p:nvPr/>
        </p:nvSpPr>
        <p:spPr>
          <a:xfrm>
            <a:off x="4444520" y="3400603"/>
            <a:ext cx="2122902" cy="676469"/>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Licenças</a:t>
            </a:r>
          </a:p>
          <a:p>
            <a:pPr algn="ctr"/>
            <a:r>
              <a:rPr lang="pt-BR" b="1" dirty="0">
                <a:solidFill>
                  <a:prstClr val="black"/>
                </a:solidFill>
                <a:latin typeface="Yu Gothic" panose="020B0400000000000000" pitchFamily="34" charset="-128"/>
                <a:ea typeface="Yu Gothic" panose="020B0400000000000000" pitchFamily="34" charset="-128"/>
              </a:rPr>
              <a:t>Condicionantes</a:t>
            </a:r>
          </a:p>
        </p:txBody>
      </p:sp>
      <p:pic>
        <p:nvPicPr>
          <p:cNvPr id="23" name="Imagem 2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102609" y="2348880"/>
            <a:ext cx="487681" cy="487681"/>
          </a:xfrm>
          <a:prstGeom prst="rect">
            <a:avLst/>
          </a:prstGeom>
        </p:spPr>
      </p:pic>
      <p:pic>
        <p:nvPicPr>
          <p:cNvPr id="24" name="Imagem 2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292684" y="3229351"/>
            <a:ext cx="487681" cy="487681"/>
          </a:xfrm>
          <a:prstGeom prst="rect">
            <a:avLst/>
          </a:prstGeom>
        </p:spPr>
      </p:pic>
      <p:sp>
        <p:nvSpPr>
          <p:cNvPr id="18" name="Retângulo de cantos arredondados 17"/>
          <p:cNvSpPr/>
          <p:nvPr/>
        </p:nvSpPr>
        <p:spPr>
          <a:xfrm>
            <a:off x="7330845" y="3315459"/>
            <a:ext cx="1314681" cy="676469"/>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Entrega da Obra</a:t>
            </a:r>
          </a:p>
        </p:txBody>
      </p:sp>
      <p:sp>
        <p:nvSpPr>
          <p:cNvPr id="29" name="Chave esquerda 28"/>
          <p:cNvSpPr/>
          <p:nvPr/>
        </p:nvSpPr>
        <p:spPr>
          <a:xfrm rot="16200000" flipH="1">
            <a:off x="4188733" y="-208571"/>
            <a:ext cx="389279" cy="4793983"/>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solidFill>
                <a:prstClr val="black"/>
              </a:solidFill>
            </a:endParaRPr>
          </a:p>
        </p:txBody>
      </p:sp>
      <p:sp>
        <p:nvSpPr>
          <p:cNvPr id="30" name="Retângulo de cantos arredondados 29"/>
          <p:cNvSpPr/>
          <p:nvPr/>
        </p:nvSpPr>
        <p:spPr>
          <a:xfrm>
            <a:off x="2994494" y="1240363"/>
            <a:ext cx="2791332" cy="676469"/>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Elaboração e execução do Projeto</a:t>
            </a:r>
          </a:p>
        </p:txBody>
      </p:sp>
      <p:pic>
        <p:nvPicPr>
          <p:cNvPr id="31" name="Imagem 3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8453563" y="3088182"/>
            <a:ext cx="510925" cy="492997"/>
          </a:xfrm>
          <a:prstGeom prst="rect">
            <a:avLst/>
          </a:prstGeom>
        </p:spPr>
      </p:pic>
      <p:sp>
        <p:nvSpPr>
          <p:cNvPr id="12" name="Retângulo de cantos arredondados 16">
            <a:extLst>
              <a:ext uri="{FF2B5EF4-FFF2-40B4-BE49-F238E27FC236}">
                <a16:creationId xmlns:a16="http://schemas.microsoft.com/office/drawing/2014/main" xmlns="" id="{5B6655C2-6D5D-5A81-B2C0-D7B57D9FD204}"/>
              </a:ext>
            </a:extLst>
          </p:cNvPr>
          <p:cNvSpPr/>
          <p:nvPr/>
        </p:nvSpPr>
        <p:spPr>
          <a:xfrm>
            <a:off x="4839984" y="4293096"/>
            <a:ext cx="1552575" cy="676469"/>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Execução da Obra</a:t>
            </a:r>
          </a:p>
        </p:txBody>
      </p:sp>
      <p:pic>
        <p:nvPicPr>
          <p:cNvPr id="20" name="Imagem 19">
            <a:extLst>
              <a:ext uri="{FF2B5EF4-FFF2-40B4-BE49-F238E27FC236}">
                <a16:creationId xmlns:a16="http://schemas.microsoft.com/office/drawing/2014/main" xmlns="" id="{E94BAF4E-D1D9-C41F-3DD9-983C544DA488}"/>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6145398" y="4077072"/>
            <a:ext cx="487681" cy="487681"/>
          </a:xfrm>
          <a:prstGeom prst="rect">
            <a:avLst/>
          </a:prstGeom>
        </p:spPr>
      </p:pic>
      <p:sp>
        <p:nvSpPr>
          <p:cNvPr id="21" name="Retângulo 20">
            <a:extLst>
              <a:ext uri="{FF2B5EF4-FFF2-40B4-BE49-F238E27FC236}">
                <a16:creationId xmlns:a16="http://schemas.microsoft.com/office/drawing/2014/main" xmlns="" id="{550D8913-D8D3-DDC8-97FD-05B8AEC31E14}"/>
              </a:ext>
            </a:extLst>
          </p:cNvPr>
          <p:cNvSpPr/>
          <p:nvPr/>
        </p:nvSpPr>
        <p:spPr>
          <a:xfrm>
            <a:off x="161969" y="116632"/>
            <a:ext cx="5346135" cy="892552"/>
          </a:xfrm>
          <a:prstGeom prst="rect">
            <a:avLst/>
          </a:prstGeom>
        </p:spPr>
        <p:txBody>
          <a:bodyPr wrap="square">
            <a:spAutoFit/>
          </a:bodyPr>
          <a:lstStyle/>
          <a:p>
            <a:pPr algn="just"/>
            <a:r>
              <a:rPr lang="pt-BR" sz="2600" b="1" dirty="0">
                <a:solidFill>
                  <a:prstClr val="black"/>
                </a:solidFill>
                <a:latin typeface="Calibri"/>
              </a:rPr>
              <a:t>Exemplo de Regime de Execução Integrado a partir de um Anteprojeto</a:t>
            </a:r>
            <a:endParaRPr lang="pt-BR" sz="2600" dirty="0">
              <a:solidFill>
                <a:prstClr val="black"/>
              </a:solidFill>
              <a:latin typeface="Calibri"/>
            </a:endParaRPr>
          </a:p>
        </p:txBody>
      </p:sp>
      <p:sp>
        <p:nvSpPr>
          <p:cNvPr id="28" name="Retângulo de cantos arredondados 12">
            <a:extLst>
              <a:ext uri="{FF2B5EF4-FFF2-40B4-BE49-F238E27FC236}">
                <a16:creationId xmlns:a16="http://schemas.microsoft.com/office/drawing/2014/main" xmlns="" id="{506EF1CD-F3E3-71A7-C5C0-3024C50124E2}"/>
              </a:ext>
            </a:extLst>
          </p:cNvPr>
          <p:cNvSpPr/>
          <p:nvPr/>
        </p:nvSpPr>
        <p:spPr>
          <a:xfrm>
            <a:off x="2295817" y="2486238"/>
            <a:ext cx="1740767" cy="676469"/>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Estudos Preliminares</a:t>
            </a:r>
          </a:p>
        </p:txBody>
      </p:sp>
      <p:sp>
        <p:nvSpPr>
          <p:cNvPr id="38" name="Retângulo de cantos arredondados 12">
            <a:extLst>
              <a:ext uri="{FF2B5EF4-FFF2-40B4-BE49-F238E27FC236}">
                <a16:creationId xmlns:a16="http://schemas.microsoft.com/office/drawing/2014/main" xmlns="" id="{D01656F3-6965-9E0B-015B-4C3DA23AD6C1}"/>
              </a:ext>
            </a:extLst>
          </p:cNvPr>
          <p:cNvSpPr/>
          <p:nvPr/>
        </p:nvSpPr>
        <p:spPr>
          <a:xfrm>
            <a:off x="2340736" y="3400603"/>
            <a:ext cx="1740767" cy="676469"/>
          </a:xfrm>
          <a:prstGeom prst="roundRect">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b="1" dirty="0">
                <a:solidFill>
                  <a:prstClr val="black"/>
                </a:solidFill>
                <a:latin typeface="Yu Gothic" panose="020B0400000000000000" pitchFamily="34" charset="-128"/>
                <a:ea typeface="Yu Gothic" panose="020B0400000000000000" pitchFamily="34" charset="-128"/>
              </a:rPr>
              <a:t>Estudo Ambiental</a:t>
            </a:r>
          </a:p>
        </p:txBody>
      </p:sp>
      <p:pic>
        <p:nvPicPr>
          <p:cNvPr id="40" name="Imagem 39">
            <a:extLst>
              <a:ext uri="{FF2B5EF4-FFF2-40B4-BE49-F238E27FC236}">
                <a16:creationId xmlns:a16="http://schemas.microsoft.com/office/drawing/2014/main" xmlns="" id="{7B68ECB1-5371-D77F-0163-698A5B4F4787}"/>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760256" y="3185291"/>
            <a:ext cx="487681" cy="487681"/>
          </a:xfrm>
          <a:prstGeom prst="rect">
            <a:avLst/>
          </a:prstGeom>
        </p:spPr>
      </p:pic>
      <p:pic>
        <p:nvPicPr>
          <p:cNvPr id="41" name="Imagem 40">
            <a:extLst>
              <a:ext uri="{FF2B5EF4-FFF2-40B4-BE49-F238E27FC236}">
                <a16:creationId xmlns:a16="http://schemas.microsoft.com/office/drawing/2014/main" xmlns="" id="{29BEA122-2090-2158-193F-D3A610AC342F}"/>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724518" y="2307353"/>
            <a:ext cx="487681" cy="487681"/>
          </a:xfrm>
          <a:prstGeom prst="rect">
            <a:avLst/>
          </a:prstGeom>
        </p:spPr>
      </p:pic>
      <p:sp>
        <p:nvSpPr>
          <p:cNvPr id="42" name="Chave esquerda 14">
            <a:extLst>
              <a:ext uri="{FF2B5EF4-FFF2-40B4-BE49-F238E27FC236}">
                <a16:creationId xmlns:a16="http://schemas.microsoft.com/office/drawing/2014/main" xmlns="" id="{644423B5-810D-1AFE-D6C2-71725EB6462C}"/>
              </a:ext>
            </a:extLst>
          </p:cNvPr>
          <p:cNvSpPr/>
          <p:nvPr/>
        </p:nvSpPr>
        <p:spPr>
          <a:xfrm>
            <a:off x="1986382" y="2371303"/>
            <a:ext cx="366929" cy="2557271"/>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solidFill>
                <a:prstClr val="black"/>
              </a:solidFill>
            </a:endParaRPr>
          </a:p>
        </p:txBody>
      </p:sp>
      <p:sp>
        <p:nvSpPr>
          <p:cNvPr id="43" name="Chave esquerda 14">
            <a:extLst>
              <a:ext uri="{FF2B5EF4-FFF2-40B4-BE49-F238E27FC236}">
                <a16:creationId xmlns:a16="http://schemas.microsoft.com/office/drawing/2014/main" xmlns="" id="{1FE33C09-1978-7304-8ABF-12783FCCC675}"/>
              </a:ext>
            </a:extLst>
          </p:cNvPr>
          <p:cNvSpPr/>
          <p:nvPr/>
        </p:nvSpPr>
        <p:spPr>
          <a:xfrm flipH="1">
            <a:off x="6882926" y="2383062"/>
            <a:ext cx="329309" cy="2557271"/>
          </a:xfrm>
          <a:prstGeom prst="lef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pt-BR">
              <a:solidFill>
                <a:prstClr val="black"/>
              </a:solidFill>
            </a:endParaRPr>
          </a:p>
        </p:txBody>
      </p:sp>
    </p:spTree>
    <p:extLst>
      <p:ext uri="{BB962C8B-B14F-4D97-AF65-F5344CB8AC3E}">
        <p14:creationId xmlns:p14="http://schemas.microsoft.com/office/powerpoint/2010/main" xmlns="" val="2830637364"/>
      </p:ext>
    </p:extLst>
  </p:cSld>
  <p:clrMapOvr>
    <a:masterClrMapping/>
  </p:clrMapOvr>
  <p:transition spd="slow">
    <p:cut/>
  </p:transition>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147</a:t>
            </a:fld>
            <a:endParaRPr lang="pt-BR" dirty="0">
              <a:solidFill>
                <a:prstClr val="black">
                  <a:tint val="75000"/>
                </a:prstClr>
              </a:solidFill>
            </a:endParaRPr>
          </a:p>
        </p:txBody>
      </p:sp>
      <p:sp>
        <p:nvSpPr>
          <p:cNvPr id="5" name="Retângulo 4"/>
          <p:cNvSpPr/>
          <p:nvPr/>
        </p:nvSpPr>
        <p:spPr>
          <a:xfrm>
            <a:off x="543717" y="1967929"/>
            <a:ext cx="8051533" cy="3693319"/>
          </a:xfrm>
          <a:prstGeom prst="rect">
            <a:avLst/>
          </a:prstGeom>
        </p:spPr>
        <p:txBody>
          <a:bodyPr wrap="square">
            <a:spAutoFit/>
          </a:bodyPr>
          <a:lstStyle/>
          <a:p>
            <a:pPr algn="just"/>
            <a:r>
              <a:rPr lang="pt-BR" sz="2600" dirty="0">
                <a:solidFill>
                  <a:prstClr val="black"/>
                </a:solidFill>
                <a:latin typeface="Calibri"/>
              </a:rPr>
              <a:t>Uma exigência desses regimes é a presença da Matriz de Risco, que trata dos riscos e das responsabilidades entre as partes e caracteriza o equilíbrio econômico-financeiro inicial do contrato, em termos de ônus financeiro decorrente de eventos supervenientes à contratação.</a:t>
            </a:r>
          </a:p>
          <a:p>
            <a:pPr algn="just"/>
            <a:endParaRPr lang="pt-BR" sz="2600" dirty="0">
              <a:solidFill>
                <a:prstClr val="black"/>
              </a:solidFill>
              <a:latin typeface="Calibri"/>
            </a:endParaRPr>
          </a:p>
          <a:p>
            <a:pPr algn="just"/>
            <a:r>
              <a:rPr lang="pt-BR" sz="2600" dirty="0">
                <a:solidFill>
                  <a:prstClr val="black"/>
                </a:solidFill>
                <a:latin typeface="Calibri"/>
              </a:rPr>
              <a:t>Dentre os diversos tipos de risco está considerado o risco ambiental.</a:t>
            </a:r>
          </a:p>
          <a:p>
            <a:pPr algn="just"/>
            <a:endParaRPr lang="pt-BR" sz="2600" dirty="0">
              <a:solidFill>
                <a:prstClr val="black"/>
              </a:solidFill>
              <a:latin typeface="Calibri"/>
            </a:endParaRPr>
          </a:p>
        </p:txBody>
      </p:sp>
      <p:sp>
        <p:nvSpPr>
          <p:cNvPr id="6" name="Retângulo 5"/>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5.4. MATRIZ DE RISCO</a:t>
            </a:r>
            <a:endParaRPr lang="pt-BR" sz="2600" dirty="0">
              <a:solidFill>
                <a:prstClr val="black"/>
              </a:solidFill>
              <a:latin typeface="Calibri"/>
            </a:endParaRPr>
          </a:p>
        </p:txBody>
      </p:sp>
      <p:sp>
        <p:nvSpPr>
          <p:cNvPr id="7" name="Shape 44">
            <a:extLst>
              <a:ext uri="{FF2B5EF4-FFF2-40B4-BE49-F238E27FC236}">
                <a16:creationId xmlns:a16="http://schemas.microsoft.com/office/drawing/2014/main" xmlns="" id="{4FC88840-68D8-DEA0-072B-CEFB9E33A49A}"/>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5. REGIMES INTEGRADO E SEMI-INTEGRADO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1907551719"/>
      </p:ext>
    </p:extLst>
  </p:cSld>
  <p:clrMapOvr>
    <a:masterClrMapping/>
  </p:clrMapOvr>
  <p:transition spd="slow">
    <p:cut/>
  </p:transition>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148</a:t>
            </a:fld>
            <a:endParaRPr lang="pt-BR" dirty="0">
              <a:solidFill>
                <a:prstClr val="black">
                  <a:tint val="75000"/>
                </a:prstClr>
              </a:solidFill>
            </a:endParaRPr>
          </a:p>
        </p:txBody>
      </p:sp>
      <p:sp>
        <p:nvSpPr>
          <p:cNvPr id="6" name="Retângulo 5"/>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4. MATRIZ DE RISCO</a:t>
            </a:r>
            <a:endParaRPr lang="pt-BR" sz="2600" dirty="0">
              <a:solidFill>
                <a:prstClr val="black"/>
              </a:solidFill>
              <a:latin typeface="Calibri"/>
            </a:endParaRPr>
          </a:p>
        </p:txBody>
      </p:sp>
      <p:pic>
        <p:nvPicPr>
          <p:cNvPr id="2" name="Imagem 1"/>
          <p:cNvPicPr>
            <a:picLocks noChangeAspect="1"/>
          </p:cNvPicPr>
          <p:nvPr/>
        </p:nvPicPr>
        <p:blipFill>
          <a:blip r:embed="rId3" cstate="print"/>
          <a:stretch>
            <a:fillRect/>
          </a:stretch>
        </p:blipFill>
        <p:spPr>
          <a:xfrm>
            <a:off x="467544" y="1099281"/>
            <a:ext cx="7766447" cy="5234843"/>
          </a:xfrm>
          <a:prstGeom prst="rect">
            <a:avLst/>
          </a:prstGeom>
        </p:spPr>
      </p:pic>
      <p:sp>
        <p:nvSpPr>
          <p:cNvPr id="3" name="Retângulo 2"/>
          <p:cNvSpPr/>
          <p:nvPr/>
        </p:nvSpPr>
        <p:spPr>
          <a:xfrm>
            <a:off x="502380" y="5661248"/>
            <a:ext cx="7704000" cy="648000"/>
          </a:xfrm>
          <a:prstGeom prst="rect">
            <a:avLst/>
          </a:prstGeom>
          <a:solidFill>
            <a:srgbClr val="FFC000">
              <a:alpha val="25000"/>
            </a:srgbClr>
          </a:solidFill>
          <a:ln w="38100">
            <a:solidFill>
              <a:srgbClr val="F29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8" name="Shape 44">
            <a:extLst>
              <a:ext uri="{FF2B5EF4-FFF2-40B4-BE49-F238E27FC236}">
                <a16:creationId xmlns:a16="http://schemas.microsoft.com/office/drawing/2014/main" xmlns="" id="{CFC55BF6-6373-D02D-F6F6-A26E8E52E70B}"/>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5. REGIMES INTEGRADO E SEMI-INTEGRADO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1416478065"/>
      </p:ext>
    </p:extLst>
  </p:cSld>
  <p:clrMapOvr>
    <a:masterClrMapping/>
  </p:clrMapOvr>
  <p:transition spd="slow">
    <p:cut/>
  </p:transition>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149</a:t>
            </a:fld>
            <a:endParaRPr lang="pt-BR" dirty="0">
              <a:solidFill>
                <a:prstClr val="black">
                  <a:tint val="75000"/>
                </a:prstClr>
              </a:solidFill>
            </a:endParaRPr>
          </a:p>
        </p:txBody>
      </p:sp>
      <p:sp>
        <p:nvSpPr>
          <p:cNvPr id="6" name="Retângulo 5"/>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4. MATRIZ DE RISCO</a:t>
            </a:r>
            <a:endParaRPr lang="pt-BR" sz="2600" dirty="0">
              <a:solidFill>
                <a:prstClr val="black"/>
              </a:solidFill>
              <a:latin typeface="Calibri"/>
            </a:endParaRPr>
          </a:p>
        </p:txBody>
      </p:sp>
      <p:pic>
        <p:nvPicPr>
          <p:cNvPr id="3" name="Imagem 2"/>
          <p:cNvPicPr>
            <a:picLocks noChangeAspect="1"/>
          </p:cNvPicPr>
          <p:nvPr/>
        </p:nvPicPr>
        <p:blipFill>
          <a:blip r:embed="rId3" cstate="print"/>
          <a:stretch>
            <a:fillRect/>
          </a:stretch>
        </p:blipFill>
        <p:spPr>
          <a:xfrm>
            <a:off x="479208" y="1159802"/>
            <a:ext cx="7765200" cy="5102355"/>
          </a:xfrm>
          <a:prstGeom prst="rect">
            <a:avLst/>
          </a:prstGeom>
        </p:spPr>
      </p:pic>
      <p:sp>
        <p:nvSpPr>
          <p:cNvPr id="7" name="Retângulo 6"/>
          <p:cNvSpPr/>
          <p:nvPr/>
        </p:nvSpPr>
        <p:spPr>
          <a:xfrm>
            <a:off x="515066" y="1185210"/>
            <a:ext cx="7704000" cy="3035878"/>
          </a:xfrm>
          <a:prstGeom prst="rect">
            <a:avLst/>
          </a:prstGeom>
          <a:solidFill>
            <a:srgbClr val="FFC000">
              <a:alpha val="25000"/>
            </a:srgbClr>
          </a:solidFill>
          <a:ln w="38100">
            <a:solidFill>
              <a:srgbClr val="F29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8" name="Shape 44">
            <a:extLst>
              <a:ext uri="{FF2B5EF4-FFF2-40B4-BE49-F238E27FC236}">
                <a16:creationId xmlns:a16="http://schemas.microsoft.com/office/drawing/2014/main" xmlns="" id="{BC15DB04-3D64-5236-11BC-3481F225CDDD}"/>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5. REGIMES INTEGRADO E SEMI-INTEGRADO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2542610560"/>
      </p:ext>
    </p:extLst>
  </p:cSld>
  <p:clrMapOvr>
    <a:masterClrMapping/>
  </p:clrMapOvr>
  <p:transition spd="slow">
    <p:cut/>
  </p:transition>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150</a:t>
            </a:fld>
            <a:endParaRPr lang="pt-BR" dirty="0">
              <a:solidFill>
                <a:prstClr val="black">
                  <a:tint val="75000"/>
                </a:prstClr>
              </a:solidFill>
            </a:endParaRPr>
          </a:p>
        </p:txBody>
      </p:sp>
      <p:sp>
        <p:nvSpPr>
          <p:cNvPr id="5" name="Retângulo 4"/>
          <p:cNvSpPr/>
          <p:nvPr/>
        </p:nvSpPr>
        <p:spPr>
          <a:xfrm>
            <a:off x="446918" y="1934531"/>
            <a:ext cx="8051533" cy="4493538"/>
          </a:xfrm>
          <a:prstGeom prst="rect">
            <a:avLst/>
          </a:prstGeom>
        </p:spPr>
        <p:txBody>
          <a:bodyPr wrap="square">
            <a:spAutoFit/>
          </a:bodyPr>
          <a:lstStyle/>
          <a:p>
            <a:pPr algn="just"/>
            <a:r>
              <a:rPr lang="pt-BR" sz="2600" dirty="0">
                <a:solidFill>
                  <a:prstClr val="black"/>
                </a:solidFill>
                <a:latin typeface="Calibri"/>
              </a:rPr>
              <a:t>Quando o regime de execução for integrado a responsabilidade do licenciamento ambiental é do contratado, sendo este o titular do requerimento de licença.</a:t>
            </a:r>
          </a:p>
          <a:p>
            <a:pPr algn="just"/>
            <a:endParaRPr lang="pt-BR" sz="2600" dirty="0">
              <a:solidFill>
                <a:prstClr val="black"/>
              </a:solidFill>
              <a:latin typeface="Calibri"/>
            </a:endParaRPr>
          </a:p>
          <a:p>
            <a:pPr algn="just"/>
            <a:r>
              <a:rPr lang="pt-BR" sz="2600" dirty="0">
                <a:solidFill>
                  <a:prstClr val="black"/>
                </a:solidFill>
                <a:latin typeface="Calibri"/>
              </a:rPr>
              <a:t>No entanto, existem condicionantes ambientais “pós-obras” que extrapolam a vigência contratual.</a:t>
            </a:r>
          </a:p>
          <a:p>
            <a:pPr algn="just"/>
            <a:endParaRPr lang="pt-BR" sz="2600" dirty="0">
              <a:solidFill>
                <a:prstClr val="black"/>
              </a:solidFill>
              <a:latin typeface="Calibri"/>
            </a:endParaRPr>
          </a:p>
          <a:p>
            <a:pPr algn="just"/>
            <a:r>
              <a:rPr lang="pt-BR" sz="2600" dirty="0">
                <a:solidFill>
                  <a:prstClr val="black"/>
                </a:solidFill>
                <a:latin typeface="Calibri"/>
              </a:rPr>
              <a:t>Neste caso, antes do término do contrato o DER-ES solicita titularidade da licença ao órgão ambiental.</a:t>
            </a:r>
          </a:p>
          <a:p>
            <a:pPr algn="just"/>
            <a:endParaRPr lang="pt-BR" sz="2600" dirty="0">
              <a:solidFill>
                <a:prstClr val="black"/>
              </a:solidFill>
              <a:latin typeface="Calibri"/>
            </a:endParaRPr>
          </a:p>
        </p:txBody>
      </p:sp>
      <p:sp>
        <p:nvSpPr>
          <p:cNvPr id="6" name="Retângulo 5"/>
          <p:cNvSpPr/>
          <p:nvPr/>
        </p:nvSpPr>
        <p:spPr>
          <a:xfrm>
            <a:off x="539552" y="1340768"/>
            <a:ext cx="8136904" cy="492443"/>
          </a:xfrm>
          <a:prstGeom prst="rect">
            <a:avLst/>
          </a:prstGeom>
        </p:spPr>
        <p:txBody>
          <a:bodyPr wrap="square">
            <a:spAutoFit/>
          </a:bodyPr>
          <a:lstStyle/>
          <a:p>
            <a:pPr algn="just"/>
            <a:r>
              <a:rPr lang="pt-BR" sz="2600" b="1" dirty="0">
                <a:solidFill>
                  <a:prstClr val="black"/>
                </a:solidFill>
                <a:latin typeface="Calibri"/>
              </a:rPr>
              <a:t>5.5. RESPONSABILIDADE DO LICENCIAMENTO AMBIENTAL</a:t>
            </a:r>
            <a:endParaRPr lang="pt-BR" sz="2600" dirty="0">
              <a:solidFill>
                <a:prstClr val="black"/>
              </a:solidFill>
              <a:latin typeface="Calibri"/>
            </a:endParaRPr>
          </a:p>
        </p:txBody>
      </p:sp>
      <p:sp>
        <p:nvSpPr>
          <p:cNvPr id="7" name="Shape 44">
            <a:extLst>
              <a:ext uri="{FF2B5EF4-FFF2-40B4-BE49-F238E27FC236}">
                <a16:creationId xmlns:a16="http://schemas.microsoft.com/office/drawing/2014/main" xmlns="" id="{58B6556C-FDF4-256B-25F3-2DD2259508EE}"/>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5. REGIMES INTEGRADO E SEMI-INTEGRADO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214468260"/>
      </p:ext>
    </p:extLst>
  </p:cSld>
  <p:clrMapOvr>
    <a:masterClrMapping/>
  </p:clrMapOvr>
  <p:transition spd="slow">
    <p:cut/>
  </p:transition>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151</a:t>
            </a:fld>
            <a:endParaRPr lang="pt-BR" dirty="0">
              <a:solidFill>
                <a:prstClr val="black">
                  <a:tint val="75000"/>
                </a:prstClr>
              </a:solidFill>
            </a:endParaRPr>
          </a:p>
        </p:txBody>
      </p:sp>
      <p:sp>
        <p:nvSpPr>
          <p:cNvPr id="6" name="Retângulo 5"/>
          <p:cNvSpPr/>
          <p:nvPr/>
        </p:nvSpPr>
        <p:spPr>
          <a:xfrm>
            <a:off x="539552" y="1340768"/>
            <a:ext cx="8136904" cy="492443"/>
          </a:xfrm>
          <a:prstGeom prst="rect">
            <a:avLst/>
          </a:prstGeom>
        </p:spPr>
        <p:txBody>
          <a:bodyPr wrap="square">
            <a:spAutoFit/>
          </a:bodyPr>
          <a:lstStyle/>
          <a:p>
            <a:pPr algn="just"/>
            <a:r>
              <a:rPr lang="pt-BR" sz="2600" b="1" dirty="0">
                <a:solidFill>
                  <a:prstClr val="black"/>
                </a:solidFill>
                <a:latin typeface="Calibri"/>
              </a:rPr>
              <a:t>5.5. RESPONSABILIDADE DO LICENCIAMENTO AMBIENTAL</a:t>
            </a:r>
            <a:endParaRPr lang="pt-BR" sz="2600" dirty="0">
              <a:solidFill>
                <a:prstClr val="black"/>
              </a:solidFill>
              <a:latin typeface="Calibri"/>
            </a:endParaRPr>
          </a:p>
        </p:txBody>
      </p:sp>
      <p:pic>
        <p:nvPicPr>
          <p:cNvPr id="3" name="Imagem 2"/>
          <p:cNvPicPr>
            <a:picLocks noChangeAspect="1"/>
          </p:cNvPicPr>
          <p:nvPr/>
        </p:nvPicPr>
        <p:blipFill>
          <a:blip r:embed="rId3" cstate="print"/>
          <a:stretch>
            <a:fillRect/>
          </a:stretch>
        </p:blipFill>
        <p:spPr>
          <a:xfrm>
            <a:off x="255662" y="3858712"/>
            <a:ext cx="2732162" cy="2754315"/>
          </a:xfrm>
          <a:prstGeom prst="rect">
            <a:avLst/>
          </a:prstGeom>
        </p:spPr>
      </p:pic>
      <p:sp>
        <p:nvSpPr>
          <p:cNvPr id="8" name="Texto explicativo em forma de nuvem 7"/>
          <p:cNvSpPr/>
          <p:nvPr/>
        </p:nvSpPr>
        <p:spPr>
          <a:xfrm>
            <a:off x="1845709" y="2128089"/>
            <a:ext cx="6329558" cy="2158709"/>
          </a:xfrm>
          <a:custGeom>
            <a:avLst/>
            <a:gdLst>
              <a:gd name="connsiteX0" fmla="*/ 3900 w 43200"/>
              <a:gd name="connsiteY0" fmla="*/ 14370 h 43200"/>
              <a:gd name="connsiteX1" fmla="*/ 5623 w 43200"/>
              <a:gd name="connsiteY1" fmla="*/ 6907 h 43200"/>
              <a:gd name="connsiteX2" fmla="*/ 14005 w 43200"/>
              <a:gd name="connsiteY2" fmla="*/ 5202 h 43200"/>
              <a:gd name="connsiteX3" fmla="*/ 22456 w 43200"/>
              <a:gd name="connsiteY3" fmla="*/ 3432 h 43200"/>
              <a:gd name="connsiteX4" fmla="*/ 25749 w 43200"/>
              <a:gd name="connsiteY4" fmla="*/ 200 h 43200"/>
              <a:gd name="connsiteX5" fmla="*/ 29833 w 43200"/>
              <a:gd name="connsiteY5" fmla="*/ 2481 h 43200"/>
              <a:gd name="connsiteX6" fmla="*/ 35463 w 43200"/>
              <a:gd name="connsiteY6" fmla="*/ 690 h 43200"/>
              <a:gd name="connsiteX7" fmla="*/ 38318 w 43200"/>
              <a:gd name="connsiteY7" fmla="*/ 5576 h 43200"/>
              <a:gd name="connsiteX8" fmla="*/ 41982 w 43200"/>
              <a:gd name="connsiteY8" fmla="*/ 10318 h 43200"/>
              <a:gd name="connsiteX9" fmla="*/ 41818 w 43200"/>
              <a:gd name="connsiteY9" fmla="*/ 15460 h 43200"/>
              <a:gd name="connsiteX10" fmla="*/ 43016 w 43200"/>
              <a:gd name="connsiteY10" fmla="*/ 23322 h 43200"/>
              <a:gd name="connsiteX11" fmla="*/ 37404 w 43200"/>
              <a:gd name="connsiteY11" fmla="*/ 30204 h 43200"/>
              <a:gd name="connsiteX12" fmla="*/ 35395 w 43200"/>
              <a:gd name="connsiteY12" fmla="*/ 36101 h 43200"/>
              <a:gd name="connsiteX13" fmla="*/ 28555 w 43200"/>
              <a:gd name="connsiteY13" fmla="*/ 36815 h 43200"/>
              <a:gd name="connsiteX14" fmla="*/ 23667 w 43200"/>
              <a:gd name="connsiteY14" fmla="*/ 43106 h 43200"/>
              <a:gd name="connsiteX15" fmla="*/ 16480 w 43200"/>
              <a:gd name="connsiteY15" fmla="*/ 39266 h 43200"/>
              <a:gd name="connsiteX16" fmla="*/ 5804 w 43200"/>
              <a:gd name="connsiteY16" fmla="*/ 35472 h 43200"/>
              <a:gd name="connsiteX17" fmla="*/ 1110 w 43200"/>
              <a:gd name="connsiteY17" fmla="*/ 31250 h 43200"/>
              <a:gd name="connsiteX18" fmla="*/ 2113 w 43200"/>
              <a:gd name="connsiteY18" fmla="*/ 25551 h 43200"/>
              <a:gd name="connsiteX19" fmla="*/ -5 w 43200"/>
              <a:gd name="connsiteY19" fmla="*/ 19704 h 43200"/>
              <a:gd name="connsiteX20" fmla="*/ 3863 w 43200"/>
              <a:gd name="connsiteY20" fmla="*/ 14507 h 43200"/>
              <a:gd name="connsiteX21" fmla="*/ 3900 w 43200"/>
              <a:gd name="connsiteY21" fmla="*/ 14370 h 43200"/>
              <a:gd name="connsiteX0" fmla="*/ -17471 w 6192688"/>
              <a:gd name="connsiteY0" fmla="*/ 2107289 h 2097577"/>
              <a:gd name="connsiteX1" fmla="*/ -75737 w 6192688"/>
              <a:gd name="connsiteY1" fmla="*/ 2165555 h 2097577"/>
              <a:gd name="connsiteX2" fmla="*/ -134003 w 6192688"/>
              <a:gd name="connsiteY2" fmla="*/ 2107289 h 2097577"/>
              <a:gd name="connsiteX3" fmla="*/ -75737 w 6192688"/>
              <a:gd name="connsiteY3" fmla="*/ 2049023 h 2097577"/>
              <a:gd name="connsiteX4" fmla="*/ -17471 w 6192688"/>
              <a:gd name="connsiteY4" fmla="*/ 2107289 h 2097577"/>
              <a:gd name="connsiteX0" fmla="*/ 326060 w 6192688"/>
              <a:gd name="connsiteY0" fmla="*/ 2012098 h 2097577"/>
              <a:gd name="connsiteX1" fmla="*/ 209528 w 6192688"/>
              <a:gd name="connsiteY1" fmla="*/ 2128630 h 2097577"/>
              <a:gd name="connsiteX2" fmla="*/ 92996 w 6192688"/>
              <a:gd name="connsiteY2" fmla="*/ 2012098 h 2097577"/>
              <a:gd name="connsiteX3" fmla="*/ 209528 w 6192688"/>
              <a:gd name="connsiteY3" fmla="*/ 1895566 h 2097577"/>
              <a:gd name="connsiteX4" fmla="*/ 326060 w 6192688"/>
              <a:gd name="connsiteY4" fmla="*/ 2012098 h 2097577"/>
              <a:gd name="connsiteX0" fmla="*/ 780130 w 6192688"/>
              <a:gd name="connsiteY0" fmla="*/ 1880021 h 2097577"/>
              <a:gd name="connsiteX1" fmla="*/ 605332 w 6192688"/>
              <a:gd name="connsiteY1" fmla="*/ 2054819 h 2097577"/>
              <a:gd name="connsiteX2" fmla="*/ 430534 w 6192688"/>
              <a:gd name="connsiteY2" fmla="*/ 1880021 h 2097577"/>
              <a:gd name="connsiteX3" fmla="*/ 605332 w 6192688"/>
              <a:gd name="connsiteY3" fmla="*/ 1705223 h 2097577"/>
              <a:gd name="connsiteX4" fmla="*/ 780130 w 6192688"/>
              <a:gd name="connsiteY4" fmla="*/ 1880021 h 2097577"/>
              <a:gd name="connsiteX0" fmla="*/ 4693 w 43200"/>
              <a:gd name="connsiteY0" fmla="*/ 26177 h 43200"/>
              <a:gd name="connsiteX1" fmla="*/ 2160 w 43200"/>
              <a:gd name="connsiteY1" fmla="*/ 25380 h 43200"/>
              <a:gd name="connsiteX2" fmla="*/ 6928 w 43200"/>
              <a:gd name="connsiteY2" fmla="*/ 34899 h 43200"/>
              <a:gd name="connsiteX3" fmla="*/ 5820 w 43200"/>
              <a:gd name="connsiteY3" fmla="*/ 35280 h 43200"/>
              <a:gd name="connsiteX4" fmla="*/ 16478 w 43200"/>
              <a:gd name="connsiteY4" fmla="*/ 39090 h 43200"/>
              <a:gd name="connsiteX5" fmla="*/ 15810 w 43200"/>
              <a:gd name="connsiteY5" fmla="*/ 37350 h 43200"/>
              <a:gd name="connsiteX6" fmla="*/ 28827 w 43200"/>
              <a:gd name="connsiteY6" fmla="*/ 34751 h 43200"/>
              <a:gd name="connsiteX7" fmla="*/ 28560 w 43200"/>
              <a:gd name="connsiteY7" fmla="*/ 36660 h 43200"/>
              <a:gd name="connsiteX8" fmla="*/ 34129 w 43200"/>
              <a:gd name="connsiteY8" fmla="*/ 22954 h 43200"/>
              <a:gd name="connsiteX9" fmla="*/ 37380 w 43200"/>
              <a:gd name="connsiteY9" fmla="*/ 30090 h 43200"/>
              <a:gd name="connsiteX10" fmla="*/ 41798 w 43200"/>
              <a:gd name="connsiteY10" fmla="*/ 15354 h 43200"/>
              <a:gd name="connsiteX11" fmla="*/ 40350 w 43200"/>
              <a:gd name="connsiteY11" fmla="*/ 18030 h 43200"/>
              <a:gd name="connsiteX12" fmla="*/ 38324 w 43200"/>
              <a:gd name="connsiteY12" fmla="*/ 5426 h 43200"/>
              <a:gd name="connsiteX13" fmla="*/ 38400 w 43200"/>
              <a:gd name="connsiteY13" fmla="*/ 6690 h 43200"/>
              <a:gd name="connsiteX14" fmla="*/ 29078 w 43200"/>
              <a:gd name="connsiteY14" fmla="*/ 3952 h 43200"/>
              <a:gd name="connsiteX15" fmla="*/ 29820 w 43200"/>
              <a:gd name="connsiteY15" fmla="*/ 2340 h 43200"/>
              <a:gd name="connsiteX16" fmla="*/ 22141 w 43200"/>
              <a:gd name="connsiteY16" fmla="*/ 4720 h 43200"/>
              <a:gd name="connsiteX17" fmla="*/ 22500 w 43200"/>
              <a:gd name="connsiteY17" fmla="*/ 3330 h 43200"/>
              <a:gd name="connsiteX18" fmla="*/ 14000 w 43200"/>
              <a:gd name="connsiteY18" fmla="*/ 5192 h 43200"/>
              <a:gd name="connsiteX19" fmla="*/ 15300 w 43200"/>
              <a:gd name="connsiteY19" fmla="*/ 6540 h 43200"/>
              <a:gd name="connsiteX20" fmla="*/ 4127 w 43200"/>
              <a:gd name="connsiteY20" fmla="*/ 15789 h 43200"/>
              <a:gd name="connsiteX21" fmla="*/ 3900 w 43200"/>
              <a:gd name="connsiteY21" fmla="*/ 14370 h 43200"/>
              <a:gd name="connsiteX0" fmla="*/ 4835 w 44155"/>
              <a:gd name="connsiteY0" fmla="*/ 14229 h 44459"/>
              <a:gd name="connsiteX1" fmla="*/ 6558 w 44155"/>
              <a:gd name="connsiteY1" fmla="*/ 6766 h 44459"/>
              <a:gd name="connsiteX2" fmla="*/ 14940 w 44155"/>
              <a:gd name="connsiteY2" fmla="*/ 5061 h 44459"/>
              <a:gd name="connsiteX3" fmla="*/ 23391 w 44155"/>
              <a:gd name="connsiteY3" fmla="*/ 3291 h 44459"/>
              <a:gd name="connsiteX4" fmla="*/ 26684 w 44155"/>
              <a:gd name="connsiteY4" fmla="*/ 59 h 44459"/>
              <a:gd name="connsiteX5" fmla="*/ 30768 w 44155"/>
              <a:gd name="connsiteY5" fmla="*/ 2340 h 44459"/>
              <a:gd name="connsiteX6" fmla="*/ 36398 w 44155"/>
              <a:gd name="connsiteY6" fmla="*/ 549 h 44459"/>
              <a:gd name="connsiteX7" fmla="*/ 39253 w 44155"/>
              <a:gd name="connsiteY7" fmla="*/ 5435 h 44459"/>
              <a:gd name="connsiteX8" fmla="*/ 42917 w 44155"/>
              <a:gd name="connsiteY8" fmla="*/ 10177 h 44459"/>
              <a:gd name="connsiteX9" fmla="*/ 42753 w 44155"/>
              <a:gd name="connsiteY9" fmla="*/ 15319 h 44459"/>
              <a:gd name="connsiteX10" fmla="*/ 43951 w 44155"/>
              <a:gd name="connsiteY10" fmla="*/ 23181 h 44459"/>
              <a:gd name="connsiteX11" fmla="*/ 38339 w 44155"/>
              <a:gd name="connsiteY11" fmla="*/ 30063 h 44459"/>
              <a:gd name="connsiteX12" fmla="*/ 36330 w 44155"/>
              <a:gd name="connsiteY12" fmla="*/ 35960 h 44459"/>
              <a:gd name="connsiteX13" fmla="*/ 29490 w 44155"/>
              <a:gd name="connsiteY13" fmla="*/ 36674 h 44459"/>
              <a:gd name="connsiteX14" fmla="*/ 24602 w 44155"/>
              <a:gd name="connsiteY14" fmla="*/ 42965 h 44459"/>
              <a:gd name="connsiteX15" fmla="*/ 17415 w 44155"/>
              <a:gd name="connsiteY15" fmla="*/ 39125 h 44459"/>
              <a:gd name="connsiteX16" fmla="*/ 6739 w 44155"/>
              <a:gd name="connsiteY16" fmla="*/ 35331 h 44459"/>
              <a:gd name="connsiteX17" fmla="*/ 2045 w 44155"/>
              <a:gd name="connsiteY17" fmla="*/ 31109 h 44459"/>
              <a:gd name="connsiteX18" fmla="*/ 3048 w 44155"/>
              <a:gd name="connsiteY18" fmla="*/ 25410 h 44459"/>
              <a:gd name="connsiteX19" fmla="*/ 930 w 44155"/>
              <a:gd name="connsiteY19" fmla="*/ 19563 h 44459"/>
              <a:gd name="connsiteX20" fmla="*/ 4798 w 44155"/>
              <a:gd name="connsiteY20" fmla="*/ 14366 h 44459"/>
              <a:gd name="connsiteX21" fmla="*/ 4835 w 44155"/>
              <a:gd name="connsiteY21" fmla="*/ 14229 h 44459"/>
              <a:gd name="connsiteX0" fmla="*/ 116532 w 6329558"/>
              <a:gd name="connsiteY0" fmla="*/ 2100443 h 2158709"/>
              <a:gd name="connsiteX1" fmla="*/ 58266 w 6329558"/>
              <a:gd name="connsiteY1" fmla="*/ 2158709 h 2158709"/>
              <a:gd name="connsiteX2" fmla="*/ 0 w 6329558"/>
              <a:gd name="connsiteY2" fmla="*/ 2100443 h 2158709"/>
              <a:gd name="connsiteX3" fmla="*/ 58266 w 6329558"/>
              <a:gd name="connsiteY3" fmla="*/ 2042177 h 2158709"/>
              <a:gd name="connsiteX4" fmla="*/ 116532 w 6329558"/>
              <a:gd name="connsiteY4" fmla="*/ 2100443 h 2158709"/>
              <a:gd name="connsiteX0" fmla="*/ 460063 w 6329558"/>
              <a:gd name="connsiteY0" fmla="*/ 2005252 h 2158709"/>
              <a:gd name="connsiteX1" fmla="*/ 343531 w 6329558"/>
              <a:gd name="connsiteY1" fmla="*/ 2121784 h 2158709"/>
              <a:gd name="connsiteX2" fmla="*/ 226999 w 6329558"/>
              <a:gd name="connsiteY2" fmla="*/ 2005252 h 2158709"/>
              <a:gd name="connsiteX3" fmla="*/ 343531 w 6329558"/>
              <a:gd name="connsiteY3" fmla="*/ 1888720 h 2158709"/>
              <a:gd name="connsiteX4" fmla="*/ 460063 w 6329558"/>
              <a:gd name="connsiteY4" fmla="*/ 2005252 h 2158709"/>
              <a:gd name="connsiteX0" fmla="*/ 914133 w 6329558"/>
              <a:gd name="connsiteY0" fmla="*/ 1873175 h 2158709"/>
              <a:gd name="connsiteX1" fmla="*/ 739335 w 6329558"/>
              <a:gd name="connsiteY1" fmla="*/ 2047973 h 2158709"/>
              <a:gd name="connsiteX2" fmla="*/ 564537 w 6329558"/>
              <a:gd name="connsiteY2" fmla="*/ 1873175 h 2158709"/>
              <a:gd name="connsiteX3" fmla="*/ 739335 w 6329558"/>
              <a:gd name="connsiteY3" fmla="*/ 1698377 h 2158709"/>
              <a:gd name="connsiteX4" fmla="*/ 914133 w 6329558"/>
              <a:gd name="connsiteY4" fmla="*/ 1873175 h 2158709"/>
              <a:gd name="connsiteX0" fmla="*/ 5628 w 44155"/>
              <a:gd name="connsiteY0" fmla="*/ 26036 h 44459"/>
              <a:gd name="connsiteX1" fmla="*/ 3095 w 44155"/>
              <a:gd name="connsiteY1" fmla="*/ 25239 h 44459"/>
              <a:gd name="connsiteX2" fmla="*/ 7863 w 44155"/>
              <a:gd name="connsiteY2" fmla="*/ 34758 h 44459"/>
              <a:gd name="connsiteX3" fmla="*/ 6755 w 44155"/>
              <a:gd name="connsiteY3" fmla="*/ 35139 h 44459"/>
              <a:gd name="connsiteX4" fmla="*/ 17413 w 44155"/>
              <a:gd name="connsiteY4" fmla="*/ 38949 h 44459"/>
              <a:gd name="connsiteX5" fmla="*/ 16745 w 44155"/>
              <a:gd name="connsiteY5" fmla="*/ 37209 h 44459"/>
              <a:gd name="connsiteX6" fmla="*/ 29762 w 44155"/>
              <a:gd name="connsiteY6" fmla="*/ 34610 h 44459"/>
              <a:gd name="connsiteX7" fmla="*/ 29495 w 44155"/>
              <a:gd name="connsiteY7" fmla="*/ 36519 h 44459"/>
              <a:gd name="connsiteX8" fmla="*/ 36765 w 44155"/>
              <a:gd name="connsiteY8" fmla="*/ 25324 h 44459"/>
              <a:gd name="connsiteX9" fmla="*/ 38315 w 44155"/>
              <a:gd name="connsiteY9" fmla="*/ 29949 h 44459"/>
              <a:gd name="connsiteX10" fmla="*/ 42733 w 44155"/>
              <a:gd name="connsiteY10" fmla="*/ 15213 h 44459"/>
              <a:gd name="connsiteX11" fmla="*/ 41285 w 44155"/>
              <a:gd name="connsiteY11" fmla="*/ 17889 h 44459"/>
              <a:gd name="connsiteX12" fmla="*/ 39259 w 44155"/>
              <a:gd name="connsiteY12" fmla="*/ 5285 h 44459"/>
              <a:gd name="connsiteX13" fmla="*/ 39335 w 44155"/>
              <a:gd name="connsiteY13" fmla="*/ 6549 h 44459"/>
              <a:gd name="connsiteX14" fmla="*/ 30013 w 44155"/>
              <a:gd name="connsiteY14" fmla="*/ 3811 h 44459"/>
              <a:gd name="connsiteX15" fmla="*/ 30755 w 44155"/>
              <a:gd name="connsiteY15" fmla="*/ 2199 h 44459"/>
              <a:gd name="connsiteX16" fmla="*/ 23076 w 44155"/>
              <a:gd name="connsiteY16" fmla="*/ 4579 h 44459"/>
              <a:gd name="connsiteX17" fmla="*/ 23435 w 44155"/>
              <a:gd name="connsiteY17" fmla="*/ 3189 h 44459"/>
              <a:gd name="connsiteX18" fmla="*/ 14935 w 44155"/>
              <a:gd name="connsiteY18" fmla="*/ 5051 h 44459"/>
              <a:gd name="connsiteX19" fmla="*/ 16235 w 44155"/>
              <a:gd name="connsiteY19" fmla="*/ 6399 h 44459"/>
              <a:gd name="connsiteX20" fmla="*/ 5062 w 44155"/>
              <a:gd name="connsiteY20" fmla="*/ 15648 h 44459"/>
              <a:gd name="connsiteX21" fmla="*/ 4835 w 44155"/>
              <a:gd name="connsiteY21" fmla="*/ 14229 h 44459"/>
              <a:gd name="connsiteX0" fmla="*/ 4835 w 44155"/>
              <a:gd name="connsiteY0" fmla="*/ 14229 h 44459"/>
              <a:gd name="connsiteX1" fmla="*/ 6558 w 44155"/>
              <a:gd name="connsiteY1" fmla="*/ 6766 h 44459"/>
              <a:gd name="connsiteX2" fmla="*/ 14940 w 44155"/>
              <a:gd name="connsiteY2" fmla="*/ 5061 h 44459"/>
              <a:gd name="connsiteX3" fmla="*/ 23391 w 44155"/>
              <a:gd name="connsiteY3" fmla="*/ 3291 h 44459"/>
              <a:gd name="connsiteX4" fmla="*/ 26684 w 44155"/>
              <a:gd name="connsiteY4" fmla="*/ 59 h 44459"/>
              <a:gd name="connsiteX5" fmla="*/ 30768 w 44155"/>
              <a:gd name="connsiteY5" fmla="*/ 2340 h 44459"/>
              <a:gd name="connsiteX6" fmla="*/ 36398 w 44155"/>
              <a:gd name="connsiteY6" fmla="*/ 549 h 44459"/>
              <a:gd name="connsiteX7" fmla="*/ 39253 w 44155"/>
              <a:gd name="connsiteY7" fmla="*/ 5435 h 44459"/>
              <a:gd name="connsiteX8" fmla="*/ 42917 w 44155"/>
              <a:gd name="connsiteY8" fmla="*/ 10177 h 44459"/>
              <a:gd name="connsiteX9" fmla="*/ 42753 w 44155"/>
              <a:gd name="connsiteY9" fmla="*/ 15319 h 44459"/>
              <a:gd name="connsiteX10" fmla="*/ 43951 w 44155"/>
              <a:gd name="connsiteY10" fmla="*/ 23181 h 44459"/>
              <a:gd name="connsiteX11" fmla="*/ 38339 w 44155"/>
              <a:gd name="connsiteY11" fmla="*/ 30063 h 44459"/>
              <a:gd name="connsiteX12" fmla="*/ 36330 w 44155"/>
              <a:gd name="connsiteY12" fmla="*/ 35960 h 44459"/>
              <a:gd name="connsiteX13" fmla="*/ 29490 w 44155"/>
              <a:gd name="connsiteY13" fmla="*/ 36674 h 44459"/>
              <a:gd name="connsiteX14" fmla="*/ 24602 w 44155"/>
              <a:gd name="connsiteY14" fmla="*/ 42965 h 44459"/>
              <a:gd name="connsiteX15" fmla="*/ 17415 w 44155"/>
              <a:gd name="connsiteY15" fmla="*/ 39125 h 44459"/>
              <a:gd name="connsiteX16" fmla="*/ 6739 w 44155"/>
              <a:gd name="connsiteY16" fmla="*/ 35331 h 44459"/>
              <a:gd name="connsiteX17" fmla="*/ 2045 w 44155"/>
              <a:gd name="connsiteY17" fmla="*/ 31109 h 44459"/>
              <a:gd name="connsiteX18" fmla="*/ 3048 w 44155"/>
              <a:gd name="connsiteY18" fmla="*/ 25410 h 44459"/>
              <a:gd name="connsiteX19" fmla="*/ 930 w 44155"/>
              <a:gd name="connsiteY19" fmla="*/ 19563 h 44459"/>
              <a:gd name="connsiteX20" fmla="*/ 4798 w 44155"/>
              <a:gd name="connsiteY20" fmla="*/ 14366 h 44459"/>
              <a:gd name="connsiteX21" fmla="*/ 4835 w 44155"/>
              <a:gd name="connsiteY21" fmla="*/ 14229 h 44459"/>
              <a:gd name="connsiteX0" fmla="*/ 116532 w 6329558"/>
              <a:gd name="connsiteY0" fmla="*/ 2100443 h 2158709"/>
              <a:gd name="connsiteX1" fmla="*/ 58266 w 6329558"/>
              <a:gd name="connsiteY1" fmla="*/ 2158709 h 2158709"/>
              <a:gd name="connsiteX2" fmla="*/ 0 w 6329558"/>
              <a:gd name="connsiteY2" fmla="*/ 2100443 h 2158709"/>
              <a:gd name="connsiteX3" fmla="*/ 58266 w 6329558"/>
              <a:gd name="connsiteY3" fmla="*/ 2042177 h 2158709"/>
              <a:gd name="connsiteX4" fmla="*/ 116532 w 6329558"/>
              <a:gd name="connsiteY4" fmla="*/ 2100443 h 2158709"/>
              <a:gd name="connsiteX0" fmla="*/ 460063 w 6329558"/>
              <a:gd name="connsiteY0" fmla="*/ 2005252 h 2158709"/>
              <a:gd name="connsiteX1" fmla="*/ 343531 w 6329558"/>
              <a:gd name="connsiteY1" fmla="*/ 2121784 h 2158709"/>
              <a:gd name="connsiteX2" fmla="*/ 226999 w 6329558"/>
              <a:gd name="connsiteY2" fmla="*/ 2005252 h 2158709"/>
              <a:gd name="connsiteX3" fmla="*/ 343531 w 6329558"/>
              <a:gd name="connsiteY3" fmla="*/ 1888720 h 2158709"/>
              <a:gd name="connsiteX4" fmla="*/ 460063 w 6329558"/>
              <a:gd name="connsiteY4" fmla="*/ 2005252 h 2158709"/>
              <a:gd name="connsiteX0" fmla="*/ 914133 w 6329558"/>
              <a:gd name="connsiteY0" fmla="*/ 1873175 h 2158709"/>
              <a:gd name="connsiteX1" fmla="*/ 739335 w 6329558"/>
              <a:gd name="connsiteY1" fmla="*/ 2047973 h 2158709"/>
              <a:gd name="connsiteX2" fmla="*/ 564537 w 6329558"/>
              <a:gd name="connsiteY2" fmla="*/ 1873175 h 2158709"/>
              <a:gd name="connsiteX3" fmla="*/ 739335 w 6329558"/>
              <a:gd name="connsiteY3" fmla="*/ 1698377 h 2158709"/>
              <a:gd name="connsiteX4" fmla="*/ 914133 w 6329558"/>
              <a:gd name="connsiteY4" fmla="*/ 1873175 h 2158709"/>
              <a:gd name="connsiteX0" fmla="*/ 5628 w 44155"/>
              <a:gd name="connsiteY0" fmla="*/ 26036 h 44459"/>
              <a:gd name="connsiteX1" fmla="*/ 3095 w 44155"/>
              <a:gd name="connsiteY1" fmla="*/ 25239 h 44459"/>
              <a:gd name="connsiteX2" fmla="*/ 7863 w 44155"/>
              <a:gd name="connsiteY2" fmla="*/ 34758 h 44459"/>
              <a:gd name="connsiteX3" fmla="*/ 6755 w 44155"/>
              <a:gd name="connsiteY3" fmla="*/ 35139 h 44459"/>
              <a:gd name="connsiteX4" fmla="*/ 17413 w 44155"/>
              <a:gd name="connsiteY4" fmla="*/ 38949 h 44459"/>
              <a:gd name="connsiteX5" fmla="*/ 16745 w 44155"/>
              <a:gd name="connsiteY5" fmla="*/ 37209 h 44459"/>
              <a:gd name="connsiteX6" fmla="*/ 29762 w 44155"/>
              <a:gd name="connsiteY6" fmla="*/ 34610 h 44459"/>
              <a:gd name="connsiteX7" fmla="*/ 29495 w 44155"/>
              <a:gd name="connsiteY7" fmla="*/ 36519 h 44459"/>
              <a:gd name="connsiteX8" fmla="*/ 36765 w 44155"/>
              <a:gd name="connsiteY8" fmla="*/ 25324 h 44459"/>
              <a:gd name="connsiteX9" fmla="*/ 38315 w 44155"/>
              <a:gd name="connsiteY9" fmla="*/ 29949 h 44459"/>
              <a:gd name="connsiteX10" fmla="*/ 42733 w 44155"/>
              <a:gd name="connsiteY10" fmla="*/ 15213 h 44459"/>
              <a:gd name="connsiteX11" fmla="*/ 41285 w 44155"/>
              <a:gd name="connsiteY11" fmla="*/ 17889 h 44459"/>
              <a:gd name="connsiteX12" fmla="*/ 39259 w 44155"/>
              <a:gd name="connsiteY12" fmla="*/ 5285 h 44459"/>
              <a:gd name="connsiteX13" fmla="*/ 39335 w 44155"/>
              <a:gd name="connsiteY13" fmla="*/ 6549 h 44459"/>
              <a:gd name="connsiteX14" fmla="*/ 30013 w 44155"/>
              <a:gd name="connsiteY14" fmla="*/ 3811 h 44459"/>
              <a:gd name="connsiteX15" fmla="*/ 30755 w 44155"/>
              <a:gd name="connsiteY15" fmla="*/ 2199 h 44459"/>
              <a:gd name="connsiteX16" fmla="*/ 23076 w 44155"/>
              <a:gd name="connsiteY16" fmla="*/ 4579 h 44459"/>
              <a:gd name="connsiteX17" fmla="*/ 23435 w 44155"/>
              <a:gd name="connsiteY17" fmla="*/ 3189 h 44459"/>
              <a:gd name="connsiteX18" fmla="*/ 14935 w 44155"/>
              <a:gd name="connsiteY18" fmla="*/ 5051 h 44459"/>
              <a:gd name="connsiteX19" fmla="*/ 16235 w 44155"/>
              <a:gd name="connsiteY19" fmla="*/ 6399 h 44459"/>
              <a:gd name="connsiteX20" fmla="*/ 5062 w 44155"/>
              <a:gd name="connsiteY20" fmla="*/ 15648 h 44459"/>
              <a:gd name="connsiteX21" fmla="*/ 4835 w 44155"/>
              <a:gd name="connsiteY21" fmla="*/ 14229 h 44459"/>
              <a:gd name="connsiteX0" fmla="*/ 4835 w 44155"/>
              <a:gd name="connsiteY0" fmla="*/ 14229 h 44459"/>
              <a:gd name="connsiteX1" fmla="*/ 6558 w 44155"/>
              <a:gd name="connsiteY1" fmla="*/ 6766 h 44459"/>
              <a:gd name="connsiteX2" fmla="*/ 14940 w 44155"/>
              <a:gd name="connsiteY2" fmla="*/ 5061 h 44459"/>
              <a:gd name="connsiteX3" fmla="*/ 23391 w 44155"/>
              <a:gd name="connsiteY3" fmla="*/ 3291 h 44459"/>
              <a:gd name="connsiteX4" fmla="*/ 26684 w 44155"/>
              <a:gd name="connsiteY4" fmla="*/ 59 h 44459"/>
              <a:gd name="connsiteX5" fmla="*/ 30768 w 44155"/>
              <a:gd name="connsiteY5" fmla="*/ 2340 h 44459"/>
              <a:gd name="connsiteX6" fmla="*/ 36398 w 44155"/>
              <a:gd name="connsiteY6" fmla="*/ 549 h 44459"/>
              <a:gd name="connsiteX7" fmla="*/ 39253 w 44155"/>
              <a:gd name="connsiteY7" fmla="*/ 5435 h 44459"/>
              <a:gd name="connsiteX8" fmla="*/ 42917 w 44155"/>
              <a:gd name="connsiteY8" fmla="*/ 10177 h 44459"/>
              <a:gd name="connsiteX9" fmla="*/ 42753 w 44155"/>
              <a:gd name="connsiteY9" fmla="*/ 15319 h 44459"/>
              <a:gd name="connsiteX10" fmla="*/ 43951 w 44155"/>
              <a:gd name="connsiteY10" fmla="*/ 23181 h 44459"/>
              <a:gd name="connsiteX11" fmla="*/ 38339 w 44155"/>
              <a:gd name="connsiteY11" fmla="*/ 30063 h 44459"/>
              <a:gd name="connsiteX12" fmla="*/ 36330 w 44155"/>
              <a:gd name="connsiteY12" fmla="*/ 35960 h 44459"/>
              <a:gd name="connsiteX13" fmla="*/ 29490 w 44155"/>
              <a:gd name="connsiteY13" fmla="*/ 36674 h 44459"/>
              <a:gd name="connsiteX14" fmla="*/ 24602 w 44155"/>
              <a:gd name="connsiteY14" fmla="*/ 42965 h 44459"/>
              <a:gd name="connsiteX15" fmla="*/ 17415 w 44155"/>
              <a:gd name="connsiteY15" fmla="*/ 39125 h 44459"/>
              <a:gd name="connsiteX16" fmla="*/ 6739 w 44155"/>
              <a:gd name="connsiteY16" fmla="*/ 35331 h 44459"/>
              <a:gd name="connsiteX17" fmla="*/ 2045 w 44155"/>
              <a:gd name="connsiteY17" fmla="*/ 31109 h 44459"/>
              <a:gd name="connsiteX18" fmla="*/ 3048 w 44155"/>
              <a:gd name="connsiteY18" fmla="*/ 25410 h 44459"/>
              <a:gd name="connsiteX19" fmla="*/ 930 w 44155"/>
              <a:gd name="connsiteY19" fmla="*/ 19563 h 44459"/>
              <a:gd name="connsiteX20" fmla="*/ 4798 w 44155"/>
              <a:gd name="connsiteY20" fmla="*/ 14366 h 44459"/>
              <a:gd name="connsiteX21" fmla="*/ 4835 w 44155"/>
              <a:gd name="connsiteY21" fmla="*/ 14229 h 44459"/>
              <a:gd name="connsiteX0" fmla="*/ 116532 w 6329558"/>
              <a:gd name="connsiteY0" fmla="*/ 2100443 h 2158709"/>
              <a:gd name="connsiteX1" fmla="*/ 58266 w 6329558"/>
              <a:gd name="connsiteY1" fmla="*/ 2158709 h 2158709"/>
              <a:gd name="connsiteX2" fmla="*/ 0 w 6329558"/>
              <a:gd name="connsiteY2" fmla="*/ 2100443 h 2158709"/>
              <a:gd name="connsiteX3" fmla="*/ 58266 w 6329558"/>
              <a:gd name="connsiteY3" fmla="*/ 2042177 h 2158709"/>
              <a:gd name="connsiteX4" fmla="*/ 116532 w 6329558"/>
              <a:gd name="connsiteY4" fmla="*/ 2100443 h 2158709"/>
              <a:gd name="connsiteX0" fmla="*/ 460063 w 6329558"/>
              <a:gd name="connsiteY0" fmla="*/ 2005252 h 2158709"/>
              <a:gd name="connsiteX1" fmla="*/ 343531 w 6329558"/>
              <a:gd name="connsiteY1" fmla="*/ 2121784 h 2158709"/>
              <a:gd name="connsiteX2" fmla="*/ 226999 w 6329558"/>
              <a:gd name="connsiteY2" fmla="*/ 2005252 h 2158709"/>
              <a:gd name="connsiteX3" fmla="*/ 343531 w 6329558"/>
              <a:gd name="connsiteY3" fmla="*/ 1888720 h 2158709"/>
              <a:gd name="connsiteX4" fmla="*/ 460063 w 6329558"/>
              <a:gd name="connsiteY4" fmla="*/ 2005252 h 2158709"/>
              <a:gd name="connsiteX0" fmla="*/ 914133 w 6329558"/>
              <a:gd name="connsiteY0" fmla="*/ 1873175 h 2158709"/>
              <a:gd name="connsiteX1" fmla="*/ 739335 w 6329558"/>
              <a:gd name="connsiteY1" fmla="*/ 2047973 h 2158709"/>
              <a:gd name="connsiteX2" fmla="*/ 564537 w 6329558"/>
              <a:gd name="connsiteY2" fmla="*/ 1873175 h 2158709"/>
              <a:gd name="connsiteX3" fmla="*/ 739335 w 6329558"/>
              <a:gd name="connsiteY3" fmla="*/ 1698377 h 2158709"/>
              <a:gd name="connsiteX4" fmla="*/ 914133 w 6329558"/>
              <a:gd name="connsiteY4" fmla="*/ 1873175 h 2158709"/>
              <a:gd name="connsiteX0" fmla="*/ 5628 w 44155"/>
              <a:gd name="connsiteY0" fmla="*/ 26036 h 44459"/>
              <a:gd name="connsiteX1" fmla="*/ 3095 w 44155"/>
              <a:gd name="connsiteY1" fmla="*/ 25239 h 44459"/>
              <a:gd name="connsiteX2" fmla="*/ 7863 w 44155"/>
              <a:gd name="connsiteY2" fmla="*/ 34758 h 44459"/>
              <a:gd name="connsiteX3" fmla="*/ 6755 w 44155"/>
              <a:gd name="connsiteY3" fmla="*/ 35139 h 44459"/>
              <a:gd name="connsiteX4" fmla="*/ 17413 w 44155"/>
              <a:gd name="connsiteY4" fmla="*/ 38949 h 44459"/>
              <a:gd name="connsiteX5" fmla="*/ 16745 w 44155"/>
              <a:gd name="connsiteY5" fmla="*/ 37209 h 44459"/>
              <a:gd name="connsiteX6" fmla="*/ 29762 w 44155"/>
              <a:gd name="connsiteY6" fmla="*/ 34610 h 44459"/>
              <a:gd name="connsiteX7" fmla="*/ 29495 w 44155"/>
              <a:gd name="connsiteY7" fmla="*/ 36519 h 44459"/>
              <a:gd name="connsiteX8" fmla="*/ 37676 w 44155"/>
              <a:gd name="connsiteY8" fmla="*/ 26041 h 44459"/>
              <a:gd name="connsiteX9" fmla="*/ 38315 w 44155"/>
              <a:gd name="connsiteY9" fmla="*/ 29949 h 44459"/>
              <a:gd name="connsiteX10" fmla="*/ 42733 w 44155"/>
              <a:gd name="connsiteY10" fmla="*/ 15213 h 44459"/>
              <a:gd name="connsiteX11" fmla="*/ 41285 w 44155"/>
              <a:gd name="connsiteY11" fmla="*/ 17889 h 44459"/>
              <a:gd name="connsiteX12" fmla="*/ 39259 w 44155"/>
              <a:gd name="connsiteY12" fmla="*/ 5285 h 44459"/>
              <a:gd name="connsiteX13" fmla="*/ 39335 w 44155"/>
              <a:gd name="connsiteY13" fmla="*/ 6549 h 44459"/>
              <a:gd name="connsiteX14" fmla="*/ 30013 w 44155"/>
              <a:gd name="connsiteY14" fmla="*/ 3811 h 44459"/>
              <a:gd name="connsiteX15" fmla="*/ 30755 w 44155"/>
              <a:gd name="connsiteY15" fmla="*/ 2199 h 44459"/>
              <a:gd name="connsiteX16" fmla="*/ 23076 w 44155"/>
              <a:gd name="connsiteY16" fmla="*/ 4579 h 44459"/>
              <a:gd name="connsiteX17" fmla="*/ 23435 w 44155"/>
              <a:gd name="connsiteY17" fmla="*/ 3189 h 44459"/>
              <a:gd name="connsiteX18" fmla="*/ 14935 w 44155"/>
              <a:gd name="connsiteY18" fmla="*/ 5051 h 44459"/>
              <a:gd name="connsiteX19" fmla="*/ 16235 w 44155"/>
              <a:gd name="connsiteY19" fmla="*/ 6399 h 44459"/>
              <a:gd name="connsiteX20" fmla="*/ 5062 w 44155"/>
              <a:gd name="connsiteY20" fmla="*/ 15648 h 44459"/>
              <a:gd name="connsiteX21" fmla="*/ 4835 w 44155"/>
              <a:gd name="connsiteY21" fmla="*/ 14229 h 44459"/>
              <a:gd name="connsiteX0" fmla="*/ 4835 w 44155"/>
              <a:gd name="connsiteY0" fmla="*/ 14229 h 44459"/>
              <a:gd name="connsiteX1" fmla="*/ 6558 w 44155"/>
              <a:gd name="connsiteY1" fmla="*/ 6766 h 44459"/>
              <a:gd name="connsiteX2" fmla="*/ 14940 w 44155"/>
              <a:gd name="connsiteY2" fmla="*/ 5061 h 44459"/>
              <a:gd name="connsiteX3" fmla="*/ 23391 w 44155"/>
              <a:gd name="connsiteY3" fmla="*/ 3291 h 44459"/>
              <a:gd name="connsiteX4" fmla="*/ 26684 w 44155"/>
              <a:gd name="connsiteY4" fmla="*/ 59 h 44459"/>
              <a:gd name="connsiteX5" fmla="*/ 30768 w 44155"/>
              <a:gd name="connsiteY5" fmla="*/ 2340 h 44459"/>
              <a:gd name="connsiteX6" fmla="*/ 36398 w 44155"/>
              <a:gd name="connsiteY6" fmla="*/ 549 h 44459"/>
              <a:gd name="connsiteX7" fmla="*/ 39253 w 44155"/>
              <a:gd name="connsiteY7" fmla="*/ 5435 h 44459"/>
              <a:gd name="connsiteX8" fmla="*/ 42917 w 44155"/>
              <a:gd name="connsiteY8" fmla="*/ 10177 h 44459"/>
              <a:gd name="connsiteX9" fmla="*/ 42753 w 44155"/>
              <a:gd name="connsiteY9" fmla="*/ 15319 h 44459"/>
              <a:gd name="connsiteX10" fmla="*/ 43951 w 44155"/>
              <a:gd name="connsiteY10" fmla="*/ 23181 h 44459"/>
              <a:gd name="connsiteX11" fmla="*/ 38339 w 44155"/>
              <a:gd name="connsiteY11" fmla="*/ 30063 h 44459"/>
              <a:gd name="connsiteX12" fmla="*/ 36330 w 44155"/>
              <a:gd name="connsiteY12" fmla="*/ 35960 h 44459"/>
              <a:gd name="connsiteX13" fmla="*/ 29490 w 44155"/>
              <a:gd name="connsiteY13" fmla="*/ 36674 h 44459"/>
              <a:gd name="connsiteX14" fmla="*/ 24602 w 44155"/>
              <a:gd name="connsiteY14" fmla="*/ 42965 h 44459"/>
              <a:gd name="connsiteX15" fmla="*/ 17415 w 44155"/>
              <a:gd name="connsiteY15" fmla="*/ 39125 h 44459"/>
              <a:gd name="connsiteX16" fmla="*/ 6739 w 44155"/>
              <a:gd name="connsiteY16" fmla="*/ 35331 h 44459"/>
              <a:gd name="connsiteX17" fmla="*/ 2045 w 44155"/>
              <a:gd name="connsiteY17" fmla="*/ 31109 h 44459"/>
              <a:gd name="connsiteX18" fmla="*/ 3048 w 44155"/>
              <a:gd name="connsiteY18" fmla="*/ 25410 h 44459"/>
              <a:gd name="connsiteX19" fmla="*/ 930 w 44155"/>
              <a:gd name="connsiteY19" fmla="*/ 19563 h 44459"/>
              <a:gd name="connsiteX20" fmla="*/ 4798 w 44155"/>
              <a:gd name="connsiteY20" fmla="*/ 14366 h 44459"/>
              <a:gd name="connsiteX21" fmla="*/ 4835 w 44155"/>
              <a:gd name="connsiteY21" fmla="*/ 14229 h 44459"/>
              <a:gd name="connsiteX0" fmla="*/ 116532 w 6329558"/>
              <a:gd name="connsiteY0" fmla="*/ 2100443 h 2158709"/>
              <a:gd name="connsiteX1" fmla="*/ 58266 w 6329558"/>
              <a:gd name="connsiteY1" fmla="*/ 2158709 h 2158709"/>
              <a:gd name="connsiteX2" fmla="*/ 0 w 6329558"/>
              <a:gd name="connsiteY2" fmla="*/ 2100443 h 2158709"/>
              <a:gd name="connsiteX3" fmla="*/ 58266 w 6329558"/>
              <a:gd name="connsiteY3" fmla="*/ 2042177 h 2158709"/>
              <a:gd name="connsiteX4" fmla="*/ 116532 w 6329558"/>
              <a:gd name="connsiteY4" fmla="*/ 2100443 h 2158709"/>
              <a:gd name="connsiteX0" fmla="*/ 460063 w 6329558"/>
              <a:gd name="connsiteY0" fmla="*/ 2005252 h 2158709"/>
              <a:gd name="connsiteX1" fmla="*/ 343531 w 6329558"/>
              <a:gd name="connsiteY1" fmla="*/ 2121784 h 2158709"/>
              <a:gd name="connsiteX2" fmla="*/ 226999 w 6329558"/>
              <a:gd name="connsiteY2" fmla="*/ 2005252 h 2158709"/>
              <a:gd name="connsiteX3" fmla="*/ 343531 w 6329558"/>
              <a:gd name="connsiteY3" fmla="*/ 1888720 h 2158709"/>
              <a:gd name="connsiteX4" fmla="*/ 460063 w 6329558"/>
              <a:gd name="connsiteY4" fmla="*/ 2005252 h 2158709"/>
              <a:gd name="connsiteX0" fmla="*/ 914133 w 6329558"/>
              <a:gd name="connsiteY0" fmla="*/ 1873175 h 2158709"/>
              <a:gd name="connsiteX1" fmla="*/ 739335 w 6329558"/>
              <a:gd name="connsiteY1" fmla="*/ 2047973 h 2158709"/>
              <a:gd name="connsiteX2" fmla="*/ 564537 w 6329558"/>
              <a:gd name="connsiteY2" fmla="*/ 1873175 h 2158709"/>
              <a:gd name="connsiteX3" fmla="*/ 739335 w 6329558"/>
              <a:gd name="connsiteY3" fmla="*/ 1698377 h 2158709"/>
              <a:gd name="connsiteX4" fmla="*/ 914133 w 6329558"/>
              <a:gd name="connsiteY4" fmla="*/ 1873175 h 2158709"/>
              <a:gd name="connsiteX0" fmla="*/ 5628 w 44155"/>
              <a:gd name="connsiteY0" fmla="*/ 26036 h 44459"/>
              <a:gd name="connsiteX1" fmla="*/ 3095 w 44155"/>
              <a:gd name="connsiteY1" fmla="*/ 25239 h 44459"/>
              <a:gd name="connsiteX2" fmla="*/ 7863 w 44155"/>
              <a:gd name="connsiteY2" fmla="*/ 34758 h 44459"/>
              <a:gd name="connsiteX3" fmla="*/ 6755 w 44155"/>
              <a:gd name="connsiteY3" fmla="*/ 35139 h 44459"/>
              <a:gd name="connsiteX4" fmla="*/ 17413 w 44155"/>
              <a:gd name="connsiteY4" fmla="*/ 38949 h 44459"/>
              <a:gd name="connsiteX5" fmla="*/ 16745 w 44155"/>
              <a:gd name="connsiteY5" fmla="*/ 37209 h 44459"/>
              <a:gd name="connsiteX6" fmla="*/ 29762 w 44155"/>
              <a:gd name="connsiteY6" fmla="*/ 34610 h 44459"/>
              <a:gd name="connsiteX7" fmla="*/ 29495 w 44155"/>
              <a:gd name="connsiteY7" fmla="*/ 36519 h 44459"/>
              <a:gd name="connsiteX8" fmla="*/ 37676 w 44155"/>
              <a:gd name="connsiteY8" fmla="*/ 26041 h 44459"/>
              <a:gd name="connsiteX9" fmla="*/ 38315 w 44155"/>
              <a:gd name="connsiteY9" fmla="*/ 29949 h 44459"/>
              <a:gd name="connsiteX10" fmla="*/ 42733 w 44155"/>
              <a:gd name="connsiteY10" fmla="*/ 15213 h 44459"/>
              <a:gd name="connsiteX11" fmla="*/ 41285 w 44155"/>
              <a:gd name="connsiteY11" fmla="*/ 17889 h 44459"/>
              <a:gd name="connsiteX12" fmla="*/ 39259 w 44155"/>
              <a:gd name="connsiteY12" fmla="*/ 5285 h 44459"/>
              <a:gd name="connsiteX13" fmla="*/ 39335 w 44155"/>
              <a:gd name="connsiteY13" fmla="*/ 6549 h 44459"/>
              <a:gd name="connsiteX14" fmla="*/ 30013 w 44155"/>
              <a:gd name="connsiteY14" fmla="*/ 3811 h 44459"/>
              <a:gd name="connsiteX15" fmla="*/ 30755 w 44155"/>
              <a:gd name="connsiteY15" fmla="*/ 2199 h 44459"/>
              <a:gd name="connsiteX16" fmla="*/ 23076 w 44155"/>
              <a:gd name="connsiteY16" fmla="*/ 4579 h 44459"/>
              <a:gd name="connsiteX17" fmla="*/ 23435 w 44155"/>
              <a:gd name="connsiteY17" fmla="*/ 3189 h 44459"/>
              <a:gd name="connsiteX18" fmla="*/ 14935 w 44155"/>
              <a:gd name="connsiteY18" fmla="*/ 5051 h 44459"/>
              <a:gd name="connsiteX19" fmla="*/ 16235 w 44155"/>
              <a:gd name="connsiteY19" fmla="*/ 6399 h 44459"/>
              <a:gd name="connsiteX20" fmla="*/ 5062 w 44155"/>
              <a:gd name="connsiteY20" fmla="*/ 15648 h 44459"/>
              <a:gd name="connsiteX21" fmla="*/ 4835 w 44155"/>
              <a:gd name="connsiteY21" fmla="*/ 14229 h 44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155" h="44459">
                <a:moveTo>
                  <a:pt x="4835" y="14229"/>
                </a:moveTo>
                <a:cubicBezTo>
                  <a:pt x="4564" y="11516"/>
                  <a:pt x="5196" y="8780"/>
                  <a:pt x="6558" y="6766"/>
                </a:cubicBezTo>
                <a:cubicBezTo>
                  <a:pt x="8710" y="3585"/>
                  <a:pt x="12199" y="2876"/>
                  <a:pt x="14940" y="5061"/>
                </a:cubicBezTo>
                <a:cubicBezTo>
                  <a:pt x="16613" y="768"/>
                  <a:pt x="20849" y="-119"/>
                  <a:pt x="23391" y="3291"/>
                </a:cubicBezTo>
                <a:cubicBezTo>
                  <a:pt x="24032" y="1542"/>
                  <a:pt x="25263" y="333"/>
                  <a:pt x="26684" y="59"/>
                </a:cubicBezTo>
                <a:cubicBezTo>
                  <a:pt x="28248" y="-243"/>
                  <a:pt x="29810" y="629"/>
                  <a:pt x="30768" y="2340"/>
                </a:cubicBezTo>
                <a:cubicBezTo>
                  <a:pt x="32150" y="126"/>
                  <a:pt x="34436" y="-601"/>
                  <a:pt x="36398" y="549"/>
                </a:cubicBezTo>
                <a:cubicBezTo>
                  <a:pt x="37893" y="1425"/>
                  <a:pt x="38965" y="3259"/>
                  <a:pt x="39253" y="5435"/>
                </a:cubicBezTo>
                <a:cubicBezTo>
                  <a:pt x="40981" y="6077"/>
                  <a:pt x="42357" y="7857"/>
                  <a:pt x="42917" y="10177"/>
                </a:cubicBezTo>
                <a:cubicBezTo>
                  <a:pt x="43324" y="11861"/>
                  <a:pt x="43266" y="13690"/>
                  <a:pt x="42753" y="15319"/>
                </a:cubicBezTo>
                <a:cubicBezTo>
                  <a:pt x="44014" y="17553"/>
                  <a:pt x="44455" y="20449"/>
                  <a:pt x="43951" y="23181"/>
                </a:cubicBezTo>
                <a:cubicBezTo>
                  <a:pt x="43281" y="26813"/>
                  <a:pt x="41063" y="29533"/>
                  <a:pt x="38339" y="30063"/>
                </a:cubicBezTo>
                <a:cubicBezTo>
                  <a:pt x="38326" y="32330"/>
                  <a:pt x="37593" y="34480"/>
                  <a:pt x="36330" y="35960"/>
                </a:cubicBezTo>
                <a:cubicBezTo>
                  <a:pt x="34411" y="38209"/>
                  <a:pt x="31639" y="38498"/>
                  <a:pt x="29490" y="36674"/>
                </a:cubicBezTo>
                <a:cubicBezTo>
                  <a:pt x="28795" y="39807"/>
                  <a:pt x="26934" y="42202"/>
                  <a:pt x="24602" y="42965"/>
                </a:cubicBezTo>
                <a:cubicBezTo>
                  <a:pt x="21854" y="43864"/>
                  <a:pt x="18986" y="42332"/>
                  <a:pt x="17415" y="39125"/>
                </a:cubicBezTo>
                <a:cubicBezTo>
                  <a:pt x="13707" y="42169"/>
                  <a:pt x="8891" y="40458"/>
                  <a:pt x="6739" y="35331"/>
                </a:cubicBezTo>
                <a:cubicBezTo>
                  <a:pt x="4625" y="35668"/>
                  <a:pt x="2640" y="33883"/>
                  <a:pt x="2045" y="31109"/>
                </a:cubicBezTo>
                <a:cubicBezTo>
                  <a:pt x="1614" y="29102"/>
                  <a:pt x="1995" y="26936"/>
                  <a:pt x="3048" y="25410"/>
                </a:cubicBezTo>
                <a:cubicBezTo>
                  <a:pt x="1554" y="24213"/>
                  <a:pt x="722" y="21916"/>
                  <a:pt x="930" y="19563"/>
                </a:cubicBezTo>
                <a:cubicBezTo>
                  <a:pt x="1174" y="16808"/>
                  <a:pt x="2780" y="14650"/>
                  <a:pt x="4798" y="14366"/>
                </a:cubicBezTo>
                <a:cubicBezTo>
                  <a:pt x="4810" y="14320"/>
                  <a:pt x="4823" y="14275"/>
                  <a:pt x="4835" y="14229"/>
                </a:cubicBezTo>
                <a:close/>
              </a:path>
              <a:path w="6329558" h="2158709">
                <a:moveTo>
                  <a:pt x="116532" y="2100443"/>
                </a:moveTo>
                <a:cubicBezTo>
                  <a:pt x="116532" y="2132622"/>
                  <a:pt x="90445" y="2158709"/>
                  <a:pt x="58266" y="2158709"/>
                </a:cubicBezTo>
                <a:cubicBezTo>
                  <a:pt x="26087" y="2158709"/>
                  <a:pt x="0" y="2132622"/>
                  <a:pt x="0" y="2100443"/>
                </a:cubicBezTo>
                <a:cubicBezTo>
                  <a:pt x="0" y="2068264"/>
                  <a:pt x="26087" y="2042177"/>
                  <a:pt x="58266" y="2042177"/>
                </a:cubicBezTo>
                <a:cubicBezTo>
                  <a:pt x="90445" y="2042177"/>
                  <a:pt x="116532" y="2068264"/>
                  <a:pt x="116532" y="2100443"/>
                </a:cubicBezTo>
                <a:close/>
              </a:path>
              <a:path w="6329558" h="2158709">
                <a:moveTo>
                  <a:pt x="460063" y="2005252"/>
                </a:moveTo>
                <a:cubicBezTo>
                  <a:pt x="460063" y="2069611"/>
                  <a:pt x="407890" y="2121784"/>
                  <a:pt x="343531" y="2121784"/>
                </a:cubicBezTo>
                <a:cubicBezTo>
                  <a:pt x="279172" y="2121784"/>
                  <a:pt x="226999" y="2069611"/>
                  <a:pt x="226999" y="2005252"/>
                </a:cubicBezTo>
                <a:cubicBezTo>
                  <a:pt x="226999" y="1940893"/>
                  <a:pt x="279172" y="1888720"/>
                  <a:pt x="343531" y="1888720"/>
                </a:cubicBezTo>
                <a:cubicBezTo>
                  <a:pt x="407890" y="1888720"/>
                  <a:pt x="460063" y="1940893"/>
                  <a:pt x="460063" y="2005252"/>
                </a:cubicBezTo>
                <a:close/>
              </a:path>
              <a:path w="6329558" h="2158709">
                <a:moveTo>
                  <a:pt x="914133" y="1873175"/>
                </a:moveTo>
                <a:cubicBezTo>
                  <a:pt x="914133" y="1969713"/>
                  <a:pt x="835873" y="2047973"/>
                  <a:pt x="739335" y="2047973"/>
                </a:cubicBezTo>
                <a:cubicBezTo>
                  <a:pt x="642797" y="2047973"/>
                  <a:pt x="564537" y="1969713"/>
                  <a:pt x="564537" y="1873175"/>
                </a:cubicBezTo>
                <a:cubicBezTo>
                  <a:pt x="564537" y="1776637"/>
                  <a:pt x="642797" y="1698377"/>
                  <a:pt x="739335" y="1698377"/>
                </a:cubicBezTo>
                <a:cubicBezTo>
                  <a:pt x="835873" y="1698377"/>
                  <a:pt x="914133" y="1776637"/>
                  <a:pt x="914133" y="1873175"/>
                </a:cubicBezTo>
                <a:close/>
              </a:path>
              <a:path w="44155" h="44459" fill="none" extrusionOk="0">
                <a:moveTo>
                  <a:pt x="5628" y="26036"/>
                </a:moveTo>
                <a:cubicBezTo>
                  <a:pt x="4744" y="26130"/>
                  <a:pt x="3860" y="25852"/>
                  <a:pt x="3095" y="25239"/>
                </a:cubicBezTo>
                <a:moveTo>
                  <a:pt x="7863" y="34758"/>
                </a:moveTo>
                <a:cubicBezTo>
                  <a:pt x="7508" y="34951"/>
                  <a:pt x="7135" y="35079"/>
                  <a:pt x="6755" y="35139"/>
                </a:cubicBezTo>
                <a:moveTo>
                  <a:pt x="17413" y="38949"/>
                </a:moveTo>
                <a:cubicBezTo>
                  <a:pt x="17146" y="38403"/>
                  <a:pt x="16922" y="37820"/>
                  <a:pt x="16745" y="37209"/>
                </a:cubicBezTo>
                <a:moveTo>
                  <a:pt x="29762" y="34610"/>
                </a:moveTo>
                <a:cubicBezTo>
                  <a:pt x="29723" y="35257"/>
                  <a:pt x="29633" y="35897"/>
                  <a:pt x="29495" y="36519"/>
                </a:cubicBezTo>
                <a:moveTo>
                  <a:pt x="37676" y="26041"/>
                </a:moveTo>
                <a:cubicBezTo>
                  <a:pt x="38343" y="28445"/>
                  <a:pt x="38333" y="26917"/>
                  <a:pt x="38315" y="29949"/>
                </a:cubicBezTo>
                <a:moveTo>
                  <a:pt x="42733" y="15213"/>
                </a:moveTo>
                <a:cubicBezTo>
                  <a:pt x="42408" y="16245"/>
                  <a:pt x="41913" y="17161"/>
                  <a:pt x="41285" y="17889"/>
                </a:cubicBezTo>
                <a:moveTo>
                  <a:pt x="39259" y="5285"/>
                </a:moveTo>
                <a:cubicBezTo>
                  <a:pt x="39314" y="5702"/>
                  <a:pt x="39340" y="6125"/>
                  <a:pt x="39335" y="6549"/>
                </a:cubicBezTo>
                <a:moveTo>
                  <a:pt x="30013" y="3811"/>
                </a:moveTo>
                <a:cubicBezTo>
                  <a:pt x="30202" y="3228"/>
                  <a:pt x="30451" y="2685"/>
                  <a:pt x="30755" y="2199"/>
                </a:cubicBezTo>
                <a:moveTo>
                  <a:pt x="23076" y="4579"/>
                </a:moveTo>
                <a:cubicBezTo>
                  <a:pt x="23153" y="4097"/>
                  <a:pt x="23274" y="3630"/>
                  <a:pt x="23435" y="3189"/>
                </a:cubicBezTo>
                <a:moveTo>
                  <a:pt x="14935" y="5051"/>
                </a:moveTo>
                <a:cubicBezTo>
                  <a:pt x="15407" y="5427"/>
                  <a:pt x="15843" y="5880"/>
                  <a:pt x="16235" y="6399"/>
                </a:cubicBezTo>
                <a:moveTo>
                  <a:pt x="5062" y="15648"/>
                </a:moveTo>
                <a:cubicBezTo>
                  <a:pt x="4959" y="15184"/>
                  <a:pt x="4883" y="14710"/>
                  <a:pt x="4835" y="14229"/>
                </a:cubicBezTo>
              </a:path>
            </a:pathLst>
          </a:cu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
        <p:nvSpPr>
          <p:cNvPr id="10" name="Retângulo 9"/>
          <p:cNvSpPr/>
          <p:nvPr/>
        </p:nvSpPr>
        <p:spPr>
          <a:xfrm>
            <a:off x="2564904" y="2492896"/>
            <a:ext cx="5022304" cy="1292662"/>
          </a:xfrm>
          <a:prstGeom prst="rect">
            <a:avLst/>
          </a:prstGeom>
        </p:spPr>
        <p:txBody>
          <a:bodyPr wrap="square">
            <a:spAutoFit/>
          </a:bodyPr>
          <a:lstStyle/>
          <a:p>
            <a:pPr algn="ctr"/>
            <a:r>
              <a:rPr lang="pt-BR" sz="2600" dirty="0">
                <a:solidFill>
                  <a:prstClr val="black"/>
                </a:solidFill>
                <a:latin typeface="Calibri"/>
              </a:rPr>
              <a:t>E se o contratado estiver com condicionantes que não são</a:t>
            </a:r>
          </a:p>
          <a:p>
            <a:pPr algn="ctr"/>
            <a:r>
              <a:rPr lang="pt-BR" sz="2600" dirty="0">
                <a:solidFill>
                  <a:prstClr val="black"/>
                </a:solidFill>
                <a:latin typeface="Calibri"/>
              </a:rPr>
              <a:t> “pós-obra” pendentes?</a:t>
            </a:r>
          </a:p>
        </p:txBody>
      </p:sp>
      <p:sp>
        <p:nvSpPr>
          <p:cNvPr id="7" name="Shape 44">
            <a:extLst>
              <a:ext uri="{FF2B5EF4-FFF2-40B4-BE49-F238E27FC236}">
                <a16:creationId xmlns:a16="http://schemas.microsoft.com/office/drawing/2014/main" xmlns="" id="{02716359-9C40-3D3E-530A-7F957AA992CE}"/>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5. REGIMES INTEGRADO E SEMI-INTEGRADO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3733500101"/>
      </p:ext>
    </p:extLst>
  </p:cSld>
  <p:clrMapOvr>
    <a:masterClrMapping/>
  </p:clrMapOvr>
  <p:transition spd="slow">
    <p:cut/>
  </p:transition>
  <p:timing>
    <p:tnLst>
      <p:par>
        <p:cT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152</a:t>
            </a:fld>
            <a:endParaRPr lang="pt-BR" dirty="0">
              <a:solidFill>
                <a:prstClr val="black">
                  <a:tint val="75000"/>
                </a:prstClr>
              </a:solidFill>
            </a:endParaRPr>
          </a:p>
        </p:txBody>
      </p:sp>
      <p:sp>
        <p:nvSpPr>
          <p:cNvPr id="5" name="Retângulo 4"/>
          <p:cNvSpPr/>
          <p:nvPr/>
        </p:nvSpPr>
        <p:spPr>
          <a:xfrm>
            <a:off x="543717" y="1916832"/>
            <a:ext cx="8051533" cy="2308324"/>
          </a:xfrm>
          <a:prstGeom prst="rect">
            <a:avLst/>
          </a:prstGeom>
        </p:spPr>
        <p:txBody>
          <a:bodyPr wrap="square">
            <a:spAutoFit/>
          </a:bodyPr>
          <a:lstStyle/>
          <a:p>
            <a:pPr algn="just"/>
            <a:r>
              <a:rPr lang="pt-BR" sz="2600" dirty="0">
                <a:solidFill>
                  <a:prstClr val="black"/>
                </a:solidFill>
                <a:latin typeface="Calibri"/>
              </a:rPr>
              <a:t>O atendimento das condicionantes por parte do contratante é requisito contratual no </a:t>
            </a:r>
            <a:r>
              <a:rPr lang="pt-BR" sz="2600" dirty="0" err="1">
                <a:solidFill>
                  <a:prstClr val="black"/>
                </a:solidFill>
                <a:latin typeface="Calibri"/>
              </a:rPr>
              <a:t>RDCi</a:t>
            </a:r>
            <a:r>
              <a:rPr lang="pt-BR" sz="2600" dirty="0">
                <a:solidFill>
                  <a:prstClr val="black"/>
                </a:solidFill>
                <a:latin typeface="Calibri"/>
              </a:rPr>
              <a:t>.</a:t>
            </a:r>
          </a:p>
          <a:p>
            <a:pPr algn="just"/>
            <a:endParaRPr lang="pt-BR" sz="1400" dirty="0">
              <a:solidFill>
                <a:prstClr val="black"/>
              </a:solidFill>
              <a:latin typeface="Calibri"/>
            </a:endParaRPr>
          </a:p>
          <a:p>
            <a:pPr algn="just"/>
            <a:r>
              <a:rPr lang="pt-BR" sz="2600" dirty="0">
                <a:solidFill>
                  <a:prstClr val="black"/>
                </a:solidFill>
                <a:latin typeface="Calibri"/>
              </a:rPr>
              <a:t>Além disso, o DER-ES adotou a estratégia de acrescentar ao cronograma que acompanha o anteprojeto 180 dias após a entrega da obra, para:</a:t>
            </a:r>
          </a:p>
        </p:txBody>
      </p:sp>
      <p:sp>
        <p:nvSpPr>
          <p:cNvPr id="6" name="Retângulo 5"/>
          <p:cNvSpPr/>
          <p:nvPr/>
        </p:nvSpPr>
        <p:spPr>
          <a:xfrm>
            <a:off x="539552" y="1340768"/>
            <a:ext cx="8136904" cy="492443"/>
          </a:xfrm>
          <a:prstGeom prst="rect">
            <a:avLst/>
          </a:prstGeom>
        </p:spPr>
        <p:txBody>
          <a:bodyPr wrap="square">
            <a:spAutoFit/>
          </a:bodyPr>
          <a:lstStyle/>
          <a:p>
            <a:pPr algn="just"/>
            <a:r>
              <a:rPr lang="pt-BR" sz="2600" b="1" dirty="0">
                <a:solidFill>
                  <a:prstClr val="black"/>
                </a:solidFill>
                <a:latin typeface="Calibri"/>
              </a:rPr>
              <a:t>5.5. RESPONSABILIDADE DO LICENCIAMENTO AMBIENTAL</a:t>
            </a:r>
            <a:endParaRPr lang="pt-BR" sz="2600" dirty="0">
              <a:solidFill>
                <a:prstClr val="black"/>
              </a:solidFill>
              <a:latin typeface="Calibri"/>
            </a:endParaRPr>
          </a:p>
        </p:txBody>
      </p:sp>
      <p:sp>
        <p:nvSpPr>
          <p:cNvPr id="7" name="Retângulo de cantos arredondados 6"/>
          <p:cNvSpPr/>
          <p:nvPr/>
        </p:nvSpPr>
        <p:spPr>
          <a:xfrm>
            <a:off x="539552" y="4437112"/>
            <a:ext cx="8136904" cy="156908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lgn="just">
              <a:buFontTx/>
              <a:buAutoNum type="alphaLcParenR"/>
            </a:pPr>
            <a:r>
              <a:rPr lang="pt-BR" sz="2600" dirty="0">
                <a:solidFill>
                  <a:prstClr val="black"/>
                </a:solidFill>
              </a:rPr>
              <a:t>Excluir qualquer possibilidade de pendência de condicionante junto ao contratado;</a:t>
            </a:r>
          </a:p>
          <a:p>
            <a:pPr marL="342900" indent="-342900" algn="just">
              <a:buFontTx/>
              <a:buAutoNum type="alphaLcParenR"/>
            </a:pPr>
            <a:r>
              <a:rPr lang="pt-BR" sz="2600" dirty="0">
                <a:solidFill>
                  <a:prstClr val="black"/>
                </a:solidFill>
              </a:rPr>
              <a:t>O DER-ES  se preparar para assumir as condicionantes “pós-obras”.</a:t>
            </a:r>
          </a:p>
        </p:txBody>
      </p:sp>
      <p:sp>
        <p:nvSpPr>
          <p:cNvPr id="8" name="Shape 44">
            <a:extLst>
              <a:ext uri="{FF2B5EF4-FFF2-40B4-BE49-F238E27FC236}">
                <a16:creationId xmlns:a16="http://schemas.microsoft.com/office/drawing/2014/main" xmlns="" id="{8FDCD634-1487-76E4-820D-0C9E278AC351}"/>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5. REGIMES INTEGRADO E SEMI-INTEGRADO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2725241796"/>
      </p:ext>
    </p:extLst>
  </p:cSld>
  <p:clrMapOvr>
    <a:masterClrMapping/>
  </p:clrMapOvr>
  <p:transition spd="slow">
    <p:cut/>
  </p:transition>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153</a:t>
            </a:fld>
            <a:endParaRPr lang="pt-BR" dirty="0">
              <a:solidFill>
                <a:prstClr val="black">
                  <a:tint val="75000"/>
                </a:prstClr>
              </a:solidFill>
            </a:endParaRPr>
          </a:p>
        </p:txBody>
      </p:sp>
      <p:pic>
        <p:nvPicPr>
          <p:cNvPr id="2" name="Imagem 1"/>
          <p:cNvPicPr>
            <a:picLocks noChangeAspect="1"/>
          </p:cNvPicPr>
          <p:nvPr/>
        </p:nvPicPr>
        <p:blipFill>
          <a:blip r:embed="rId3" cstate="print"/>
          <a:stretch>
            <a:fillRect/>
          </a:stretch>
        </p:blipFill>
        <p:spPr>
          <a:xfrm>
            <a:off x="69404" y="1080218"/>
            <a:ext cx="9000000" cy="5062053"/>
          </a:xfrm>
          <a:prstGeom prst="rect">
            <a:avLst/>
          </a:prstGeom>
        </p:spPr>
      </p:pic>
      <p:sp>
        <p:nvSpPr>
          <p:cNvPr id="6" name="Shape 44">
            <a:extLst>
              <a:ext uri="{FF2B5EF4-FFF2-40B4-BE49-F238E27FC236}">
                <a16:creationId xmlns:a16="http://schemas.microsoft.com/office/drawing/2014/main" xmlns="" id="{59CEC8CA-623D-04F3-CA74-5F7205EE3CB4}"/>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5. REGIMES INTEGRADO E SEMI-INTEGRADO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3471155840"/>
      </p:ext>
    </p:extLst>
  </p:cSld>
  <p:clrMapOvr>
    <a:masterClrMapping/>
  </p:clrMapOvr>
  <p:transition spd="slow">
    <p:cut/>
  </p:transition>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154</a:t>
            </a:fld>
            <a:endParaRPr lang="pt-BR" dirty="0">
              <a:solidFill>
                <a:prstClr val="black">
                  <a:tint val="75000"/>
                </a:prstClr>
              </a:solidFill>
            </a:endParaRPr>
          </a:p>
        </p:txBody>
      </p:sp>
      <p:sp>
        <p:nvSpPr>
          <p:cNvPr id="6" name="Retângulo 5"/>
          <p:cNvSpPr/>
          <p:nvPr/>
        </p:nvSpPr>
        <p:spPr>
          <a:xfrm>
            <a:off x="539552" y="1340768"/>
            <a:ext cx="8051533" cy="892552"/>
          </a:xfrm>
          <a:prstGeom prst="rect">
            <a:avLst/>
          </a:prstGeom>
        </p:spPr>
        <p:txBody>
          <a:bodyPr wrap="square">
            <a:spAutoFit/>
          </a:bodyPr>
          <a:lstStyle/>
          <a:p>
            <a:pPr algn="just"/>
            <a:r>
              <a:rPr lang="pt-BR" sz="2600" b="1" dirty="0">
                <a:solidFill>
                  <a:prstClr val="black"/>
                </a:solidFill>
                <a:latin typeface="Calibri"/>
              </a:rPr>
              <a:t>5.6. ARGUMENTOS A FAVOR E CONTRA O RE INTEGRADO E SEMI-INTEGRADO</a:t>
            </a:r>
            <a:endParaRPr lang="pt-BR" sz="2600" dirty="0">
              <a:solidFill>
                <a:prstClr val="black"/>
              </a:solidFill>
              <a:latin typeface="Calibri"/>
            </a:endParaRPr>
          </a:p>
        </p:txBody>
      </p:sp>
      <p:sp>
        <p:nvSpPr>
          <p:cNvPr id="8" name="Retângulo 7"/>
          <p:cNvSpPr/>
          <p:nvPr/>
        </p:nvSpPr>
        <p:spPr>
          <a:xfrm>
            <a:off x="536526" y="2276872"/>
            <a:ext cx="8051533" cy="492443"/>
          </a:xfrm>
          <a:prstGeom prst="rect">
            <a:avLst/>
          </a:prstGeom>
        </p:spPr>
        <p:txBody>
          <a:bodyPr wrap="square">
            <a:spAutoFit/>
          </a:bodyPr>
          <a:lstStyle/>
          <a:p>
            <a:pPr algn="just"/>
            <a:r>
              <a:rPr lang="pt-BR" sz="2600" b="1" dirty="0">
                <a:solidFill>
                  <a:prstClr val="black"/>
                </a:solidFill>
                <a:latin typeface="Calibri"/>
              </a:rPr>
              <a:t>FAVORÁVEIS:</a:t>
            </a:r>
          </a:p>
        </p:txBody>
      </p:sp>
      <p:sp>
        <p:nvSpPr>
          <p:cNvPr id="9" name="Retângulo 8"/>
          <p:cNvSpPr/>
          <p:nvPr/>
        </p:nvSpPr>
        <p:spPr>
          <a:xfrm>
            <a:off x="539552" y="2708920"/>
            <a:ext cx="8051533" cy="4093428"/>
          </a:xfrm>
          <a:prstGeom prst="rect">
            <a:avLst/>
          </a:prstGeom>
        </p:spPr>
        <p:txBody>
          <a:bodyPr wrap="square">
            <a:spAutoFit/>
          </a:bodyPr>
          <a:lstStyle/>
          <a:p>
            <a:pPr marL="457200" indent="-457200" algn="just">
              <a:buFont typeface="Arial" panose="020B0604020202020204" pitchFamily="34" charset="0"/>
              <a:buChar char="•"/>
            </a:pPr>
            <a:r>
              <a:rPr lang="pt-BR" sz="2600" dirty="0">
                <a:solidFill>
                  <a:prstClr val="black"/>
                </a:solidFill>
                <a:latin typeface="Calibri"/>
              </a:rPr>
              <a:t>Exclui a possibilidade de aditivos (exceto em casos excepcionais);</a:t>
            </a:r>
          </a:p>
          <a:p>
            <a:pPr marL="457200" indent="-457200" algn="just">
              <a:buFont typeface="Arial" panose="020B0604020202020204" pitchFamily="34" charset="0"/>
              <a:buChar char="•"/>
            </a:pPr>
            <a:r>
              <a:rPr lang="pt-BR" sz="2600" dirty="0">
                <a:solidFill>
                  <a:prstClr val="black"/>
                </a:solidFill>
                <a:latin typeface="Calibri"/>
              </a:rPr>
              <a:t>Descontos menores por parte dos concorrentes;</a:t>
            </a:r>
          </a:p>
          <a:p>
            <a:pPr marL="457200" indent="-457200" algn="just">
              <a:buFont typeface="Arial" panose="020B0604020202020204" pitchFamily="34" charset="0"/>
              <a:buChar char="•"/>
            </a:pPr>
            <a:r>
              <a:rPr lang="pt-BR" sz="2600" dirty="0">
                <a:solidFill>
                  <a:prstClr val="black"/>
                </a:solidFill>
                <a:latin typeface="Calibri"/>
              </a:rPr>
              <a:t>Seleciona melhor os interessados (complexidade técnica);</a:t>
            </a:r>
          </a:p>
          <a:p>
            <a:pPr marL="457200" indent="-457200" algn="just">
              <a:buFont typeface="Arial" panose="020B0604020202020204" pitchFamily="34" charset="0"/>
              <a:buChar char="•"/>
            </a:pPr>
            <a:r>
              <a:rPr lang="pt-BR" sz="2600" dirty="0">
                <a:solidFill>
                  <a:prstClr val="black"/>
                </a:solidFill>
                <a:latin typeface="Calibri"/>
              </a:rPr>
              <a:t>Evitam a contratação de projetos básicos e executivos que por muitas vezes ficam “caducos”;</a:t>
            </a:r>
          </a:p>
          <a:p>
            <a:pPr marL="457200" indent="-457200" algn="just">
              <a:buFont typeface="Arial" panose="020B0604020202020204" pitchFamily="34" charset="0"/>
              <a:buChar char="•"/>
            </a:pPr>
            <a:r>
              <a:rPr lang="pt-BR" sz="2600" dirty="0">
                <a:solidFill>
                  <a:prstClr val="black"/>
                </a:solidFill>
                <a:latin typeface="Calibri"/>
              </a:rPr>
              <a:t>Os projetos “caducos” são ajustados para anteprojeto;</a:t>
            </a:r>
          </a:p>
          <a:p>
            <a:pPr marL="457200" indent="-457200" algn="just">
              <a:buFont typeface="Arial" panose="020B0604020202020204" pitchFamily="34" charset="0"/>
              <a:buChar char="•"/>
            </a:pPr>
            <a:r>
              <a:rPr lang="pt-BR" sz="2600" dirty="0">
                <a:solidFill>
                  <a:prstClr val="black"/>
                </a:solidFill>
                <a:latin typeface="Calibri"/>
              </a:rPr>
              <a:t>Menor tempo entre a concepção e entrega da obra.</a:t>
            </a:r>
          </a:p>
          <a:p>
            <a:pPr algn="just"/>
            <a:endParaRPr lang="pt-BR" sz="2600" b="1" dirty="0">
              <a:solidFill>
                <a:prstClr val="black"/>
              </a:solidFill>
              <a:latin typeface="Calibri"/>
            </a:endParaRPr>
          </a:p>
        </p:txBody>
      </p:sp>
      <p:sp>
        <p:nvSpPr>
          <p:cNvPr id="5" name="Shape 44">
            <a:extLst>
              <a:ext uri="{FF2B5EF4-FFF2-40B4-BE49-F238E27FC236}">
                <a16:creationId xmlns:a16="http://schemas.microsoft.com/office/drawing/2014/main" xmlns="" id="{46D7C2E3-59AD-77AA-C904-A8E22013BF5D}"/>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5. REGIMES INTEGRADO E SEMI-INTEGRADO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4212422342"/>
      </p:ext>
    </p:extLst>
  </p:cSld>
  <p:clrMapOvr>
    <a:masterClrMapping/>
  </p:clrMapOvr>
  <p:transition spd="slow">
    <p:cut/>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155</a:t>
            </a:fld>
            <a:endParaRPr lang="pt-BR" dirty="0">
              <a:solidFill>
                <a:prstClr val="black">
                  <a:tint val="75000"/>
                </a:prstClr>
              </a:solidFill>
            </a:endParaRPr>
          </a:p>
        </p:txBody>
      </p:sp>
      <p:sp>
        <p:nvSpPr>
          <p:cNvPr id="6" name="Retângulo 5"/>
          <p:cNvSpPr/>
          <p:nvPr/>
        </p:nvSpPr>
        <p:spPr>
          <a:xfrm>
            <a:off x="539552" y="1340768"/>
            <a:ext cx="8051533" cy="492443"/>
          </a:xfrm>
          <a:prstGeom prst="rect">
            <a:avLst/>
          </a:prstGeom>
        </p:spPr>
        <p:txBody>
          <a:bodyPr wrap="square">
            <a:spAutoFit/>
          </a:bodyPr>
          <a:lstStyle/>
          <a:p>
            <a:pPr algn="just"/>
            <a:r>
              <a:rPr lang="pt-BR" sz="2600" b="1" dirty="0">
                <a:solidFill>
                  <a:prstClr val="black"/>
                </a:solidFill>
                <a:latin typeface="Calibri"/>
              </a:rPr>
              <a:t>5.6. ARGUMENTOS A FAVOR E CONTRA O RDC</a:t>
            </a:r>
            <a:endParaRPr lang="pt-BR" sz="2600" dirty="0">
              <a:solidFill>
                <a:prstClr val="black"/>
              </a:solidFill>
              <a:latin typeface="Calibri"/>
            </a:endParaRPr>
          </a:p>
        </p:txBody>
      </p:sp>
      <p:sp>
        <p:nvSpPr>
          <p:cNvPr id="8" name="Retângulo 7"/>
          <p:cNvSpPr/>
          <p:nvPr/>
        </p:nvSpPr>
        <p:spPr>
          <a:xfrm>
            <a:off x="536526" y="1947048"/>
            <a:ext cx="8051533" cy="492443"/>
          </a:xfrm>
          <a:prstGeom prst="rect">
            <a:avLst/>
          </a:prstGeom>
        </p:spPr>
        <p:txBody>
          <a:bodyPr wrap="square">
            <a:spAutoFit/>
          </a:bodyPr>
          <a:lstStyle/>
          <a:p>
            <a:pPr algn="just"/>
            <a:r>
              <a:rPr lang="pt-BR" sz="2600" b="1" dirty="0">
                <a:solidFill>
                  <a:prstClr val="black"/>
                </a:solidFill>
                <a:latin typeface="Calibri"/>
              </a:rPr>
              <a:t>CONTRA:</a:t>
            </a:r>
          </a:p>
        </p:txBody>
      </p:sp>
      <p:sp>
        <p:nvSpPr>
          <p:cNvPr id="9" name="Retângulo 8"/>
          <p:cNvSpPr/>
          <p:nvPr/>
        </p:nvSpPr>
        <p:spPr>
          <a:xfrm>
            <a:off x="539552" y="2504509"/>
            <a:ext cx="8051533" cy="3693319"/>
          </a:xfrm>
          <a:prstGeom prst="rect">
            <a:avLst/>
          </a:prstGeom>
        </p:spPr>
        <p:txBody>
          <a:bodyPr wrap="square">
            <a:spAutoFit/>
          </a:bodyPr>
          <a:lstStyle/>
          <a:p>
            <a:pPr marL="457200" indent="-457200" algn="just">
              <a:buFont typeface="Arial" panose="020B0604020202020204" pitchFamily="34" charset="0"/>
              <a:buChar char="•"/>
            </a:pPr>
            <a:r>
              <a:rPr lang="pt-BR" sz="2600" dirty="0">
                <a:solidFill>
                  <a:prstClr val="black"/>
                </a:solidFill>
                <a:latin typeface="Calibri"/>
              </a:rPr>
              <a:t>Maior esforço e técnico e tempo na preparação da licitação;</a:t>
            </a:r>
          </a:p>
          <a:p>
            <a:pPr marL="457200" indent="-457200" algn="just">
              <a:buFont typeface="Arial" panose="020B0604020202020204" pitchFamily="34" charset="0"/>
              <a:buChar char="•"/>
            </a:pPr>
            <a:r>
              <a:rPr lang="pt-BR" sz="2600" dirty="0">
                <a:solidFill>
                  <a:prstClr val="black"/>
                </a:solidFill>
                <a:latin typeface="Calibri"/>
              </a:rPr>
              <a:t>Dificuldade da compatibilização do anteprojeto com a execução da obra; </a:t>
            </a:r>
          </a:p>
          <a:p>
            <a:pPr marL="457200" indent="-457200" algn="just">
              <a:buFont typeface="Arial" panose="020B0604020202020204" pitchFamily="34" charset="0"/>
              <a:buChar char="•"/>
            </a:pPr>
            <a:r>
              <a:rPr lang="pt-BR" sz="2600" dirty="0">
                <a:solidFill>
                  <a:prstClr val="black"/>
                </a:solidFill>
                <a:latin typeface="Calibri"/>
              </a:rPr>
              <a:t>Reclamação dos contratados no que se refere a necessidade de desapropriação/interferências;</a:t>
            </a:r>
          </a:p>
          <a:p>
            <a:pPr marL="457200" indent="-457200" algn="just">
              <a:buFont typeface="Arial" panose="020B0604020202020204" pitchFamily="34" charset="0"/>
              <a:buChar char="•"/>
            </a:pPr>
            <a:r>
              <a:rPr lang="pt-BR" sz="2600" dirty="0">
                <a:solidFill>
                  <a:prstClr val="black"/>
                </a:solidFill>
                <a:latin typeface="Calibri"/>
              </a:rPr>
              <a:t>Problema do cumprimento de etapas x fluxo de caixa;</a:t>
            </a:r>
          </a:p>
          <a:p>
            <a:pPr marL="457200" indent="-457200" algn="just">
              <a:buFont typeface="Arial" panose="020B0604020202020204" pitchFamily="34" charset="0"/>
              <a:buChar char="•"/>
            </a:pPr>
            <a:r>
              <a:rPr lang="pt-BR" sz="2600" dirty="0">
                <a:solidFill>
                  <a:prstClr val="black"/>
                </a:solidFill>
                <a:latin typeface="Calibri"/>
              </a:rPr>
              <a:t>Aparecimento de serviços adicionais não previstos em contrato.</a:t>
            </a:r>
          </a:p>
        </p:txBody>
      </p:sp>
      <p:sp>
        <p:nvSpPr>
          <p:cNvPr id="5" name="Shape 44">
            <a:extLst>
              <a:ext uri="{FF2B5EF4-FFF2-40B4-BE49-F238E27FC236}">
                <a16:creationId xmlns:a16="http://schemas.microsoft.com/office/drawing/2014/main" xmlns="" id="{F27D29B9-248D-8C48-E7CD-019604270003}"/>
              </a:ext>
            </a:extLst>
          </p:cNvPr>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200" b="1" dirty="0">
                <a:solidFill>
                  <a:schemeClr val="bg1"/>
                </a:solidFill>
                <a:effectLst>
                  <a:outerShdw blurRad="38100" dist="38100" dir="2700000" algn="tl">
                    <a:srgbClr val="000000">
                      <a:alpha val="43137"/>
                    </a:srgbClr>
                  </a:outerShdw>
                </a:effectLst>
                <a:ea typeface="Calibri"/>
                <a:cs typeface="Calibri"/>
                <a:sym typeface="Calibri"/>
              </a:rPr>
              <a:t>5. REGIMES INTEGRADO E SEMI-INTEGRADO</a:t>
            </a:r>
            <a:endParaRPr lang="pt-BR" sz="32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Tree>
    <p:extLst>
      <p:ext uri="{BB962C8B-B14F-4D97-AF65-F5344CB8AC3E}">
        <p14:creationId xmlns:p14="http://schemas.microsoft.com/office/powerpoint/2010/main" xmlns="" val="2764380420"/>
      </p:ext>
    </p:extLst>
  </p:cSld>
  <p:clrMapOvr>
    <a:masterClrMapping/>
  </p:clrMapOvr>
  <p:transition spd="slow">
    <p:cut/>
  </p:transition>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ATIVIDADE PRÁTICA EM GRUPO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156</a:t>
            </a:fld>
            <a:endParaRPr lang="pt-BR" dirty="0">
              <a:solidFill>
                <a:prstClr val="black">
                  <a:tint val="75000"/>
                </a:prstClr>
              </a:solidFill>
            </a:endParaRPr>
          </a:p>
        </p:txBody>
      </p:sp>
      <p:sp>
        <p:nvSpPr>
          <p:cNvPr id="5" name="Retângulo 4"/>
          <p:cNvSpPr/>
          <p:nvPr/>
        </p:nvSpPr>
        <p:spPr>
          <a:xfrm>
            <a:off x="543717" y="1412776"/>
            <a:ext cx="8051533" cy="1692771"/>
          </a:xfrm>
          <a:prstGeom prst="rect">
            <a:avLst/>
          </a:prstGeom>
        </p:spPr>
        <p:txBody>
          <a:bodyPr wrap="square">
            <a:spAutoFit/>
          </a:bodyPr>
          <a:lstStyle/>
          <a:p>
            <a:pPr algn="just"/>
            <a:r>
              <a:rPr lang="pt-BR" sz="2600" b="1" dirty="0">
                <a:solidFill>
                  <a:prstClr val="black"/>
                </a:solidFill>
                <a:latin typeface="Calibri"/>
              </a:rPr>
              <a:t>A partir do mapa de localização a seguir, levantar os riscos ambientais para elaboração de uma matriz, a seu utilizada na contratação </a:t>
            </a:r>
            <a:r>
              <a:rPr lang="pt-BR" sz="2600" b="1" dirty="0" err="1">
                <a:solidFill>
                  <a:prstClr val="black"/>
                </a:solidFill>
                <a:latin typeface="Calibri"/>
              </a:rPr>
              <a:t>RDCi</a:t>
            </a:r>
            <a:r>
              <a:rPr lang="pt-BR" sz="2600" b="1" dirty="0">
                <a:solidFill>
                  <a:prstClr val="black"/>
                </a:solidFill>
                <a:latin typeface="Calibri"/>
              </a:rPr>
              <a:t> para implantação de rodovia.</a:t>
            </a:r>
          </a:p>
        </p:txBody>
      </p:sp>
      <p:graphicFrame>
        <p:nvGraphicFramePr>
          <p:cNvPr id="2" name="Tabela 1"/>
          <p:cNvGraphicFramePr>
            <a:graphicFrameLocks noGrp="1"/>
          </p:cNvGraphicFramePr>
          <p:nvPr/>
        </p:nvGraphicFramePr>
        <p:xfrm>
          <a:off x="611559" y="3284984"/>
          <a:ext cx="7979525" cy="1554480"/>
        </p:xfrm>
        <a:graphic>
          <a:graphicData uri="http://schemas.openxmlformats.org/drawingml/2006/table">
            <a:tbl>
              <a:tblPr firstRow="1" bandRow="1">
                <a:tableStyleId>{912C8C85-51F0-491E-9774-3900AFEF0FD7}</a:tableStyleId>
              </a:tblPr>
              <a:tblGrid>
                <a:gridCol w="1595905">
                  <a:extLst>
                    <a:ext uri="{9D8B030D-6E8A-4147-A177-3AD203B41FA5}">
                      <a16:colId xmlns:a16="http://schemas.microsoft.com/office/drawing/2014/main" xmlns="" val="20000"/>
                    </a:ext>
                  </a:extLst>
                </a:gridCol>
                <a:gridCol w="1595905">
                  <a:extLst>
                    <a:ext uri="{9D8B030D-6E8A-4147-A177-3AD203B41FA5}">
                      <a16:colId xmlns:a16="http://schemas.microsoft.com/office/drawing/2014/main" xmlns="" val="20001"/>
                    </a:ext>
                  </a:extLst>
                </a:gridCol>
                <a:gridCol w="1595905">
                  <a:extLst>
                    <a:ext uri="{9D8B030D-6E8A-4147-A177-3AD203B41FA5}">
                      <a16:colId xmlns:a16="http://schemas.microsoft.com/office/drawing/2014/main" xmlns="" val="20002"/>
                    </a:ext>
                  </a:extLst>
                </a:gridCol>
                <a:gridCol w="1595905">
                  <a:extLst>
                    <a:ext uri="{9D8B030D-6E8A-4147-A177-3AD203B41FA5}">
                      <a16:colId xmlns:a16="http://schemas.microsoft.com/office/drawing/2014/main" xmlns="" val="20003"/>
                    </a:ext>
                  </a:extLst>
                </a:gridCol>
                <a:gridCol w="1595905">
                  <a:extLst>
                    <a:ext uri="{9D8B030D-6E8A-4147-A177-3AD203B41FA5}">
                      <a16:colId xmlns:a16="http://schemas.microsoft.com/office/drawing/2014/main" xmlns="" val="20004"/>
                    </a:ext>
                  </a:extLst>
                </a:gridCol>
              </a:tblGrid>
              <a:tr h="370840">
                <a:tc>
                  <a:txBody>
                    <a:bodyPr/>
                    <a:lstStyle/>
                    <a:p>
                      <a:pPr algn="ctr"/>
                      <a:r>
                        <a:rPr lang="pt-BR" b="0" dirty="0">
                          <a:solidFill>
                            <a:schemeClr val="tx1"/>
                          </a:solidFill>
                        </a:rPr>
                        <a:t>Tipo de Risco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E33"/>
                    </a:solidFill>
                  </a:tcPr>
                </a:tc>
                <a:tc>
                  <a:txBody>
                    <a:bodyPr/>
                    <a:lstStyle/>
                    <a:p>
                      <a:pPr algn="ctr"/>
                      <a:r>
                        <a:rPr lang="pt-BR" b="0" dirty="0">
                          <a:solidFill>
                            <a:schemeClr val="tx1"/>
                          </a:solidFill>
                        </a:rPr>
                        <a:t>Descrição</a:t>
                      </a:r>
                      <a:r>
                        <a:rPr lang="pt-BR" b="0" baseline="0" dirty="0">
                          <a:solidFill>
                            <a:schemeClr val="tx1"/>
                          </a:solidFill>
                        </a:rPr>
                        <a:t> do Risco</a:t>
                      </a:r>
                      <a:endParaRPr lang="pt-BR"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E33"/>
                    </a:solidFill>
                  </a:tcPr>
                </a:tc>
                <a:tc>
                  <a:txBody>
                    <a:bodyPr/>
                    <a:lstStyle/>
                    <a:p>
                      <a:pPr algn="ctr"/>
                      <a:r>
                        <a:rPr lang="pt-BR" b="0" dirty="0">
                          <a:solidFill>
                            <a:schemeClr val="tx1"/>
                          </a:solidFill>
                        </a:rPr>
                        <a:t>Materialização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E33"/>
                    </a:solidFill>
                  </a:tcPr>
                </a:tc>
                <a:tc>
                  <a:txBody>
                    <a:bodyPr/>
                    <a:lstStyle/>
                    <a:p>
                      <a:pPr algn="ctr"/>
                      <a:r>
                        <a:rPr lang="pt-BR" b="0" dirty="0">
                          <a:solidFill>
                            <a:schemeClr val="tx1"/>
                          </a:solidFill>
                        </a:rPr>
                        <a:t>Mitigação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E33"/>
                    </a:solidFill>
                  </a:tcPr>
                </a:tc>
                <a:tc>
                  <a:txBody>
                    <a:bodyPr/>
                    <a:lstStyle/>
                    <a:p>
                      <a:pPr algn="ctr"/>
                      <a:r>
                        <a:rPr lang="pt-BR" b="0" dirty="0">
                          <a:solidFill>
                            <a:schemeClr val="tx1"/>
                          </a:solidFill>
                        </a:rPr>
                        <a:t>Alocação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E33"/>
                    </a:solidFill>
                  </a:tcPr>
                </a:tc>
                <a:extLst>
                  <a:ext uri="{0D108BD9-81ED-4DB2-BD59-A6C34878D82A}">
                    <a16:rowId xmlns:a16="http://schemas.microsoft.com/office/drawing/2014/main" xmlns="" val="10000"/>
                  </a:ext>
                </a:extLst>
              </a:tr>
              <a:tr h="370840">
                <a:tc>
                  <a:txBody>
                    <a:bodyPr/>
                    <a:lstStyle/>
                    <a:p>
                      <a:pPr algn="ctr"/>
                      <a:r>
                        <a:rPr lang="pt-BR" i="1" dirty="0"/>
                        <a:t>Nome do risco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BR" i="1" dirty="0"/>
                        <a:t>Verbo</a:t>
                      </a:r>
                      <a:r>
                        <a:rPr lang="pt-BR" i="1" baseline="0" dirty="0"/>
                        <a:t> no infinitivo</a:t>
                      </a:r>
                      <a:endParaRPr lang="pt-BR"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BR" i="1" dirty="0"/>
                        <a:t>Se ocorrer</a:t>
                      </a:r>
                      <a:r>
                        <a:rPr lang="pt-BR" i="1" baseline="0" dirty="0"/>
                        <a:t> o que acontece ao contrato?</a:t>
                      </a:r>
                      <a:endParaRPr lang="pt-BR"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BR" i="1" dirty="0"/>
                        <a:t>O</a:t>
                      </a:r>
                      <a:r>
                        <a:rPr lang="pt-BR" i="1" baseline="0" dirty="0"/>
                        <a:t> que pode ser feito para evitá-lo</a:t>
                      </a:r>
                      <a:endParaRPr lang="pt-BR"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pt-BR" i="1" dirty="0"/>
                        <a:t>Quem assume?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bl>
          </a:graphicData>
        </a:graphic>
      </p:graphicFrame>
      <p:sp>
        <p:nvSpPr>
          <p:cNvPr id="7" name="Retângulo 6"/>
          <p:cNvSpPr/>
          <p:nvPr/>
        </p:nvSpPr>
        <p:spPr>
          <a:xfrm>
            <a:off x="611560" y="5128736"/>
            <a:ext cx="7979525" cy="892552"/>
          </a:xfrm>
          <a:prstGeom prst="rect">
            <a:avLst/>
          </a:prstGeom>
          <a:ln w="28575">
            <a:solidFill>
              <a:srgbClr val="FF9900"/>
            </a:solidFill>
          </a:ln>
        </p:spPr>
        <p:txBody>
          <a:bodyPr wrap="square">
            <a:spAutoFit/>
          </a:bodyPr>
          <a:lstStyle/>
          <a:p>
            <a:pPr algn="just"/>
            <a:r>
              <a:rPr lang="pt-BR" sz="2600" b="1" dirty="0">
                <a:solidFill>
                  <a:prstClr val="black"/>
                </a:solidFill>
                <a:latin typeface="Calibri"/>
              </a:rPr>
              <a:t>Dica: ser o mais abrangente possível em cada risco identificado </a:t>
            </a:r>
          </a:p>
        </p:txBody>
      </p:sp>
    </p:spTree>
    <p:extLst>
      <p:ext uri="{BB962C8B-B14F-4D97-AF65-F5344CB8AC3E}">
        <p14:creationId xmlns:p14="http://schemas.microsoft.com/office/powerpoint/2010/main" xmlns="" val="3352717691"/>
      </p:ext>
    </p:extLst>
  </p:cSld>
  <p:clrMapOvr>
    <a:masterClrMapping/>
  </p:clrMapOvr>
  <p:transition spd="slow">
    <p:cut/>
  </p:transition>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marL="0" marR="0" lvl="0" indent="0" algn="l" rtl="0">
              <a:spcBef>
                <a:spcPts val="0"/>
              </a:spcBef>
              <a:spcAft>
                <a:spcPts val="0"/>
              </a:spcAft>
              <a:buSzPct val="25000"/>
              <a:buNone/>
            </a:pPr>
            <a:r>
              <a:rPr lang="pt-BR" sz="3600" b="1" dirty="0">
                <a:solidFill>
                  <a:schemeClr val="bg1"/>
                </a:solidFill>
                <a:effectLst>
                  <a:outerShdw blurRad="38100" dist="38100" dir="2700000" algn="tl">
                    <a:srgbClr val="000000">
                      <a:alpha val="43137"/>
                    </a:srgbClr>
                  </a:outerShdw>
                </a:effectLst>
                <a:ea typeface="Calibri"/>
                <a:cs typeface="Calibri"/>
                <a:sym typeface="Calibri"/>
              </a:rPr>
              <a:t>ATIVIDADE PRÁTICA EM GRUPO</a:t>
            </a:r>
            <a:endParaRPr lang="pt-BR" sz="3600" b="1" i="0" u="none" strike="noStrike" cap="none" baseline="0" dirty="0">
              <a:solidFill>
                <a:schemeClr val="bg1"/>
              </a:solidFill>
              <a:effectLst>
                <a:outerShdw blurRad="38100" dist="38100" dir="2700000" algn="tl">
                  <a:srgbClr val="000000">
                    <a:alpha val="43137"/>
                  </a:srgbClr>
                </a:outerShdw>
              </a:effectLst>
              <a:ea typeface="Calibri"/>
              <a:cs typeface="Calibri"/>
              <a:sym typeface="Calibri"/>
            </a:endParaRPr>
          </a:p>
        </p:txBody>
      </p:sp>
      <p:sp>
        <p:nvSpPr>
          <p:cNvPr id="4" name="Espaço Reservado para Número de Slide 1"/>
          <p:cNvSpPr>
            <a:spLocks noGrp="1"/>
          </p:cNvSpPr>
          <p:nvPr>
            <p:ph type="sldNum" sz="quarter" idx="12"/>
          </p:nvPr>
        </p:nvSpPr>
        <p:spPr>
          <a:xfrm>
            <a:off x="-180528" y="6226903"/>
            <a:ext cx="9144000" cy="402332"/>
          </a:xfrm>
        </p:spPr>
        <p:txBody>
          <a:bodyPr/>
          <a:lstStyle/>
          <a:p>
            <a:pPr algn="ctr"/>
            <a:fld id="{11580C95-E7AE-4143-AE2D-E14D98663070}" type="slidenum">
              <a:rPr lang="pt-BR" smtClean="0">
                <a:solidFill>
                  <a:prstClr val="black">
                    <a:tint val="75000"/>
                  </a:prstClr>
                </a:solidFill>
              </a:rPr>
              <a:pPr algn="ctr"/>
              <a:t>157</a:t>
            </a:fld>
            <a:endParaRPr lang="pt-BR" dirty="0">
              <a:solidFill>
                <a:prstClr val="black">
                  <a:tint val="75000"/>
                </a:prstClr>
              </a:solidFill>
            </a:endParaRPr>
          </a:p>
        </p:txBody>
      </p:sp>
      <p:pic>
        <p:nvPicPr>
          <p:cNvPr id="6" name="Imagem 5"/>
          <p:cNvPicPr>
            <a:picLocks noChangeAspect="1"/>
          </p:cNvPicPr>
          <p:nvPr/>
        </p:nvPicPr>
        <p:blipFill>
          <a:blip r:embed="rId3" cstate="print"/>
          <a:stretch>
            <a:fillRect/>
          </a:stretch>
        </p:blipFill>
        <p:spPr>
          <a:xfrm>
            <a:off x="827584" y="1110033"/>
            <a:ext cx="7294129" cy="5460266"/>
          </a:xfrm>
          <a:prstGeom prst="rect">
            <a:avLst/>
          </a:prstGeom>
        </p:spPr>
      </p:pic>
      <p:sp>
        <p:nvSpPr>
          <p:cNvPr id="8" name="Forma livre 7"/>
          <p:cNvSpPr/>
          <p:nvPr/>
        </p:nvSpPr>
        <p:spPr>
          <a:xfrm>
            <a:off x="2438285" y="1662112"/>
            <a:ext cx="4376852" cy="4097455"/>
          </a:xfrm>
          <a:custGeom>
            <a:avLst/>
            <a:gdLst>
              <a:gd name="connsiteX0" fmla="*/ 3781425 w 3781425"/>
              <a:gd name="connsiteY0" fmla="*/ 881063 h 1159000"/>
              <a:gd name="connsiteX1" fmla="*/ 3705225 w 3781425"/>
              <a:gd name="connsiteY1" fmla="*/ 966788 h 1159000"/>
              <a:gd name="connsiteX2" fmla="*/ 3614737 w 3781425"/>
              <a:gd name="connsiteY2" fmla="*/ 976313 h 1159000"/>
              <a:gd name="connsiteX3" fmla="*/ 3519487 w 3781425"/>
              <a:gd name="connsiteY3" fmla="*/ 1019175 h 1159000"/>
              <a:gd name="connsiteX4" fmla="*/ 3467100 w 3781425"/>
              <a:gd name="connsiteY4" fmla="*/ 1057275 h 1159000"/>
              <a:gd name="connsiteX5" fmla="*/ 3328987 w 3781425"/>
              <a:gd name="connsiteY5" fmla="*/ 1123950 h 1159000"/>
              <a:gd name="connsiteX6" fmla="*/ 3262312 w 3781425"/>
              <a:gd name="connsiteY6" fmla="*/ 1157288 h 1159000"/>
              <a:gd name="connsiteX7" fmla="*/ 3219450 w 3781425"/>
              <a:gd name="connsiteY7" fmla="*/ 1152525 h 1159000"/>
              <a:gd name="connsiteX8" fmla="*/ 3157537 w 3781425"/>
              <a:gd name="connsiteY8" fmla="*/ 1138238 h 1159000"/>
              <a:gd name="connsiteX9" fmla="*/ 2919412 w 3781425"/>
              <a:gd name="connsiteY9" fmla="*/ 1004888 h 1159000"/>
              <a:gd name="connsiteX10" fmla="*/ 2838450 w 3781425"/>
              <a:gd name="connsiteY10" fmla="*/ 976313 h 1159000"/>
              <a:gd name="connsiteX11" fmla="*/ 2776537 w 3781425"/>
              <a:gd name="connsiteY11" fmla="*/ 966788 h 1159000"/>
              <a:gd name="connsiteX12" fmla="*/ 2652712 w 3781425"/>
              <a:gd name="connsiteY12" fmla="*/ 962025 h 1159000"/>
              <a:gd name="connsiteX13" fmla="*/ 2238375 w 3781425"/>
              <a:gd name="connsiteY13" fmla="*/ 1042988 h 1159000"/>
              <a:gd name="connsiteX14" fmla="*/ 2152650 w 3781425"/>
              <a:gd name="connsiteY14" fmla="*/ 1028700 h 1159000"/>
              <a:gd name="connsiteX15" fmla="*/ 2100262 w 3781425"/>
              <a:gd name="connsiteY15" fmla="*/ 995363 h 1159000"/>
              <a:gd name="connsiteX16" fmla="*/ 2057400 w 3781425"/>
              <a:gd name="connsiteY16" fmla="*/ 933450 h 1159000"/>
              <a:gd name="connsiteX17" fmla="*/ 1990725 w 3781425"/>
              <a:gd name="connsiteY17" fmla="*/ 814388 h 1159000"/>
              <a:gd name="connsiteX18" fmla="*/ 1900237 w 3781425"/>
              <a:gd name="connsiteY18" fmla="*/ 762000 h 1159000"/>
              <a:gd name="connsiteX19" fmla="*/ 1714500 w 3781425"/>
              <a:gd name="connsiteY19" fmla="*/ 714375 h 1159000"/>
              <a:gd name="connsiteX20" fmla="*/ 1643062 w 3781425"/>
              <a:gd name="connsiteY20" fmla="*/ 695325 h 1159000"/>
              <a:gd name="connsiteX21" fmla="*/ 1566862 w 3781425"/>
              <a:gd name="connsiteY21" fmla="*/ 576263 h 1159000"/>
              <a:gd name="connsiteX22" fmla="*/ 1524000 w 3781425"/>
              <a:gd name="connsiteY22" fmla="*/ 504825 h 1159000"/>
              <a:gd name="connsiteX23" fmla="*/ 1428750 w 3781425"/>
              <a:gd name="connsiteY23" fmla="*/ 452438 h 1159000"/>
              <a:gd name="connsiteX24" fmla="*/ 1228725 w 3781425"/>
              <a:gd name="connsiteY24" fmla="*/ 381000 h 1159000"/>
              <a:gd name="connsiteX25" fmla="*/ 1176337 w 3781425"/>
              <a:gd name="connsiteY25" fmla="*/ 385763 h 1159000"/>
              <a:gd name="connsiteX26" fmla="*/ 1104900 w 3781425"/>
              <a:gd name="connsiteY26" fmla="*/ 404813 h 1159000"/>
              <a:gd name="connsiteX27" fmla="*/ 1047750 w 3781425"/>
              <a:gd name="connsiteY27" fmla="*/ 400050 h 1159000"/>
              <a:gd name="connsiteX28" fmla="*/ 990600 w 3781425"/>
              <a:gd name="connsiteY28" fmla="*/ 390525 h 1159000"/>
              <a:gd name="connsiteX29" fmla="*/ 957262 w 3781425"/>
              <a:gd name="connsiteY29" fmla="*/ 428625 h 1159000"/>
              <a:gd name="connsiteX30" fmla="*/ 900112 w 3781425"/>
              <a:gd name="connsiteY30" fmla="*/ 471488 h 1159000"/>
              <a:gd name="connsiteX31" fmla="*/ 866775 w 3781425"/>
              <a:gd name="connsiteY31" fmla="*/ 476250 h 1159000"/>
              <a:gd name="connsiteX32" fmla="*/ 828675 w 3781425"/>
              <a:gd name="connsiteY32" fmla="*/ 471488 h 1159000"/>
              <a:gd name="connsiteX33" fmla="*/ 781050 w 3781425"/>
              <a:gd name="connsiteY33" fmla="*/ 457200 h 1159000"/>
              <a:gd name="connsiteX34" fmla="*/ 704850 w 3781425"/>
              <a:gd name="connsiteY34" fmla="*/ 476250 h 1159000"/>
              <a:gd name="connsiteX35" fmla="*/ 695325 w 3781425"/>
              <a:gd name="connsiteY35" fmla="*/ 504825 h 1159000"/>
              <a:gd name="connsiteX36" fmla="*/ 647700 w 3781425"/>
              <a:gd name="connsiteY36" fmla="*/ 509588 h 1159000"/>
              <a:gd name="connsiteX37" fmla="*/ 590550 w 3781425"/>
              <a:gd name="connsiteY37" fmla="*/ 495300 h 1159000"/>
              <a:gd name="connsiteX38" fmla="*/ 157162 w 3781425"/>
              <a:gd name="connsiteY38" fmla="*/ 76200 h 1159000"/>
              <a:gd name="connsiteX39" fmla="*/ 90487 w 3781425"/>
              <a:gd name="connsiteY39" fmla="*/ 28575 h 1159000"/>
              <a:gd name="connsiteX40" fmla="*/ 38100 w 3781425"/>
              <a:gd name="connsiteY40" fmla="*/ 23813 h 1159000"/>
              <a:gd name="connsiteX41" fmla="*/ 0 w 3781425"/>
              <a:gd name="connsiteY41" fmla="*/ 0 h 1159000"/>
              <a:gd name="connsiteX0" fmla="*/ 3781425 w 3781425"/>
              <a:gd name="connsiteY0" fmla="*/ 881063 h 1159000"/>
              <a:gd name="connsiteX1" fmla="*/ 3705225 w 3781425"/>
              <a:gd name="connsiteY1" fmla="*/ 966788 h 1159000"/>
              <a:gd name="connsiteX2" fmla="*/ 3614737 w 3781425"/>
              <a:gd name="connsiteY2" fmla="*/ 976313 h 1159000"/>
              <a:gd name="connsiteX3" fmla="*/ 3519487 w 3781425"/>
              <a:gd name="connsiteY3" fmla="*/ 1019175 h 1159000"/>
              <a:gd name="connsiteX4" fmla="*/ 3467100 w 3781425"/>
              <a:gd name="connsiteY4" fmla="*/ 1057275 h 1159000"/>
              <a:gd name="connsiteX5" fmla="*/ 3328987 w 3781425"/>
              <a:gd name="connsiteY5" fmla="*/ 1123950 h 1159000"/>
              <a:gd name="connsiteX6" fmla="*/ 3262312 w 3781425"/>
              <a:gd name="connsiteY6" fmla="*/ 1157288 h 1159000"/>
              <a:gd name="connsiteX7" fmla="*/ 3219450 w 3781425"/>
              <a:gd name="connsiteY7" fmla="*/ 1152525 h 1159000"/>
              <a:gd name="connsiteX8" fmla="*/ 3157537 w 3781425"/>
              <a:gd name="connsiteY8" fmla="*/ 1138238 h 1159000"/>
              <a:gd name="connsiteX9" fmla="*/ 2919412 w 3781425"/>
              <a:gd name="connsiteY9" fmla="*/ 1004888 h 1159000"/>
              <a:gd name="connsiteX10" fmla="*/ 2838450 w 3781425"/>
              <a:gd name="connsiteY10" fmla="*/ 976313 h 1159000"/>
              <a:gd name="connsiteX11" fmla="*/ 2776537 w 3781425"/>
              <a:gd name="connsiteY11" fmla="*/ 966788 h 1159000"/>
              <a:gd name="connsiteX12" fmla="*/ 2652712 w 3781425"/>
              <a:gd name="connsiteY12" fmla="*/ 962025 h 1159000"/>
              <a:gd name="connsiteX13" fmla="*/ 2238375 w 3781425"/>
              <a:gd name="connsiteY13" fmla="*/ 1042988 h 1159000"/>
              <a:gd name="connsiteX14" fmla="*/ 2152650 w 3781425"/>
              <a:gd name="connsiteY14" fmla="*/ 1028700 h 1159000"/>
              <a:gd name="connsiteX15" fmla="*/ 2100262 w 3781425"/>
              <a:gd name="connsiteY15" fmla="*/ 995363 h 1159000"/>
              <a:gd name="connsiteX16" fmla="*/ 2057400 w 3781425"/>
              <a:gd name="connsiteY16" fmla="*/ 933450 h 1159000"/>
              <a:gd name="connsiteX17" fmla="*/ 1990725 w 3781425"/>
              <a:gd name="connsiteY17" fmla="*/ 814388 h 1159000"/>
              <a:gd name="connsiteX18" fmla="*/ 1900237 w 3781425"/>
              <a:gd name="connsiteY18" fmla="*/ 762000 h 1159000"/>
              <a:gd name="connsiteX19" fmla="*/ 1714500 w 3781425"/>
              <a:gd name="connsiteY19" fmla="*/ 714375 h 1159000"/>
              <a:gd name="connsiteX20" fmla="*/ 1643062 w 3781425"/>
              <a:gd name="connsiteY20" fmla="*/ 695325 h 1159000"/>
              <a:gd name="connsiteX21" fmla="*/ 1566862 w 3781425"/>
              <a:gd name="connsiteY21" fmla="*/ 576263 h 1159000"/>
              <a:gd name="connsiteX22" fmla="*/ 1524000 w 3781425"/>
              <a:gd name="connsiteY22" fmla="*/ 504825 h 1159000"/>
              <a:gd name="connsiteX23" fmla="*/ 1428750 w 3781425"/>
              <a:gd name="connsiteY23" fmla="*/ 452438 h 1159000"/>
              <a:gd name="connsiteX24" fmla="*/ 1228725 w 3781425"/>
              <a:gd name="connsiteY24" fmla="*/ 381000 h 1159000"/>
              <a:gd name="connsiteX25" fmla="*/ 1176337 w 3781425"/>
              <a:gd name="connsiteY25" fmla="*/ 385763 h 1159000"/>
              <a:gd name="connsiteX26" fmla="*/ 1104900 w 3781425"/>
              <a:gd name="connsiteY26" fmla="*/ 404813 h 1159000"/>
              <a:gd name="connsiteX27" fmla="*/ 1047750 w 3781425"/>
              <a:gd name="connsiteY27" fmla="*/ 400050 h 1159000"/>
              <a:gd name="connsiteX28" fmla="*/ 990600 w 3781425"/>
              <a:gd name="connsiteY28" fmla="*/ 390525 h 1159000"/>
              <a:gd name="connsiteX29" fmla="*/ 957262 w 3781425"/>
              <a:gd name="connsiteY29" fmla="*/ 428625 h 1159000"/>
              <a:gd name="connsiteX30" fmla="*/ 900112 w 3781425"/>
              <a:gd name="connsiteY30" fmla="*/ 471488 h 1159000"/>
              <a:gd name="connsiteX31" fmla="*/ 866775 w 3781425"/>
              <a:gd name="connsiteY31" fmla="*/ 476250 h 1159000"/>
              <a:gd name="connsiteX32" fmla="*/ 828675 w 3781425"/>
              <a:gd name="connsiteY32" fmla="*/ 471488 h 1159000"/>
              <a:gd name="connsiteX33" fmla="*/ 781050 w 3781425"/>
              <a:gd name="connsiteY33" fmla="*/ 457200 h 1159000"/>
              <a:gd name="connsiteX34" fmla="*/ 704850 w 3781425"/>
              <a:gd name="connsiteY34" fmla="*/ 476250 h 1159000"/>
              <a:gd name="connsiteX35" fmla="*/ 695325 w 3781425"/>
              <a:gd name="connsiteY35" fmla="*/ 504825 h 1159000"/>
              <a:gd name="connsiteX36" fmla="*/ 590550 w 3781425"/>
              <a:gd name="connsiteY36" fmla="*/ 495300 h 1159000"/>
              <a:gd name="connsiteX37" fmla="*/ 157162 w 3781425"/>
              <a:gd name="connsiteY37" fmla="*/ 76200 h 1159000"/>
              <a:gd name="connsiteX38" fmla="*/ 90487 w 3781425"/>
              <a:gd name="connsiteY38" fmla="*/ 28575 h 1159000"/>
              <a:gd name="connsiteX39" fmla="*/ 38100 w 3781425"/>
              <a:gd name="connsiteY39" fmla="*/ 23813 h 1159000"/>
              <a:gd name="connsiteX40" fmla="*/ 0 w 3781425"/>
              <a:gd name="connsiteY40" fmla="*/ 0 h 1159000"/>
              <a:gd name="connsiteX0" fmla="*/ 3795713 w 3795713"/>
              <a:gd name="connsiteY0" fmla="*/ 900113 h 1178050"/>
              <a:gd name="connsiteX1" fmla="*/ 3719513 w 3795713"/>
              <a:gd name="connsiteY1" fmla="*/ 985838 h 1178050"/>
              <a:gd name="connsiteX2" fmla="*/ 3629025 w 3795713"/>
              <a:gd name="connsiteY2" fmla="*/ 995363 h 1178050"/>
              <a:gd name="connsiteX3" fmla="*/ 3533775 w 3795713"/>
              <a:gd name="connsiteY3" fmla="*/ 1038225 h 1178050"/>
              <a:gd name="connsiteX4" fmla="*/ 3481388 w 3795713"/>
              <a:gd name="connsiteY4" fmla="*/ 1076325 h 1178050"/>
              <a:gd name="connsiteX5" fmla="*/ 3343275 w 3795713"/>
              <a:gd name="connsiteY5" fmla="*/ 1143000 h 1178050"/>
              <a:gd name="connsiteX6" fmla="*/ 3276600 w 3795713"/>
              <a:gd name="connsiteY6" fmla="*/ 1176338 h 1178050"/>
              <a:gd name="connsiteX7" fmla="*/ 3233738 w 3795713"/>
              <a:gd name="connsiteY7" fmla="*/ 1171575 h 1178050"/>
              <a:gd name="connsiteX8" fmla="*/ 3171825 w 3795713"/>
              <a:gd name="connsiteY8" fmla="*/ 1157288 h 1178050"/>
              <a:gd name="connsiteX9" fmla="*/ 2933700 w 3795713"/>
              <a:gd name="connsiteY9" fmla="*/ 1023938 h 1178050"/>
              <a:gd name="connsiteX10" fmla="*/ 2852738 w 3795713"/>
              <a:gd name="connsiteY10" fmla="*/ 995363 h 1178050"/>
              <a:gd name="connsiteX11" fmla="*/ 2790825 w 3795713"/>
              <a:gd name="connsiteY11" fmla="*/ 985838 h 1178050"/>
              <a:gd name="connsiteX12" fmla="*/ 2667000 w 3795713"/>
              <a:gd name="connsiteY12" fmla="*/ 981075 h 1178050"/>
              <a:gd name="connsiteX13" fmla="*/ 2252663 w 3795713"/>
              <a:gd name="connsiteY13" fmla="*/ 1062038 h 1178050"/>
              <a:gd name="connsiteX14" fmla="*/ 2166938 w 3795713"/>
              <a:gd name="connsiteY14" fmla="*/ 1047750 h 1178050"/>
              <a:gd name="connsiteX15" fmla="*/ 2114550 w 3795713"/>
              <a:gd name="connsiteY15" fmla="*/ 1014413 h 1178050"/>
              <a:gd name="connsiteX16" fmla="*/ 2071688 w 3795713"/>
              <a:gd name="connsiteY16" fmla="*/ 952500 h 1178050"/>
              <a:gd name="connsiteX17" fmla="*/ 2005013 w 3795713"/>
              <a:gd name="connsiteY17" fmla="*/ 833438 h 1178050"/>
              <a:gd name="connsiteX18" fmla="*/ 1914525 w 3795713"/>
              <a:gd name="connsiteY18" fmla="*/ 781050 h 1178050"/>
              <a:gd name="connsiteX19" fmla="*/ 1728788 w 3795713"/>
              <a:gd name="connsiteY19" fmla="*/ 733425 h 1178050"/>
              <a:gd name="connsiteX20" fmla="*/ 1657350 w 3795713"/>
              <a:gd name="connsiteY20" fmla="*/ 714375 h 1178050"/>
              <a:gd name="connsiteX21" fmla="*/ 1581150 w 3795713"/>
              <a:gd name="connsiteY21" fmla="*/ 595313 h 1178050"/>
              <a:gd name="connsiteX22" fmla="*/ 1538288 w 3795713"/>
              <a:gd name="connsiteY22" fmla="*/ 523875 h 1178050"/>
              <a:gd name="connsiteX23" fmla="*/ 1443038 w 3795713"/>
              <a:gd name="connsiteY23" fmla="*/ 471488 h 1178050"/>
              <a:gd name="connsiteX24" fmla="*/ 1243013 w 3795713"/>
              <a:gd name="connsiteY24" fmla="*/ 400050 h 1178050"/>
              <a:gd name="connsiteX25" fmla="*/ 1190625 w 3795713"/>
              <a:gd name="connsiteY25" fmla="*/ 404813 h 1178050"/>
              <a:gd name="connsiteX26" fmla="*/ 1119188 w 3795713"/>
              <a:gd name="connsiteY26" fmla="*/ 423863 h 1178050"/>
              <a:gd name="connsiteX27" fmla="*/ 1062038 w 3795713"/>
              <a:gd name="connsiteY27" fmla="*/ 419100 h 1178050"/>
              <a:gd name="connsiteX28" fmla="*/ 1004888 w 3795713"/>
              <a:gd name="connsiteY28" fmla="*/ 409575 h 1178050"/>
              <a:gd name="connsiteX29" fmla="*/ 971550 w 3795713"/>
              <a:gd name="connsiteY29" fmla="*/ 447675 h 1178050"/>
              <a:gd name="connsiteX30" fmla="*/ 914400 w 3795713"/>
              <a:gd name="connsiteY30" fmla="*/ 490538 h 1178050"/>
              <a:gd name="connsiteX31" fmla="*/ 881063 w 3795713"/>
              <a:gd name="connsiteY31" fmla="*/ 495300 h 1178050"/>
              <a:gd name="connsiteX32" fmla="*/ 842963 w 3795713"/>
              <a:gd name="connsiteY32" fmla="*/ 490538 h 1178050"/>
              <a:gd name="connsiteX33" fmla="*/ 795338 w 3795713"/>
              <a:gd name="connsiteY33" fmla="*/ 476250 h 1178050"/>
              <a:gd name="connsiteX34" fmla="*/ 719138 w 3795713"/>
              <a:gd name="connsiteY34" fmla="*/ 495300 h 1178050"/>
              <a:gd name="connsiteX35" fmla="*/ 709613 w 3795713"/>
              <a:gd name="connsiteY35" fmla="*/ 523875 h 1178050"/>
              <a:gd name="connsiteX36" fmla="*/ 604838 w 3795713"/>
              <a:gd name="connsiteY36" fmla="*/ 514350 h 1178050"/>
              <a:gd name="connsiteX37" fmla="*/ 171450 w 3795713"/>
              <a:gd name="connsiteY37" fmla="*/ 95250 h 1178050"/>
              <a:gd name="connsiteX38" fmla="*/ 104775 w 3795713"/>
              <a:gd name="connsiteY38" fmla="*/ 47625 h 1178050"/>
              <a:gd name="connsiteX39" fmla="*/ 52388 w 3795713"/>
              <a:gd name="connsiteY39" fmla="*/ 42863 h 1178050"/>
              <a:gd name="connsiteX40" fmla="*/ 14288 w 3795713"/>
              <a:gd name="connsiteY40" fmla="*/ 19050 h 1178050"/>
              <a:gd name="connsiteX41" fmla="*/ 0 w 3795713"/>
              <a:gd name="connsiteY41" fmla="*/ 0 h 1178050"/>
              <a:gd name="connsiteX0" fmla="*/ 3833813 w 3833813"/>
              <a:gd name="connsiteY0" fmla="*/ 966788 h 1244725"/>
              <a:gd name="connsiteX1" fmla="*/ 3757613 w 3833813"/>
              <a:gd name="connsiteY1" fmla="*/ 1052513 h 1244725"/>
              <a:gd name="connsiteX2" fmla="*/ 3667125 w 3833813"/>
              <a:gd name="connsiteY2" fmla="*/ 1062038 h 1244725"/>
              <a:gd name="connsiteX3" fmla="*/ 3571875 w 3833813"/>
              <a:gd name="connsiteY3" fmla="*/ 1104900 h 1244725"/>
              <a:gd name="connsiteX4" fmla="*/ 3519488 w 3833813"/>
              <a:gd name="connsiteY4" fmla="*/ 1143000 h 1244725"/>
              <a:gd name="connsiteX5" fmla="*/ 3381375 w 3833813"/>
              <a:gd name="connsiteY5" fmla="*/ 1209675 h 1244725"/>
              <a:gd name="connsiteX6" fmla="*/ 3314700 w 3833813"/>
              <a:gd name="connsiteY6" fmla="*/ 1243013 h 1244725"/>
              <a:gd name="connsiteX7" fmla="*/ 3271838 w 3833813"/>
              <a:gd name="connsiteY7" fmla="*/ 1238250 h 1244725"/>
              <a:gd name="connsiteX8" fmla="*/ 3209925 w 3833813"/>
              <a:gd name="connsiteY8" fmla="*/ 1223963 h 1244725"/>
              <a:gd name="connsiteX9" fmla="*/ 2971800 w 3833813"/>
              <a:gd name="connsiteY9" fmla="*/ 1090613 h 1244725"/>
              <a:gd name="connsiteX10" fmla="*/ 2890838 w 3833813"/>
              <a:gd name="connsiteY10" fmla="*/ 1062038 h 1244725"/>
              <a:gd name="connsiteX11" fmla="*/ 2828925 w 3833813"/>
              <a:gd name="connsiteY11" fmla="*/ 1052513 h 1244725"/>
              <a:gd name="connsiteX12" fmla="*/ 2705100 w 3833813"/>
              <a:gd name="connsiteY12" fmla="*/ 1047750 h 1244725"/>
              <a:gd name="connsiteX13" fmla="*/ 2290763 w 3833813"/>
              <a:gd name="connsiteY13" fmla="*/ 1128713 h 1244725"/>
              <a:gd name="connsiteX14" fmla="*/ 2205038 w 3833813"/>
              <a:gd name="connsiteY14" fmla="*/ 1114425 h 1244725"/>
              <a:gd name="connsiteX15" fmla="*/ 2152650 w 3833813"/>
              <a:gd name="connsiteY15" fmla="*/ 1081088 h 1244725"/>
              <a:gd name="connsiteX16" fmla="*/ 2109788 w 3833813"/>
              <a:gd name="connsiteY16" fmla="*/ 1019175 h 1244725"/>
              <a:gd name="connsiteX17" fmla="*/ 2043113 w 3833813"/>
              <a:gd name="connsiteY17" fmla="*/ 900113 h 1244725"/>
              <a:gd name="connsiteX18" fmla="*/ 1952625 w 3833813"/>
              <a:gd name="connsiteY18" fmla="*/ 847725 h 1244725"/>
              <a:gd name="connsiteX19" fmla="*/ 1766888 w 3833813"/>
              <a:gd name="connsiteY19" fmla="*/ 800100 h 1244725"/>
              <a:gd name="connsiteX20" fmla="*/ 1695450 w 3833813"/>
              <a:gd name="connsiteY20" fmla="*/ 781050 h 1244725"/>
              <a:gd name="connsiteX21" fmla="*/ 1619250 w 3833813"/>
              <a:gd name="connsiteY21" fmla="*/ 661988 h 1244725"/>
              <a:gd name="connsiteX22" fmla="*/ 1576388 w 3833813"/>
              <a:gd name="connsiteY22" fmla="*/ 590550 h 1244725"/>
              <a:gd name="connsiteX23" fmla="*/ 1481138 w 3833813"/>
              <a:gd name="connsiteY23" fmla="*/ 538163 h 1244725"/>
              <a:gd name="connsiteX24" fmla="*/ 1281113 w 3833813"/>
              <a:gd name="connsiteY24" fmla="*/ 466725 h 1244725"/>
              <a:gd name="connsiteX25" fmla="*/ 1228725 w 3833813"/>
              <a:gd name="connsiteY25" fmla="*/ 471488 h 1244725"/>
              <a:gd name="connsiteX26" fmla="*/ 1157288 w 3833813"/>
              <a:gd name="connsiteY26" fmla="*/ 490538 h 1244725"/>
              <a:gd name="connsiteX27" fmla="*/ 1100138 w 3833813"/>
              <a:gd name="connsiteY27" fmla="*/ 485775 h 1244725"/>
              <a:gd name="connsiteX28" fmla="*/ 1042988 w 3833813"/>
              <a:gd name="connsiteY28" fmla="*/ 476250 h 1244725"/>
              <a:gd name="connsiteX29" fmla="*/ 1009650 w 3833813"/>
              <a:gd name="connsiteY29" fmla="*/ 514350 h 1244725"/>
              <a:gd name="connsiteX30" fmla="*/ 952500 w 3833813"/>
              <a:gd name="connsiteY30" fmla="*/ 557213 h 1244725"/>
              <a:gd name="connsiteX31" fmla="*/ 919163 w 3833813"/>
              <a:gd name="connsiteY31" fmla="*/ 561975 h 1244725"/>
              <a:gd name="connsiteX32" fmla="*/ 881063 w 3833813"/>
              <a:gd name="connsiteY32" fmla="*/ 557213 h 1244725"/>
              <a:gd name="connsiteX33" fmla="*/ 833438 w 3833813"/>
              <a:gd name="connsiteY33" fmla="*/ 542925 h 1244725"/>
              <a:gd name="connsiteX34" fmla="*/ 757238 w 3833813"/>
              <a:gd name="connsiteY34" fmla="*/ 561975 h 1244725"/>
              <a:gd name="connsiteX35" fmla="*/ 747713 w 3833813"/>
              <a:gd name="connsiteY35" fmla="*/ 590550 h 1244725"/>
              <a:gd name="connsiteX36" fmla="*/ 642938 w 3833813"/>
              <a:gd name="connsiteY36" fmla="*/ 581025 h 1244725"/>
              <a:gd name="connsiteX37" fmla="*/ 209550 w 3833813"/>
              <a:gd name="connsiteY37" fmla="*/ 161925 h 1244725"/>
              <a:gd name="connsiteX38" fmla="*/ 142875 w 3833813"/>
              <a:gd name="connsiteY38" fmla="*/ 114300 h 1244725"/>
              <a:gd name="connsiteX39" fmla="*/ 90488 w 3833813"/>
              <a:gd name="connsiteY39" fmla="*/ 109538 h 1244725"/>
              <a:gd name="connsiteX40" fmla="*/ 52388 w 3833813"/>
              <a:gd name="connsiteY40" fmla="*/ 85725 h 1244725"/>
              <a:gd name="connsiteX41" fmla="*/ 0 w 3833813"/>
              <a:gd name="connsiteY41" fmla="*/ 0 h 1244725"/>
              <a:gd name="connsiteX0" fmla="*/ 3848100 w 3848100"/>
              <a:gd name="connsiteY0" fmla="*/ 974694 h 1252631"/>
              <a:gd name="connsiteX1" fmla="*/ 3771900 w 3848100"/>
              <a:gd name="connsiteY1" fmla="*/ 1060419 h 1252631"/>
              <a:gd name="connsiteX2" fmla="*/ 3681412 w 3848100"/>
              <a:gd name="connsiteY2" fmla="*/ 1069944 h 1252631"/>
              <a:gd name="connsiteX3" fmla="*/ 3586162 w 3848100"/>
              <a:gd name="connsiteY3" fmla="*/ 1112806 h 1252631"/>
              <a:gd name="connsiteX4" fmla="*/ 3533775 w 3848100"/>
              <a:gd name="connsiteY4" fmla="*/ 1150906 h 1252631"/>
              <a:gd name="connsiteX5" fmla="*/ 3395662 w 3848100"/>
              <a:gd name="connsiteY5" fmla="*/ 1217581 h 1252631"/>
              <a:gd name="connsiteX6" fmla="*/ 3328987 w 3848100"/>
              <a:gd name="connsiteY6" fmla="*/ 1250919 h 1252631"/>
              <a:gd name="connsiteX7" fmla="*/ 3286125 w 3848100"/>
              <a:gd name="connsiteY7" fmla="*/ 1246156 h 1252631"/>
              <a:gd name="connsiteX8" fmla="*/ 3224212 w 3848100"/>
              <a:gd name="connsiteY8" fmla="*/ 1231869 h 1252631"/>
              <a:gd name="connsiteX9" fmla="*/ 2986087 w 3848100"/>
              <a:gd name="connsiteY9" fmla="*/ 1098519 h 1252631"/>
              <a:gd name="connsiteX10" fmla="*/ 2905125 w 3848100"/>
              <a:gd name="connsiteY10" fmla="*/ 1069944 h 1252631"/>
              <a:gd name="connsiteX11" fmla="*/ 2843212 w 3848100"/>
              <a:gd name="connsiteY11" fmla="*/ 1060419 h 1252631"/>
              <a:gd name="connsiteX12" fmla="*/ 2719387 w 3848100"/>
              <a:gd name="connsiteY12" fmla="*/ 1055656 h 1252631"/>
              <a:gd name="connsiteX13" fmla="*/ 2305050 w 3848100"/>
              <a:gd name="connsiteY13" fmla="*/ 1136619 h 1252631"/>
              <a:gd name="connsiteX14" fmla="*/ 2219325 w 3848100"/>
              <a:gd name="connsiteY14" fmla="*/ 1122331 h 1252631"/>
              <a:gd name="connsiteX15" fmla="*/ 2166937 w 3848100"/>
              <a:gd name="connsiteY15" fmla="*/ 1088994 h 1252631"/>
              <a:gd name="connsiteX16" fmla="*/ 2124075 w 3848100"/>
              <a:gd name="connsiteY16" fmla="*/ 1027081 h 1252631"/>
              <a:gd name="connsiteX17" fmla="*/ 2057400 w 3848100"/>
              <a:gd name="connsiteY17" fmla="*/ 908019 h 1252631"/>
              <a:gd name="connsiteX18" fmla="*/ 1966912 w 3848100"/>
              <a:gd name="connsiteY18" fmla="*/ 855631 h 1252631"/>
              <a:gd name="connsiteX19" fmla="*/ 1781175 w 3848100"/>
              <a:gd name="connsiteY19" fmla="*/ 808006 h 1252631"/>
              <a:gd name="connsiteX20" fmla="*/ 1709737 w 3848100"/>
              <a:gd name="connsiteY20" fmla="*/ 788956 h 1252631"/>
              <a:gd name="connsiteX21" fmla="*/ 1633537 w 3848100"/>
              <a:gd name="connsiteY21" fmla="*/ 669894 h 1252631"/>
              <a:gd name="connsiteX22" fmla="*/ 1590675 w 3848100"/>
              <a:gd name="connsiteY22" fmla="*/ 598456 h 1252631"/>
              <a:gd name="connsiteX23" fmla="*/ 1495425 w 3848100"/>
              <a:gd name="connsiteY23" fmla="*/ 546069 h 1252631"/>
              <a:gd name="connsiteX24" fmla="*/ 1295400 w 3848100"/>
              <a:gd name="connsiteY24" fmla="*/ 474631 h 1252631"/>
              <a:gd name="connsiteX25" fmla="*/ 1243012 w 3848100"/>
              <a:gd name="connsiteY25" fmla="*/ 479394 h 1252631"/>
              <a:gd name="connsiteX26" fmla="*/ 1171575 w 3848100"/>
              <a:gd name="connsiteY26" fmla="*/ 498444 h 1252631"/>
              <a:gd name="connsiteX27" fmla="*/ 1114425 w 3848100"/>
              <a:gd name="connsiteY27" fmla="*/ 493681 h 1252631"/>
              <a:gd name="connsiteX28" fmla="*/ 1057275 w 3848100"/>
              <a:gd name="connsiteY28" fmla="*/ 484156 h 1252631"/>
              <a:gd name="connsiteX29" fmla="*/ 1023937 w 3848100"/>
              <a:gd name="connsiteY29" fmla="*/ 522256 h 1252631"/>
              <a:gd name="connsiteX30" fmla="*/ 966787 w 3848100"/>
              <a:gd name="connsiteY30" fmla="*/ 565119 h 1252631"/>
              <a:gd name="connsiteX31" fmla="*/ 933450 w 3848100"/>
              <a:gd name="connsiteY31" fmla="*/ 569881 h 1252631"/>
              <a:gd name="connsiteX32" fmla="*/ 895350 w 3848100"/>
              <a:gd name="connsiteY32" fmla="*/ 565119 h 1252631"/>
              <a:gd name="connsiteX33" fmla="*/ 847725 w 3848100"/>
              <a:gd name="connsiteY33" fmla="*/ 550831 h 1252631"/>
              <a:gd name="connsiteX34" fmla="*/ 771525 w 3848100"/>
              <a:gd name="connsiteY34" fmla="*/ 569881 h 1252631"/>
              <a:gd name="connsiteX35" fmla="*/ 762000 w 3848100"/>
              <a:gd name="connsiteY35" fmla="*/ 598456 h 1252631"/>
              <a:gd name="connsiteX36" fmla="*/ 657225 w 3848100"/>
              <a:gd name="connsiteY36" fmla="*/ 588931 h 1252631"/>
              <a:gd name="connsiteX37" fmla="*/ 223837 w 3848100"/>
              <a:gd name="connsiteY37" fmla="*/ 169831 h 1252631"/>
              <a:gd name="connsiteX38" fmla="*/ 157162 w 3848100"/>
              <a:gd name="connsiteY38" fmla="*/ 122206 h 1252631"/>
              <a:gd name="connsiteX39" fmla="*/ 104775 w 3848100"/>
              <a:gd name="connsiteY39" fmla="*/ 117444 h 1252631"/>
              <a:gd name="connsiteX40" fmla="*/ 66675 w 3848100"/>
              <a:gd name="connsiteY40" fmla="*/ 93631 h 1252631"/>
              <a:gd name="connsiteX41" fmla="*/ 14287 w 3848100"/>
              <a:gd name="connsiteY41" fmla="*/ 7906 h 1252631"/>
              <a:gd name="connsiteX42" fmla="*/ 0 w 3848100"/>
              <a:gd name="connsiteY42" fmla="*/ 3145 h 1252631"/>
              <a:gd name="connsiteX0" fmla="*/ 4019550 w 4019550"/>
              <a:gd name="connsiteY0" fmla="*/ 1652587 h 1930524"/>
              <a:gd name="connsiteX1" fmla="*/ 3943350 w 4019550"/>
              <a:gd name="connsiteY1" fmla="*/ 1738312 h 1930524"/>
              <a:gd name="connsiteX2" fmla="*/ 3852862 w 4019550"/>
              <a:gd name="connsiteY2" fmla="*/ 1747837 h 1930524"/>
              <a:gd name="connsiteX3" fmla="*/ 3757612 w 4019550"/>
              <a:gd name="connsiteY3" fmla="*/ 1790699 h 1930524"/>
              <a:gd name="connsiteX4" fmla="*/ 3705225 w 4019550"/>
              <a:gd name="connsiteY4" fmla="*/ 1828799 h 1930524"/>
              <a:gd name="connsiteX5" fmla="*/ 3567112 w 4019550"/>
              <a:gd name="connsiteY5" fmla="*/ 1895474 h 1930524"/>
              <a:gd name="connsiteX6" fmla="*/ 3500437 w 4019550"/>
              <a:gd name="connsiteY6" fmla="*/ 1928812 h 1930524"/>
              <a:gd name="connsiteX7" fmla="*/ 3457575 w 4019550"/>
              <a:gd name="connsiteY7" fmla="*/ 1924049 h 1930524"/>
              <a:gd name="connsiteX8" fmla="*/ 3395662 w 4019550"/>
              <a:gd name="connsiteY8" fmla="*/ 1909762 h 1930524"/>
              <a:gd name="connsiteX9" fmla="*/ 3157537 w 4019550"/>
              <a:gd name="connsiteY9" fmla="*/ 1776412 h 1930524"/>
              <a:gd name="connsiteX10" fmla="*/ 3076575 w 4019550"/>
              <a:gd name="connsiteY10" fmla="*/ 1747837 h 1930524"/>
              <a:gd name="connsiteX11" fmla="*/ 3014662 w 4019550"/>
              <a:gd name="connsiteY11" fmla="*/ 1738312 h 1930524"/>
              <a:gd name="connsiteX12" fmla="*/ 2890837 w 4019550"/>
              <a:gd name="connsiteY12" fmla="*/ 1733549 h 1930524"/>
              <a:gd name="connsiteX13" fmla="*/ 2476500 w 4019550"/>
              <a:gd name="connsiteY13" fmla="*/ 1814512 h 1930524"/>
              <a:gd name="connsiteX14" fmla="*/ 2390775 w 4019550"/>
              <a:gd name="connsiteY14" fmla="*/ 1800224 h 1930524"/>
              <a:gd name="connsiteX15" fmla="*/ 2338387 w 4019550"/>
              <a:gd name="connsiteY15" fmla="*/ 1766887 h 1930524"/>
              <a:gd name="connsiteX16" fmla="*/ 2295525 w 4019550"/>
              <a:gd name="connsiteY16" fmla="*/ 1704974 h 1930524"/>
              <a:gd name="connsiteX17" fmla="*/ 2228850 w 4019550"/>
              <a:gd name="connsiteY17" fmla="*/ 1585912 h 1930524"/>
              <a:gd name="connsiteX18" fmla="*/ 2138362 w 4019550"/>
              <a:gd name="connsiteY18" fmla="*/ 1533524 h 1930524"/>
              <a:gd name="connsiteX19" fmla="*/ 1952625 w 4019550"/>
              <a:gd name="connsiteY19" fmla="*/ 1485899 h 1930524"/>
              <a:gd name="connsiteX20" fmla="*/ 1881187 w 4019550"/>
              <a:gd name="connsiteY20" fmla="*/ 1466849 h 1930524"/>
              <a:gd name="connsiteX21" fmla="*/ 1804987 w 4019550"/>
              <a:gd name="connsiteY21" fmla="*/ 1347787 h 1930524"/>
              <a:gd name="connsiteX22" fmla="*/ 1762125 w 4019550"/>
              <a:gd name="connsiteY22" fmla="*/ 1276349 h 1930524"/>
              <a:gd name="connsiteX23" fmla="*/ 1666875 w 4019550"/>
              <a:gd name="connsiteY23" fmla="*/ 1223962 h 1930524"/>
              <a:gd name="connsiteX24" fmla="*/ 1466850 w 4019550"/>
              <a:gd name="connsiteY24" fmla="*/ 1152524 h 1930524"/>
              <a:gd name="connsiteX25" fmla="*/ 1414462 w 4019550"/>
              <a:gd name="connsiteY25" fmla="*/ 1157287 h 1930524"/>
              <a:gd name="connsiteX26" fmla="*/ 1343025 w 4019550"/>
              <a:gd name="connsiteY26" fmla="*/ 1176337 h 1930524"/>
              <a:gd name="connsiteX27" fmla="*/ 1285875 w 4019550"/>
              <a:gd name="connsiteY27" fmla="*/ 1171574 h 1930524"/>
              <a:gd name="connsiteX28" fmla="*/ 1228725 w 4019550"/>
              <a:gd name="connsiteY28" fmla="*/ 1162049 h 1930524"/>
              <a:gd name="connsiteX29" fmla="*/ 1195387 w 4019550"/>
              <a:gd name="connsiteY29" fmla="*/ 1200149 h 1930524"/>
              <a:gd name="connsiteX30" fmla="*/ 1138237 w 4019550"/>
              <a:gd name="connsiteY30" fmla="*/ 1243012 h 1930524"/>
              <a:gd name="connsiteX31" fmla="*/ 1104900 w 4019550"/>
              <a:gd name="connsiteY31" fmla="*/ 1247774 h 1930524"/>
              <a:gd name="connsiteX32" fmla="*/ 1066800 w 4019550"/>
              <a:gd name="connsiteY32" fmla="*/ 1243012 h 1930524"/>
              <a:gd name="connsiteX33" fmla="*/ 1019175 w 4019550"/>
              <a:gd name="connsiteY33" fmla="*/ 1228724 h 1930524"/>
              <a:gd name="connsiteX34" fmla="*/ 942975 w 4019550"/>
              <a:gd name="connsiteY34" fmla="*/ 1247774 h 1930524"/>
              <a:gd name="connsiteX35" fmla="*/ 933450 w 4019550"/>
              <a:gd name="connsiteY35" fmla="*/ 1276349 h 1930524"/>
              <a:gd name="connsiteX36" fmla="*/ 828675 w 4019550"/>
              <a:gd name="connsiteY36" fmla="*/ 1266824 h 1930524"/>
              <a:gd name="connsiteX37" fmla="*/ 395287 w 4019550"/>
              <a:gd name="connsiteY37" fmla="*/ 847724 h 1930524"/>
              <a:gd name="connsiteX38" fmla="*/ 328612 w 4019550"/>
              <a:gd name="connsiteY38" fmla="*/ 800099 h 1930524"/>
              <a:gd name="connsiteX39" fmla="*/ 276225 w 4019550"/>
              <a:gd name="connsiteY39" fmla="*/ 795337 h 1930524"/>
              <a:gd name="connsiteX40" fmla="*/ 238125 w 4019550"/>
              <a:gd name="connsiteY40" fmla="*/ 771524 h 1930524"/>
              <a:gd name="connsiteX41" fmla="*/ 185737 w 4019550"/>
              <a:gd name="connsiteY41" fmla="*/ 685799 h 1930524"/>
              <a:gd name="connsiteX42" fmla="*/ 0 w 4019550"/>
              <a:gd name="connsiteY42" fmla="*/ 0 h 1930524"/>
              <a:gd name="connsiteX0" fmla="*/ 4036390 w 4036390"/>
              <a:gd name="connsiteY0" fmla="*/ 1703387 h 1981324"/>
              <a:gd name="connsiteX1" fmla="*/ 3960190 w 4036390"/>
              <a:gd name="connsiteY1" fmla="*/ 1789112 h 1981324"/>
              <a:gd name="connsiteX2" fmla="*/ 3869702 w 4036390"/>
              <a:gd name="connsiteY2" fmla="*/ 1798637 h 1981324"/>
              <a:gd name="connsiteX3" fmla="*/ 3774452 w 4036390"/>
              <a:gd name="connsiteY3" fmla="*/ 1841499 h 1981324"/>
              <a:gd name="connsiteX4" fmla="*/ 3722065 w 4036390"/>
              <a:gd name="connsiteY4" fmla="*/ 1879599 h 1981324"/>
              <a:gd name="connsiteX5" fmla="*/ 3583952 w 4036390"/>
              <a:gd name="connsiteY5" fmla="*/ 1946274 h 1981324"/>
              <a:gd name="connsiteX6" fmla="*/ 3517277 w 4036390"/>
              <a:gd name="connsiteY6" fmla="*/ 1979612 h 1981324"/>
              <a:gd name="connsiteX7" fmla="*/ 3474415 w 4036390"/>
              <a:gd name="connsiteY7" fmla="*/ 1974849 h 1981324"/>
              <a:gd name="connsiteX8" fmla="*/ 3412502 w 4036390"/>
              <a:gd name="connsiteY8" fmla="*/ 1960562 h 1981324"/>
              <a:gd name="connsiteX9" fmla="*/ 3174377 w 4036390"/>
              <a:gd name="connsiteY9" fmla="*/ 1827212 h 1981324"/>
              <a:gd name="connsiteX10" fmla="*/ 3093415 w 4036390"/>
              <a:gd name="connsiteY10" fmla="*/ 1798637 h 1981324"/>
              <a:gd name="connsiteX11" fmla="*/ 3031502 w 4036390"/>
              <a:gd name="connsiteY11" fmla="*/ 1789112 h 1981324"/>
              <a:gd name="connsiteX12" fmla="*/ 2907677 w 4036390"/>
              <a:gd name="connsiteY12" fmla="*/ 1784349 h 1981324"/>
              <a:gd name="connsiteX13" fmla="*/ 2493340 w 4036390"/>
              <a:gd name="connsiteY13" fmla="*/ 1865312 h 1981324"/>
              <a:gd name="connsiteX14" fmla="*/ 2407615 w 4036390"/>
              <a:gd name="connsiteY14" fmla="*/ 1851024 h 1981324"/>
              <a:gd name="connsiteX15" fmla="*/ 2355227 w 4036390"/>
              <a:gd name="connsiteY15" fmla="*/ 1817687 h 1981324"/>
              <a:gd name="connsiteX16" fmla="*/ 2312365 w 4036390"/>
              <a:gd name="connsiteY16" fmla="*/ 1755774 h 1981324"/>
              <a:gd name="connsiteX17" fmla="*/ 2245690 w 4036390"/>
              <a:gd name="connsiteY17" fmla="*/ 1636712 h 1981324"/>
              <a:gd name="connsiteX18" fmla="*/ 2155202 w 4036390"/>
              <a:gd name="connsiteY18" fmla="*/ 1584324 h 1981324"/>
              <a:gd name="connsiteX19" fmla="*/ 1969465 w 4036390"/>
              <a:gd name="connsiteY19" fmla="*/ 1536699 h 1981324"/>
              <a:gd name="connsiteX20" fmla="*/ 1898027 w 4036390"/>
              <a:gd name="connsiteY20" fmla="*/ 1517649 h 1981324"/>
              <a:gd name="connsiteX21" fmla="*/ 1821827 w 4036390"/>
              <a:gd name="connsiteY21" fmla="*/ 1398587 h 1981324"/>
              <a:gd name="connsiteX22" fmla="*/ 1778965 w 4036390"/>
              <a:gd name="connsiteY22" fmla="*/ 1327149 h 1981324"/>
              <a:gd name="connsiteX23" fmla="*/ 1683715 w 4036390"/>
              <a:gd name="connsiteY23" fmla="*/ 1274762 h 1981324"/>
              <a:gd name="connsiteX24" fmla="*/ 1483690 w 4036390"/>
              <a:gd name="connsiteY24" fmla="*/ 1203324 h 1981324"/>
              <a:gd name="connsiteX25" fmla="*/ 1431302 w 4036390"/>
              <a:gd name="connsiteY25" fmla="*/ 1208087 h 1981324"/>
              <a:gd name="connsiteX26" fmla="*/ 1359865 w 4036390"/>
              <a:gd name="connsiteY26" fmla="*/ 1227137 h 1981324"/>
              <a:gd name="connsiteX27" fmla="*/ 1302715 w 4036390"/>
              <a:gd name="connsiteY27" fmla="*/ 1222374 h 1981324"/>
              <a:gd name="connsiteX28" fmla="*/ 1245565 w 4036390"/>
              <a:gd name="connsiteY28" fmla="*/ 1212849 h 1981324"/>
              <a:gd name="connsiteX29" fmla="*/ 1212227 w 4036390"/>
              <a:gd name="connsiteY29" fmla="*/ 1250949 h 1981324"/>
              <a:gd name="connsiteX30" fmla="*/ 1155077 w 4036390"/>
              <a:gd name="connsiteY30" fmla="*/ 1293812 h 1981324"/>
              <a:gd name="connsiteX31" fmla="*/ 1121740 w 4036390"/>
              <a:gd name="connsiteY31" fmla="*/ 1298574 h 1981324"/>
              <a:gd name="connsiteX32" fmla="*/ 1083640 w 4036390"/>
              <a:gd name="connsiteY32" fmla="*/ 1293812 h 1981324"/>
              <a:gd name="connsiteX33" fmla="*/ 1036015 w 4036390"/>
              <a:gd name="connsiteY33" fmla="*/ 1279524 h 1981324"/>
              <a:gd name="connsiteX34" fmla="*/ 959815 w 4036390"/>
              <a:gd name="connsiteY34" fmla="*/ 1298574 h 1981324"/>
              <a:gd name="connsiteX35" fmla="*/ 950290 w 4036390"/>
              <a:gd name="connsiteY35" fmla="*/ 1327149 h 1981324"/>
              <a:gd name="connsiteX36" fmla="*/ 845515 w 4036390"/>
              <a:gd name="connsiteY36" fmla="*/ 1317624 h 1981324"/>
              <a:gd name="connsiteX37" fmla="*/ 412127 w 4036390"/>
              <a:gd name="connsiteY37" fmla="*/ 898524 h 1981324"/>
              <a:gd name="connsiteX38" fmla="*/ 345452 w 4036390"/>
              <a:gd name="connsiteY38" fmla="*/ 850899 h 1981324"/>
              <a:gd name="connsiteX39" fmla="*/ 293065 w 4036390"/>
              <a:gd name="connsiteY39" fmla="*/ 846137 h 1981324"/>
              <a:gd name="connsiteX40" fmla="*/ 254965 w 4036390"/>
              <a:gd name="connsiteY40" fmla="*/ 822324 h 1981324"/>
              <a:gd name="connsiteX41" fmla="*/ 202577 w 4036390"/>
              <a:gd name="connsiteY41" fmla="*/ 736599 h 1981324"/>
              <a:gd name="connsiteX42" fmla="*/ 16840 w 4036390"/>
              <a:gd name="connsiteY42" fmla="*/ 50800 h 1981324"/>
              <a:gd name="connsiteX43" fmla="*/ 7315 w 4036390"/>
              <a:gd name="connsiteY43" fmla="*/ 50800 h 1981324"/>
              <a:gd name="connsiteX0" fmla="*/ 4133867 w 4133867"/>
              <a:gd name="connsiteY0" fmla="*/ 1790699 h 2068636"/>
              <a:gd name="connsiteX1" fmla="*/ 4057667 w 4133867"/>
              <a:gd name="connsiteY1" fmla="*/ 1876424 h 2068636"/>
              <a:gd name="connsiteX2" fmla="*/ 3967179 w 4133867"/>
              <a:gd name="connsiteY2" fmla="*/ 1885949 h 2068636"/>
              <a:gd name="connsiteX3" fmla="*/ 3871929 w 4133867"/>
              <a:gd name="connsiteY3" fmla="*/ 1928811 h 2068636"/>
              <a:gd name="connsiteX4" fmla="*/ 3819542 w 4133867"/>
              <a:gd name="connsiteY4" fmla="*/ 1966911 h 2068636"/>
              <a:gd name="connsiteX5" fmla="*/ 3681429 w 4133867"/>
              <a:gd name="connsiteY5" fmla="*/ 2033586 h 2068636"/>
              <a:gd name="connsiteX6" fmla="*/ 3614754 w 4133867"/>
              <a:gd name="connsiteY6" fmla="*/ 2066924 h 2068636"/>
              <a:gd name="connsiteX7" fmla="*/ 3571892 w 4133867"/>
              <a:gd name="connsiteY7" fmla="*/ 2062161 h 2068636"/>
              <a:gd name="connsiteX8" fmla="*/ 3509979 w 4133867"/>
              <a:gd name="connsiteY8" fmla="*/ 2047874 h 2068636"/>
              <a:gd name="connsiteX9" fmla="*/ 3271854 w 4133867"/>
              <a:gd name="connsiteY9" fmla="*/ 1914524 h 2068636"/>
              <a:gd name="connsiteX10" fmla="*/ 3190892 w 4133867"/>
              <a:gd name="connsiteY10" fmla="*/ 1885949 h 2068636"/>
              <a:gd name="connsiteX11" fmla="*/ 3128979 w 4133867"/>
              <a:gd name="connsiteY11" fmla="*/ 1876424 h 2068636"/>
              <a:gd name="connsiteX12" fmla="*/ 3005154 w 4133867"/>
              <a:gd name="connsiteY12" fmla="*/ 1871661 h 2068636"/>
              <a:gd name="connsiteX13" fmla="*/ 2590817 w 4133867"/>
              <a:gd name="connsiteY13" fmla="*/ 1952624 h 2068636"/>
              <a:gd name="connsiteX14" fmla="*/ 2505092 w 4133867"/>
              <a:gd name="connsiteY14" fmla="*/ 1938336 h 2068636"/>
              <a:gd name="connsiteX15" fmla="*/ 2452704 w 4133867"/>
              <a:gd name="connsiteY15" fmla="*/ 1904999 h 2068636"/>
              <a:gd name="connsiteX16" fmla="*/ 2409842 w 4133867"/>
              <a:gd name="connsiteY16" fmla="*/ 1843086 h 2068636"/>
              <a:gd name="connsiteX17" fmla="*/ 2343167 w 4133867"/>
              <a:gd name="connsiteY17" fmla="*/ 1724024 h 2068636"/>
              <a:gd name="connsiteX18" fmla="*/ 2252679 w 4133867"/>
              <a:gd name="connsiteY18" fmla="*/ 1671636 h 2068636"/>
              <a:gd name="connsiteX19" fmla="*/ 2066942 w 4133867"/>
              <a:gd name="connsiteY19" fmla="*/ 1624011 h 2068636"/>
              <a:gd name="connsiteX20" fmla="*/ 1995504 w 4133867"/>
              <a:gd name="connsiteY20" fmla="*/ 1604961 h 2068636"/>
              <a:gd name="connsiteX21" fmla="*/ 1919304 w 4133867"/>
              <a:gd name="connsiteY21" fmla="*/ 1485899 h 2068636"/>
              <a:gd name="connsiteX22" fmla="*/ 1876442 w 4133867"/>
              <a:gd name="connsiteY22" fmla="*/ 1414461 h 2068636"/>
              <a:gd name="connsiteX23" fmla="*/ 1781192 w 4133867"/>
              <a:gd name="connsiteY23" fmla="*/ 1362074 h 2068636"/>
              <a:gd name="connsiteX24" fmla="*/ 1581167 w 4133867"/>
              <a:gd name="connsiteY24" fmla="*/ 1290636 h 2068636"/>
              <a:gd name="connsiteX25" fmla="*/ 1528779 w 4133867"/>
              <a:gd name="connsiteY25" fmla="*/ 1295399 h 2068636"/>
              <a:gd name="connsiteX26" fmla="*/ 1457342 w 4133867"/>
              <a:gd name="connsiteY26" fmla="*/ 1314449 h 2068636"/>
              <a:gd name="connsiteX27" fmla="*/ 1400192 w 4133867"/>
              <a:gd name="connsiteY27" fmla="*/ 1309686 h 2068636"/>
              <a:gd name="connsiteX28" fmla="*/ 1343042 w 4133867"/>
              <a:gd name="connsiteY28" fmla="*/ 1300161 h 2068636"/>
              <a:gd name="connsiteX29" fmla="*/ 1309704 w 4133867"/>
              <a:gd name="connsiteY29" fmla="*/ 1338261 h 2068636"/>
              <a:gd name="connsiteX30" fmla="*/ 1252554 w 4133867"/>
              <a:gd name="connsiteY30" fmla="*/ 1381124 h 2068636"/>
              <a:gd name="connsiteX31" fmla="*/ 1219217 w 4133867"/>
              <a:gd name="connsiteY31" fmla="*/ 1385886 h 2068636"/>
              <a:gd name="connsiteX32" fmla="*/ 1181117 w 4133867"/>
              <a:gd name="connsiteY32" fmla="*/ 1381124 h 2068636"/>
              <a:gd name="connsiteX33" fmla="*/ 1133492 w 4133867"/>
              <a:gd name="connsiteY33" fmla="*/ 1366836 h 2068636"/>
              <a:gd name="connsiteX34" fmla="*/ 1057292 w 4133867"/>
              <a:gd name="connsiteY34" fmla="*/ 1385886 h 2068636"/>
              <a:gd name="connsiteX35" fmla="*/ 1047767 w 4133867"/>
              <a:gd name="connsiteY35" fmla="*/ 1414461 h 2068636"/>
              <a:gd name="connsiteX36" fmla="*/ 942992 w 4133867"/>
              <a:gd name="connsiteY36" fmla="*/ 1404936 h 2068636"/>
              <a:gd name="connsiteX37" fmla="*/ 509604 w 4133867"/>
              <a:gd name="connsiteY37" fmla="*/ 985836 h 2068636"/>
              <a:gd name="connsiteX38" fmla="*/ 442929 w 4133867"/>
              <a:gd name="connsiteY38" fmla="*/ 938211 h 2068636"/>
              <a:gd name="connsiteX39" fmla="*/ 390542 w 4133867"/>
              <a:gd name="connsiteY39" fmla="*/ 933449 h 2068636"/>
              <a:gd name="connsiteX40" fmla="*/ 352442 w 4133867"/>
              <a:gd name="connsiteY40" fmla="*/ 909636 h 2068636"/>
              <a:gd name="connsiteX41" fmla="*/ 300054 w 4133867"/>
              <a:gd name="connsiteY41" fmla="*/ 823911 h 2068636"/>
              <a:gd name="connsiteX42" fmla="*/ 114317 w 4133867"/>
              <a:gd name="connsiteY42" fmla="*/ 138112 h 2068636"/>
              <a:gd name="connsiteX43" fmla="*/ 17 w 4133867"/>
              <a:gd name="connsiteY43" fmla="*/ 0 h 2068636"/>
              <a:gd name="connsiteX44" fmla="*/ 104792 w 4133867"/>
              <a:gd name="connsiteY44" fmla="*/ 138112 h 2068636"/>
              <a:gd name="connsiteX0" fmla="*/ 4233867 w 4233867"/>
              <a:gd name="connsiteY0" fmla="*/ 2167015 h 2444952"/>
              <a:gd name="connsiteX1" fmla="*/ 4157667 w 4233867"/>
              <a:gd name="connsiteY1" fmla="*/ 2252740 h 2444952"/>
              <a:gd name="connsiteX2" fmla="*/ 4067179 w 4233867"/>
              <a:gd name="connsiteY2" fmla="*/ 2262265 h 2444952"/>
              <a:gd name="connsiteX3" fmla="*/ 3971929 w 4233867"/>
              <a:gd name="connsiteY3" fmla="*/ 2305127 h 2444952"/>
              <a:gd name="connsiteX4" fmla="*/ 3919542 w 4233867"/>
              <a:gd name="connsiteY4" fmla="*/ 2343227 h 2444952"/>
              <a:gd name="connsiteX5" fmla="*/ 3781429 w 4233867"/>
              <a:gd name="connsiteY5" fmla="*/ 2409902 h 2444952"/>
              <a:gd name="connsiteX6" fmla="*/ 3714754 w 4233867"/>
              <a:gd name="connsiteY6" fmla="*/ 2443240 h 2444952"/>
              <a:gd name="connsiteX7" fmla="*/ 3671892 w 4233867"/>
              <a:gd name="connsiteY7" fmla="*/ 2438477 h 2444952"/>
              <a:gd name="connsiteX8" fmla="*/ 3609979 w 4233867"/>
              <a:gd name="connsiteY8" fmla="*/ 2424190 h 2444952"/>
              <a:gd name="connsiteX9" fmla="*/ 3371854 w 4233867"/>
              <a:gd name="connsiteY9" fmla="*/ 2290840 h 2444952"/>
              <a:gd name="connsiteX10" fmla="*/ 3290892 w 4233867"/>
              <a:gd name="connsiteY10" fmla="*/ 2262265 h 2444952"/>
              <a:gd name="connsiteX11" fmla="*/ 3228979 w 4233867"/>
              <a:gd name="connsiteY11" fmla="*/ 2252740 h 2444952"/>
              <a:gd name="connsiteX12" fmla="*/ 3105154 w 4233867"/>
              <a:gd name="connsiteY12" fmla="*/ 2247977 h 2444952"/>
              <a:gd name="connsiteX13" fmla="*/ 2690817 w 4233867"/>
              <a:gd name="connsiteY13" fmla="*/ 2328940 h 2444952"/>
              <a:gd name="connsiteX14" fmla="*/ 2605092 w 4233867"/>
              <a:gd name="connsiteY14" fmla="*/ 2314652 h 2444952"/>
              <a:gd name="connsiteX15" fmla="*/ 2552704 w 4233867"/>
              <a:gd name="connsiteY15" fmla="*/ 2281315 h 2444952"/>
              <a:gd name="connsiteX16" fmla="*/ 2509842 w 4233867"/>
              <a:gd name="connsiteY16" fmla="*/ 2219402 h 2444952"/>
              <a:gd name="connsiteX17" fmla="*/ 2443167 w 4233867"/>
              <a:gd name="connsiteY17" fmla="*/ 2100340 h 2444952"/>
              <a:gd name="connsiteX18" fmla="*/ 2352679 w 4233867"/>
              <a:gd name="connsiteY18" fmla="*/ 2047952 h 2444952"/>
              <a:gd name="connsiteX19" fmla="*/ 2166942 w 4233867"/>
              <a:gd name="connsiteY19" fmla="*/ 2000327 h 2444952"/>
              <a:gd name="connsiteX20" fmla="*/ 2095504 w 4233867"/>
              <a:gd name="connsiteY20" fmla="*/ 1981277 h 2444952"/>
              <a:gd name="connsiteX21" fmla="*/ 2019304 w 4233867"/>
              <a:gd name="connsiteY21" fmla="*/ 1862215 h 2444952"/>
              <a:gd name="connsiteX22" fmla="*/ 1976442 w 4233867"/>
              <a:gd name="connsiteY22" fmla="*/ 1790777 h 2444952"/>
              <a:gd name="connsiteX23" fmla="*/ 1881192 w 4233867"/>
              <a:gd name="connsiteY23" fmla="*/ 1738390 h 2444952"/>
              <a:gd name="connsiteX24" fmla="*/ 1681167 w 4233867"/>
              <a:gd name="connsiteY24" fmla="*/ 1666952 h 2444952"/>
              <a:gd name="connsiteX25" fmla="*/ 1628779 w 4233867"/>
              <a:gd name="connsiteY25" fmla="*/ 1671715 h 2444952"/>
              <a:gd name="connsiteX26" fmla="*/ 1557342 w 4233867"/>
              <a:gd name="connsiteY26" fmla="*/ 1690765 h 2444952"/>
              <a:gd name="connsiteX27" fmla="*/ 1500192 w 4233867"/>
              <a:gd name="connsiteY27" fmla="*/ 1686002 h 2444952"/>
              <a:gd name="connsiteX28" fmla="*/ 1443042 w 4233867"/>
              <a:gd name="connsiteY28" fmla="*/ 1676477 h 2444952"/>
              <a:gd name="connsiteX29" fmla="*/ 1409704 w 4233867"/>
              <a:gd name="connsiteY29" fmla="*/ 1714577 h 2444952"/>
              <a:gd name="connsiteX30" fmla="*/ 1352554 w 4233867"/>
              <a:gd name="connsiteY30" fmla="*/ 1757440 h 2444952"/>
              <a:gd name="connsiteX31" fmla="*/ 1319217 w 4233867"/>
              <a:gd name="connsiteY31" fmla="*/ 1762202 h 2444952"/>
              <a:gd name="connsiteX32" fmla="*/ 1281117 w 4233867"/>
              <a:gd name="connsiteY32" fmla="*/ 1757440 h 2444952"/>
              <a:gd name="connsiteX33" fmla="*/ 1233492 w 4233867"/>
              <a:gd name="connsiteY33" fmla="*/ 1743152 h 2444952"/>
              <a:gd name="connsiteX34" fmla="*/ 1157292 w 4233867"/>
              <a:gd name="connsiteY34" fmla="*/ 1762202 h 2444952"/>
              <a:gd name="connsiteX35" fmla="*/ 1147767 w 4233867"/>
              <a:gd name="connsiteY35" fmla="*/ 1790777 h 2444952"/>
              <a:gd name="connsiteX36" fmla="*/ 1042992 w 4233867"/>
              <a:gd name="connsiteY36" fmla="*/ 1781252 h 2444952"/>
              <a:gd name="connsiteX37" fmla="*/ 609604 w 4233867"/>
              <a:gd name="connsiteY37" fmla="*/ 1362152 h 2444952"/>
              <a:gd name="connsiteX38" fmla="*/ 542929 w 4233867"/>
              <a:gd name="connsiteY38" fmla="*/ 1314527 h 2444952"/>
              <a:gd name="connsiteX39" fmla="*/ 490542 w 4233867"/>
              <a:gd name="connsiteY39" fmla="*/ 1309765 h 2444952"/>
              <a:gd name="connsiteX40" fmla="*/ 452442 w 4233867"/>
              <a:gd name="connsiteY40" fmla="*/ 1285952 h 2444952"/>
              <a:gd name="connsiteX41" fmla="*/ 400054 w 4233867"/>
              <a:gd name="connsiteY41" fmla="*/ 1200227 h 2444952"/>
              <a:gd name="connsiteX42" fmla="*/ 214317 w 4233867"/>
              <a:gd name="connsiteY42" fmla="*/ 514428 h 2444952"/>
              <a:gd name="connsiteX43" fmla="*/ 100017 w 4233867"/>
              <a:gd name="connsiteY43" fmla="*/ 376316 h 2444952"/>
              <a:gd name="connsiteX44" fmla="*/ 4 w 4233867"/>
              <a:gd name="connsiteY44" fmla="*/ 78 h 2444952"/>
              <a:gd name="connsiteX0" fmla="*/ 4233867 w 4233867"/>
              <a:gd name="connsiteY0" fmla="*/ 2167031 h 2444968"/>
              <a:gd name="connsiteX1" fmla="*/ 4157667 w 4233867"/>
              <a:gd name="connsiteY1" fmla="*/ 2252756 h 2444968"/>
              <a:gd name="connsiteX2" fmla="*/ 4067179 w 4233867"/>
              <a:gd name="connsiteY2" fmla="*/ 2262281 h 2444968"/>
              <a:gd name="connsiteX3" fmla="*/ 3971929 w 4233867"/>
              <a:gd name="connsiteY3" fmla="*/ 2305143 h 2444968"/>
              <a:gd name="connsiteX4" fmla="*/ 3919542 w 4233867"/>
              <a:gd name="connsiteY4" fmla="*/ 2343243 h 2444968"/>
              <a:gd name="connsiteX5" fmla="*/ 3781429 w 4233867"/>
              <a:gd name="connsiteY5" fmla="*/ 2409918 h 2444968"/>
              <a:gd name="connsiteX6" fmla="*/ 3714754 w 4233867"/>
              <a:gd name="connsiteY6" fmla="*/ 2443256 h 2444968"/>
              <a:gd name="connsiteX7" fmla="*/ 3671892 w 4233867"/>
              <a:gd name="connsiteY7" fmla="*/ 2438493 h 2444968"/>
              <a:gd name="connsiteX8" fmla="*/ 3609979 w 4233867"/>
              <a:gd name="connsiteY8" fmla="*/ 2424206 h 2444968"/>
              <a:gd name="connsiteX9" fmla="*/ 3371854 w 4233867"/>
              <a:gd name="connsiteY9" fmla="*/ 2290856 h 2444968"/>
              <a:gd name="connsiteX10" fmla="*/ 3290892 w 4233867"/>
              <a:gd name="connsiteY10" fmla="*/ 2262281 h 2444968"/>
              <a:gd name="connsiteX11" fmla="*/ 3228979 w 4233867"/>
              <a:gd name="connsiteY11" fmla="*/ 2252756 h 2444968"/>
              <a:gd name="connsiteX12" fmla="*/ 3105154 w 4233867"/>
              <a:gd name="connsiteY12" fmla="*/ 2247993 h 2444968"/>
              <a:gd name="connsiteX13" fmla="*/ 2690817 w 4233867"/>
              <a:gd name="connsiteY13" fmla="*/ 2328956 h 2444968"/>
              <a:gd name="connsiteX14" fmla="*/ 2605092 w 4233867"/>
              <a:gd name="connsiteY14" fmla="*/ 2314668 h 2444968"/>
              <a:gd name="connsiteX15" fmla="*/ 2552704 w 4233867"/>
              <a:gd name="connsiteY15" fmla="*/ 2281331 h 2444968"/>
              <a:gd name="connsiteX16" fmla="*/ 2509842 w 4233867"/>
              <a:gd name="connsiteY16" fmla="*/ 2219418 h 2444968"/>
              <a:gd name="connsiteX17" fmla="*/ 2443167 w 4233867"/>
              <a:gd name="connsiteY17" fmla="*/ 2100356 h 2444968"/>
              <a:gd name="connsiteX18" fmla="*/ 2352679 w 4233867"/>
              <a:gd name="connsiteY18" fmla="*/ 2047968 h 2444968"/>
              <a:gd name="connsiteX19" fmla="*/ 2166942 w 4233867"/>
              <a:gd name="connsiteY19" fmla="*/ 2000343 h 2444968"/>
              <a:gd name="connsiteX20" fmla="*/ 2095504 w 4233867"/>
              <a:gd name="connsiteY20" fmla="*/ 1981293 h 2444968"/>
              <a:gd name="connsiteX21" fmla="*/ 2019304 w 4233867"/>
              <a:gd name="connsiteY21" fmla="*/ 1862231 h 2444968"/>
              <a:gd name="connsiteX22" fmla="*/ 1976442 w 4233867"/>
              <a:gd name="connsiteY22" fmla="*/ 1790793 h 2444968"/>
              <a:gd name="connsiteX23" fmla="*/ 1881192 w 4233867"/>
              <a:gd name="connsiteY23" fmla="*/ 1738406 h 2444968"/>
              <a:gd name="connsiteX24" fmla="*/ 1681167 w 4233867"/>
              <a:gd name="connsiteY24" fmla="*/ 1666968 h 2444968"/>
              <a:gd name="connsiteX25" fmla="*/ 1628779 w 4233867"/>
              <a:gd name="connsiteY25" fmla="*/ 1671731 h 2444968"/>
              <a:gd name="connsiteX26" fmla="*/ 1557342 w 4233867"/>
              <a:gd name="connsiteY26" fmla="*/ 1690781 h 2444968"/>
              <a:gd name="connsiteX27" fmla="*/ 1500192 w 4233867"/>
              <a:gd name="connsiteY27" fmla="*/ 1686018 h 2444968"/>
              <a:gd name="connsiteX28" fmla="*/ 1443042 w 4233867"/>
              <a:gd name="connsiteY28" fmla="*/ 1676493 h 2444968"/>
              <a:gd name="connsiteX29" fmla="*/ 1409704 w 4233867"/>
              <a:gd name="connsiteY29" fmla="*/ 1714593 h 2444968"/>
              <a:gd name="connsiteX30" fmla="*/ 1352554 w 4233867"/>
              <a:gd name="connsiteY30" fmla="*/ 1757456 h 2444968"/>
              <a:gd name="connsiteX31" fmla="*/ 1319217 w 4233867"/>
              <a:gd name="connsiteY31" fmla="*/ 1762218 h 2444968"/>
              <a:gd name="connsiteX32" fmla="*/ 1281117 w 4233867"/>
              <a:gd name="connsiteY32" fmla="*/ 1757456 h 2444968"/>
              <a:gd name="connsiteX33" fmla="*/ 1233492 w 4233867"/>
              <a:gd name="connsiteY33" fmla="*/ 1743168 h 2444968"/>
              <a:gd name="connsiteX34" fmla="*/ 1157292 w 4233867"/>
              <a:gd name="connsiteY34" fmla="*/ 1762218 h 2444968"/>
              <a:gd name="connsiteX35" fmla="*/ 1147767 w 4233867"/>
              <a:gd name="connsiteY35" fmla="*/ 1790793 h 2444968"/>
              <a:gd name="connsiteX36" fmla="*/ 1042992 w 4233867"/>
              <a:gd name="connsiteY36" fmla="*/ 1781268 h 2444968"/>
              <a:gd name="connsiteX37" fmla="*/ 609604 w 4233867"/>
              <a:gd name="connsiteY37" fmla="*/ 1362168 h 2444968"/>
              <a:gd name="connsiteX38" fmla="*/ 542929 w 4233867"/>
              <a:gd name="connsiteY38" fmla="*/ 1314543 h 2444968"/>
              <a:gd name="connsiteX39" fmla="*/ 490542 w 4233867"/>
              <a:gd name="connsiteY39" fmla="*/ 1309781 h 2444968"/>
              <a:gd name="connsiteX40" fmla="*/ 452442 w 4233867"/>
              <a:gd name="connsiteY40" fmla="*/ 1285968 h 2444968"/>
              <a:gd name="connsiteX41" fmla="*/ 400054 w 4233867"/>
              <a:gd name="connsiteY41" fmla="*/ 1200243 h 2444968"/>
              <a:gd name="connsiteX42" fmla="*/ 214317 w 4233867"/>
              <a:gd name="connsiteY42" fmla="*/ 514444 h 2444968"/>
              <a:gd name="connsiteX43" fmla="*/ 133355 w 4233867"/>
              <a:gd name="connsiteY43" fmla="*/ 309657 h 2444968"/>
              <a:gd name="connsiteX44" fmla="*/ 4 w 4233867"/>
              <a:gd name="connsiteY44" fmla="*/ 94 h 2444968"/>
              <a:gd name="connsiteX0" fmla="*/ 4242473 w 4242473"/>
              <a:gd name="connsiteY0" fmla="*/ 2185057 h 2462994"/>
              <a:gd name="connsiteX1" fmla="*/ 4166273 w 4242473"/>
              <a:gd name="connsiteY1" fmla="*/ 2270782 h 2462994"/>
              <a:gd name="connsiteX2" fmla="*/ 4075785 w 4242473"/>
              <a:gd name="connsiteY2" fmla="*/ 2280307 h 2462994"/>
              <a:gd name="connsiteX3" fmla="*/ 3980535 w 4242473"/>
              <a:gd name="connsiteY3" fmla="*/ 2323169 h 2462994"/>
              <a:gd name="connsiteX4" fmla="*/ 3928148 w 4242473"/>
              <a:gd name="connsiteY4" fmla="*/ 2361269 h 2462994"/>
              <a:gd name="connsiteX5" fmla="*/ 3790035 w 4242473"/>
              <a:gd name="connsiteY5" fmla="*/ 2427944 h 2462994"/>
              <a:gd name="connsiteX6" fmla="*/ 3723360 w 4242473"/>
              <a:gd name="connsiteY6" fmla="*/ 2461282 h 2462994"/>
              <a:gd name="connsiteX7" fmla="*/ 3680498 w 4242473"/>
              <a:gd name="connsiteY7" fmla="*/ 2456519 h 2462994"/>
              <a:gd name="connsiteX8" fmla="*/ 3618585 w 4242473"/>
              <a:gd name="connsiteY8" fmla="*/ 2442232 h 2462994"/>
              <a:gd name="connsiteX9" fmla="*/ 3380460 w 4242473"/>
              <a:gd name="connsiteY9" fmla="*/ 2308882 h 2462994"/>
              <a:gd name="connsiteX10" fmla="*/ 3299498 w 4242473"/>
              <a:gd name="connsiteY10" fmla="*/ 2280307 h 2462994"/>
              <a:gd name="connsiteX11" fmla="*/ 3237585 w 4242473"/>
              <a:gd name="connsiteY11" fmla="*/ 2270782 h 2462994"/>
              <a:gd name="connsiteX12" fmla="*/ 3113760 w 4242473"/>
              <a:gd name="connsiteY12" fmla="*/ 2266019 h 2462994"/>
              <a:gd name="connsiteX13" fmla="*/ 2699423 w 4242473"/>
              <a:gd name="connsiteY13" fmla="*/ 2346982 h 2462994"/>
              <a:gd name="connsiteX14" fmla="*/ 2613698 w 4242473"/>
              <a:gd name="connsiteY14" fmla="*/ 2332694 h 2462994"/>
              <a:gd name="connsiteX15" fmla="*/ 2561310 w 4242473"/>
              <a:gd name="connsiteY15" fmla="*/ 2299357 h 2462994"/>
              <a:gd name="connsiteX16" fmla="*/ 2518448 w 4242473"/>
              <a:gd name="connsiteY16" fmla="*/ 2237444 h 2462994"/>
              <a:gd name="connsiteX17" fmla="*/ 2451773 w 4242473"/>
              <a:gd name="connsiteY17" fmla="*/ 2118382 h 2462994"/>
              <a:gd name="connsiteX18" fmla="*/ 2361285 w 4242473"/>
              <a:gd name="connsiteY18" fmla="*/ 2065994 h 2462994"/>
              <a:gd name="connsiteX19" fmla="*/ 2175548 w 4242473"/>
              <a:gd name="connsiteY19" fmla="*/ 2018369 h 2462994"/>
              <a:gd name="connsiteX20" fmla="*/ 2104110 w 4242473"/>
              <a:gd name="connsiteY20" fmla="*/ 1999319 h 2462994"/>
              <a:gd name="connsiteX21" fmla="*/ 2027910 w 4242473"/>
              <a:gd name="connsiteY21" fmla="*/ 1880257 h 2462994"/>
              <a:gd name="connsiteX22" fmla="*/ 1985048 w 4242473"/>
              <a:gd name="connsiteY22" fmla="*/ 1808819 h 2462994"/>
              <a:gd name="connsiteX23" fmla="*/ 1889798 w 4242473"/>
              <a:gd name="connsiteY23" fmla="*/ 1756432 h 2462994"/>
              <a:gd name="connsiteX24" fmla="*/ 1689773 w 4242473"/>
              <a:gd name="connsiteY24" fmla="*/ 1684994 h 2462994"/>
              <a:gd name="connsiteX25" fmla="*/ 1637385 w 4242473"/>
              <a:gd name="connsiteY25" fmla="*/ 1689757 h 2462994"/>
              <a:gd name="connsiteX26" fmla="*/ 1565948 w 4242473"/>
              <a:gd name="connsiteY26" fmla="*/ 1708807 h 2462994"/>
              <a:gd name="connsiteX27" fmla="*/ 1508798 w 4242473"/>
              <a:gd name="connsiteY27" fmla="*/ 1704044 h 2462994"/>
              <a:gd name="connsiteX28" fmla="*/ 1451648 w 4242473"/>
              <a:gd name="connsiteY28" fmla="*/ 1694519 h 2462994"/>
              <a:gd name="connsiteX29" fmla="*/ 1418310 w 4242473"/>
              <a:gd name="connsiteY29" fmla="*/ 1732619 h 2462994"/>
              <a:gd name="connsiteX30" fmla="*/ 1361160 w 4242473"/>
              <a:gd name="connsiteY30" fmla="*/ 1775482 h 2462994"/>
              <a:gd name="connsiteX31" fmla="*/ 1327823 w 4242473"/>
              <a:gd name="connsiteY31" fmla="*/ 1780244 h 2462994"/>
              <a:gd name="connsiteX32" fmla="*/ 1289723 w 4242473"/>
              <a:gd name="connsiteY32" fmla="*/ 1775482 h 2462994"/>
              <a:gd name="connsiteX33" fmla="*/ 1242098 w 4242473"/>
              <a:gd name="connsiteY33" fmla="*/ 1761194 h 2462994"/>
              <a:gd name="connsiteX34" fmla="*/ 1165898 w 4242473"/>
              <a:gd name="connsiteY34" fmla="*/ 1780244 h 2462994"/>
              <a:gd name="connsiteX35" fmla="*/ 1156373 w 4242473"/>
              <a:gd name="connsiteY35" fmla="*/ 1808819 h 2462994"/>
              <a:gd name="connsiteX36" fmla="*/ 1051598 w 4242473"/>
              <a:gd name="connsiteY36" fmla="*/ 1799294 h 2462994"/>
              <a:gd name="connsiteX37" fmla="*/ 618210 w 4242473"/>
              <a:gd name="connsiteY37" fmla="*/ 1380194 h 2462994"/>
              <a:gd name="connsiteX38" fmla="*/ 551535 w 4242473"/>
              <a:gd name="connsiteY38" fmla="*/ 1332569 h 2462994"/>
              <a:gd name="connsiteX39" fmla="*/ 499148 w 4242473"/>
              <a:gd name="connsiteY39" fmla="*/ 1327807 h 2462994"/>
              <a:gd name="connsiteX40" fmla="*/ 461048 w 4242473"/>
              <a:gd name="connsiteY40" fmla="*/ 1303994 h 2462994"/>
              <a:gd name="connsiteX41" fmla="*/ 408660 w 4242473"/>
              <a:gd name="connsiteY41" fmla="*/ 1218269 h 2462994"/>
              <a:gd name="connsiteX42" fmla="*/ 222923 w 4242473"/>
              <a:gd name="connsiteY42" fmla="*/ 532470 h 2462994"/>
              <a:gd name="connsiteX43" fmla="*/ 141961 w 4242473"/>
              <a:gd name="connsiteY43" fmla="*/ 327683 h 2462994"/>
              <a:gd name="connsiteX44" fmla="*/ 8610 w 4242473"/>
              <a:gd name="connsiteY44" fmla="*/ 18120 h 2462994"/>
              <a:gd name="connsiteX45" fmla="*/ 13374 w 4242473"/>
              <a:gd name="connsiteY45" fmla="*/ 37170 h 2462994"/>
              <a:gd name="connsiteX0" fmla="*/ 4238577 w 4238577"/>
              <a:gd name="connsiteY0" fmla="*/ 2257663 h 2535600"/>
              <a:gd name="connsiteX1" fmla="*/ 4162377 w 4238577"/>
              <a:gd name="connsiteY1" fmla="*/ 2343388 h 2535600"/>
              <a:gd name="connsiteX2" fmla="*/ 4071889 w 4238577"/>
              <a:gd name="connsiteY2" fmla="*/ 2352913 h 2535600"/>
              <a:gd name="connsiteX3" fmla="*/ 3976639 w 4238577"/>
              <a:gd name="connsiteY3" fmla="*/ 2395775 h 2535600"/>
              <a:gd name="connsiteX4" fmla="*/ 3924252 w 4238577"/>
              <a:gd name="connsiteY4" fmla="*/ 2433875 h 2535600"/>
              <a:gd name="connsiteX5" fmla="*/ 3786139 w 4238577"/>
              <a:gd name="connsiteY5" fmla="*/ 2500550 h 2535600"/>
              <a:gd name="connsiteX6" fmla="*/ 3719464 w 4238577"/>
              <a:gd name="connsiteY6" fmla="*/ 2533888 h 2535600"/>
              <a:gd name="connsiteX7" fmla="*/ 3676602 w 4238577"/>
              <a:gd name="connsiteY7" fmla="*/ 2529125 h 2535600"/>
              <a:gd name="connsiteX8" fmla="*/ 3614689 w 4238577"/>
              <a:gd name="connsiteY8" fmla="*/ 2514838 h 2535600"/>
              <a:gd name="connsiteX9" fmla="*/ 3376564 w 4238577"/>
              <a:gd name="connsiteY9" fmla="*/ 2381488 h 2535600"/>
              <a:gd name="connsiteX10" fmla="*/ 3295602 w 4238577"/>
              <a:gd name="connsiteY10" fmla="*/ 2352913 h 2535600"/>
              <a:gd name="connsiteX11" fmla="*/ 3233689 w 4238577"/>
              <a:gd name="connsiteY11" fmla="*/ 2343388 h 2535600"/>
              <a:gd name="connsiteX12" fmla="*/ 3109864 w 4238577"/>
              <a:gd name="connsiteY12" fmla="*/ 2338625 h 2535600"/>
              <a:gd name="connsiteX13" fmla="*/ 2695527 w 4238577"/>
              <a:gd name="connsiteY13" fmla="*/ 2419588 h 2535600"/>
              <a:gd name="connsiteX14" fmla="*/ 2609802 w 4238577"/>
              <a:gd name="connsiteY14" fmla="*/ 2405300 h 2535600"/>
              <a:gd name="connsiteX15" fmla="*/ 2557414 w 4238577"/>
              <a:gd name="connsiteY15" fmla="*/ 2371963 h 2535600"/>
              <a:gd name="connsiteX16" fmla="*/ 2514552 w 4238577"/>
              <a:gd name="connsiteY16" fmla="*/ 2310050 h 2535600"/>
              <a:gd name="connsiteX17" fmla="*/ 2447877 w 4238577"/>
              <a:gd name="connsiteY17" fmla="*/ 2190988 h 2535600"/>
              <a:gd name="connsiteX18" fmla="*/ 2357389 w 4238577"/>
              <a:gd name="connsiteY18" fmla="*/ 2138600 h 2535600"/>
              <a:gd name="connsiteX19" fmla="*/ 2171652 w 4238577"/>
              <a:gd name="connsiteY19" fmla="*/ 2090975 h 2535600"/>
              <a:gd name="connsiteX20" fmla="*/ 2100214 w 4238577"/>
              <a:gd name="connsiteY20" fmla="*/ 2071925 h 2535600"/>
              <a:gd name="connsiteX21" fmla="*/ 2024014 w 4238577"/>
              <a:gd name="connsiteY21" fmla="*/ 1952863 h 2535600"/>
              <a:gd name="connsiteX22" fmla="*/ 1981152 w 4238577"/>
              <a:gd name="connsiteY22" fmla="*/ 1881425 h 2535600"/>
              <a:gd name="connsiteX23" fmla="*/ 1885902 w 4238577"/>
              <a:gd name="connsiteY23" fmla="*/ 1829038 h 2535600"/>
              <a:gd name="connsiteX24" fmla="*/ 1685877 w 4238577"/>
              <a:gd name="connsiteY24" fmla="*/ 1757600 h 2535600"/>
              <a:gd name="connsiteX25" fmla="*/ 1633489 w 4238577"/>
              <a:gd name="connsiteY25" fmla="*/ 1762363 h 2535600"/>
              <a:gd name="connsiteX26" fmla="*/ 1562052 w 4238577"/>
              <a:gd name="connsiteY26" fmla="*/ 1781413 h 2535600"/>
              <a:gd name="connsiteX27" fmla="*/ 1504902 w 4238577"/>
              <a:gd name="connsiteY27" fmla="*/ 1776650 h 2535600"/>
              <a:gd name="connsiteX28" fmla="*/ 1447752 w 4238577"/>
              <a:gd name="connsiteY28" fmla="*/ 1767125 h 2535600"/>
              <a:gd name="connsiteX29" fmla="*/ 1414414 w 4238577"/>
              <a:gd name="connsiteY29" fmla="*/ 1805225 h 2535600"/>
              <a:gd name="connsiteX30" fmla="*/ 1357264 w 4238577"/>
              <a:gd name="connsiteY30" fmla="*/ 1848088 h 2535600"/>
              <a:gd name="connsiteX31" fmla="*/ 1323927 w 4238577"/>
              <a:gd name="connsiteY31" fmla="*/ 1852850 h 2535600"/>
              <a:gd name="connsiteX32" fmla="*/ 1285827 w 4238577"/>
              <a:gd name="connsiteY32" fmla="*/ 1848088 h 2535600"/>
              <a:gd name="connsiteX33" fmla="*/ 1238202 w 4238577"/>
              <a:gd name="connsiteY33" fmla="*/ 1833800 h 2535600"/>
              <a:gd name="connsiteX34" fmla="*/ 1162002 w 4238577"/>
              <a:gd name="connsiteY34" fmla="*/ 1852850 h 2535600"/>
              <a:gd name="connsiteX35" fmla="*/ 1152477 w 4238577"/>
              <a:gd name="connsiteY35" fmla="*/ 1881425 h 2535600"/>
              <a:gd name="connsiteX36" fmla="*/ 1047702 w 4238577"/>
              <a:gd name="connsiteY36" fmla="*/ 1871900 h 2535600"/>
              <a:gd name="connsiteX37" fmla="*/ 614314 w 4238577"/>
              <a:gd name="connsiteY37" fmla="*/ 1452800 h 2535600"/>
              <a:gd name="connsiteX38" fmla="*/ 547639 w 4238577"/>
              <a:gd name="connsiteY38" fmla="*/ 1405175 h 2535600"/>
              <a:gd name="connsiteX39" fmla="*/ 495252 w 4238577"/>
              <a:gd name="connsiteY39" fmla="*/ 1400413 h 2535600"/>
              <a:gd name="connsiteX40" fmla="*/ 457152 w 4238577"/>
              <a:gd name="connsiteY40" fmla="*/ 1376600 h 2535600"/>
              <a:gd name="connsiteX41" fmla="*/ 404764 w 4238577"/>
              <a:gd name="connsiteY41" fmla="*/ 1290875 h 2535600"/>
              <a:gd name="connsiteX42" fmla="*/ 219027 w 4238577"/>
              <a:gd name="connsiteY42" fmla="*/ 605076 h 2535600"/>
              <a:gd name="connsiteX43" fmla="*/ 138065 w 4238577"/>
              <a:gd name="connsiteY43" fmla="*/ 400289 h 2535600"/>
              <a:gd name="connsiteX44" fmla="*/ 4714 w 4238577"/>
              <a:gd name="connsiteY44" fmla="*/ 90726 h 2535600"/>
              <a:gd name="connsiteX45" fmla="*/ 42815 w 4238577"/>
              <a:gd name="connsiteY45" fmla="*/ 239 h 2535600"/>
              <a:gd name="connsiteX0" fmla="*/ 4238577 w 4238577"/>
              <a:gd name="connsiteY0" fmla="*/ 2262902 h 2540839"/>
              <a:gd name="connsiteX1" fmla="*/ 4162377 w 4238577"/>
              <a:gd name="connsiteY1" fmla="*/ 2348627 h 2540839"/>
              <a:gd name="connsiteX2" fmla="*/ 4071889 w 4238577"/>
              <a:gd name="connsiteY2" fmla="*/ 2358152 h 2540839"/>
              <a:gd name="connsiteX3" fmla="*/ 3976639 w 4238577"/>
              <a:gd name="connsiteY3" fmla="*/ 2401014 h 2540839"/>
              <a:gd name="connsiteX4" fmla="*/ 3924252 w 4238577"/>
              <a:gd name="connsiteY4" fmla="*/ 2439114 h 2540839"/>
              <a:gd name="connsiteX5" fmla="*/ 3786139 w 4238577"/>
              <a:gd name="connsiteY5" fmla="*/ 2505789 h 2540839"/>
              <a:gd name="connsiteX6" fmla="*/ 3719464 w 4238577"/>
              <a:gd name="connsiteY6" fmla="*/ 2539127 h 2540839"/>
              <a:gd name="connsiteX7" fmla="*/ 3676602 w 4238577"/>
              <a:gd name="connsiteY7" fmla="*/ 2534364 h 2540839"/>
              <a:gd name="connsiteX8" fmla="*/ 3614689 w 4238577"/>
              <a:gd name="connsiteY8" fmla="*/ 2520077 h 2540839"/>
              <a:gd name="connsiteX9" fmla="*/ 3376564 w 4238577"/>
              <a:gd name="connsiteY9" fmla="*/ 2386727 h 2540839"/>
              <a:gd name="connsiteX10" fmla="*/ 3295602 w 4238577"/>
              <a:gd name="connsiteY10" fmla="*/ 2358152 h 2540839"/>
              <a:gd name="connsiteX11" fmla="*/ 3233689 w 4238577"/>
              <a:gd name="connsiteY11" fmla="*/ 2348627 h 2540839"/>
              <a:gd name="connsiteX12" fmla="*/ 3109864 w 4238577"/>
              <a:gd name="connsiteY12" fmla="*/ 2343864 h 2540839"/>
              <a:gd name="connsiteX13" fmla="*/ 2695527 w 4238577"/>
              <a:gd name="connsiteY13" fmla="*/ 2424827 h 2540839"/>
              <a:gd name="connsiteX14" fmla="*/ 2609802 w 4238577"/>
              <a:gd name="connsiteY14" fmla="*/ 2410539 h 2540839"/>
              <a:gd name="connsiteX15" fmla="*/ 2557414 w 4238577"/>
              <a:gd name="connsiteY15" fmla="*/ 2377202 h 2540839"/>
              <a:gd name="connsiteX16" fmla="*/ 2514552 w 4238577"/>
              <a:gd name="connsiteY16" fmla="*/ 2315289 h 2540839"/>
              <a:gd name="connsiteX17" fmla="*/ 2447877 w 4238577"/>
              <a:gd name="connsiteY17" fmla="*/ 2196227 h 2540839"/>
              <a:gd name="connsiteX18" fmla="*/ 2357389 w 4238577"/>
              <a:gd name="connsiteY18" fmla="*/ 2143839 h 2540839"/>
              <a:gd name="connsiteX19" fmla="*/ 2171652 w 4238577"/>
              <a:gd name="connsiteY19" fmla="*/ 2096214 h 2540839"/>
              <a:gd name="connsiteX20" fmla="*/ 2100214 w 4238577"/>
              <a:gd name="connsiteY20" fmla="*/ 2077164 h 2540839"/>
              <a:gd name="connsiteX21" fmla="*/ 2024014 w 4238577"/>
              <a:gd name="connsiteY21" fmla="*/ 1958102 h 2540839"/>
              <a:gd name="connsiteX22" fmla="*/ 1981152 w 4238577"/>
              <a:gd name="connsiteY22" fmla="*/ 1886664 h 2540839"/>
              <a:gd name="connsiteX23" fmla="*/ 1885902 w 4238577"/>
              <a:gd name="connsiteY23" fmla="*/ 1834277 h 2540839"/>
              <a:gd name="connsiteX24" fmla="*/ 1685877 w 4238577"/>
              <a:gd name="connsiteY24" fmla="*/ 1762839 h 2540839"/>
              <a:gd name="connsiteX25" fmla="*/ 1633489 w 4238577"/>
              <a:gd name="connsiteY25" fmla="*/ 1767602 h 2540839"/>
              <a:gd name="connsiteX26" fmla="*/ 1562052 w 4238577"/>
              <a:gd name="connsiteY26" fmla="*/ 1786652 h 2540839"/>
              <a:gd name="connsiteX27" fmla="*/ 1504902 w 4238577"/>
              <a:gd name="connsiteY27" fmla="*/ 1781889 h 2540839"/>
              <a:gd name="connsiteX28" fmla="*/ 1447752 w 4238577"/>
              <a:gd name="connsiteY28" fmla="*/ 1772364 h 2540839"/>
              <a:gd name="connsiteX29" fmla="*/ 1414414 w 4238577"/>
              <a:gd name="connsiteY29" fmla="*/ 1810464 h 2540839"/>
              <a:gd name="connsiteX30" fmla="*/ 1357264 w 4238577"/>
              <a:gd name="connsiteY30" fmla="*/ 1853327 h 2540839"/>
              <a:gd name="connsiteX31" fmla="*/ 1323927 w 4238577"/>
              <a:gd name="connsiteY31" fmla="*/ 1858089 h 2540839"/>
              <a:gd name="connsiteX32" fmla="*/ 1285827 w 4238577"/>
              <a:gd name="connsiteY32" fmla="*/ 1853327 h 2540839"/>
              <a:gd name="connsiteX33" fmla="*/ 1238202 w 4238577"/>
              <a:gd name="connsiteY33" fmla="*/ 1839039 h 2540839"/>
              <a:gd name="connsiteX34" fmla="*/ 1162002 w 4238577"/>
              <a:gd name="connsiteY34" fmla="*/ 1858089 h 2540839"/>
              <a:gd name="connsiteX35" fmla="*/ 1152477 w 4238577"/>
              <a:gd name="connsiteY35" fmla="*/ 1886664 h 2540839"/>
              <a:gd name="connsiteX36" fmla="*/ 1047702 w 4238577"/>
              <a:gd name="connsiteY36" fmla="*/ 1877139 h 2540839"/>
              <a:gd name="connsiteX37" fmla="*/ 614314 w 4238577"/>
              <a:gd name="connsiteY37" fmla="*/ 1458039 h 2540839"/>
              <a:gd name="connsiteX38" fmla="*/ 547639 w 4238577"/>
              <a:gd name="connsiteY38" fmla="*/ 1410414 h 2540839"/>
              <a:gd name="connsiteX39" fmla="*/ 495252 w 4238577"/>
              <a:gd name="connsiteY39" fmla="*/ 1405652 h 2540839"/>
              <a:gd name="connsiteX40" fmla="*/ 457152 w 4238577"/>
              <a:gd name="connsiteY40" fmla="*/ 1381839 h 2540839"/>
              <a:gd name="connsiteX41" fmla="*/ 404764 w 4238577"/>
              <a:gd name="connsiteY41" fmla="*/ 1296114 h 2540839"/>
              <a:gd name="connsiteX42" fmla="*/ 219027 w 4238577"/>
              <a:gd name="connsiteY42" fmla="*/ 610315 h 2540839"/>
              <a:gd name="connsiteX43" fmla="*/ 138065 w 4238577"/>
              <a:gd name="connsiteY43" fmla="*/ 405528 h 2540839"/>
              <a:gd name="connsiteX44" fmla="*/ 4714 w 4238577"/>
              <a:gd name="connsiteY44" fmla="*/ 95965 h 2540839"/>
              <a:gd name="connsiteX45" fmla="*/ 42815 w 4238577"/>
              <a:gd name="connsiteY45" fmla="*/ 5478 h 2540839"/>
              <a:gd name="connsiteX46" fmla="*/ 38053 w 4238577"/>
              <a:gd name="connsiteY46" fmla="*/ 10240 h 2540839"/>
              <a:gd name="connsiteX0" fmla="*/ 4238577 w 4238577"/>
              <a:gd name="connsiteY0" fmla="*/ 2328874 h 2606811"/>
              <a:gd name="connsiteX1" fmla="*/ 4162377 w 4238577"/>
              <a:gd name="connsiteY1" fmla="*/ 2414599 h 2606811"/>
              <a:gd name="connsiteX2" fmla="*/ 4071889 w 4238577"/>
              <a:gd name="connsiteY2" fmla="*/ 2424124 h 2606811"/>
              <a:gd name="connsiteX3" fmla="*/ 3976639 w 4238577"/>
              <a:gd name="connsiteY3" fmla="*/ 2466986 h 2606811"/>
              <a:gd name="connsiteX4" fmla="*/ 3924252 w 4238577"/>
              <a:gd name="connsiteY4" fmla="*/ 2505086 h 2606811"/>
              <a:gd name="connsiteX5" fmla="*/ 3786139 w 4238577"/>
              <a:gd name="connsiteY5" fmla="*/ 2571761 h 2606811"/>
              <a:gd name="connsiteX6" fmla="*/ 3719464 w 4238577"/>
              <a:gd name="connsiteY6" fmla="*/ 2605099 h 2606811"/>
              <a:gd name="connsiteX7" fmla="*/ 3676602 w 4238577"/>
              <a:gd name="connsiteY7" fmla="*/ 2600336 h 2606811"/>
              <a:gd name="connsiteX8" fmla="*/ 3614689 w 4238577"/>
              <a:gd name="connsiteY8" fmla="*/ 2586049 h 2606811"/>
              <a:gd name="connsiteX9" fmla="*/ 3376564 w 4238577"/>
              <a:gd name="connsiteY9" fmla="*/ 2452699 h 2606811"/>
              <a:gd name="connsiteX10" fmla="*/ 3295602 w 4238577"/>
              <a:gd name="connsiteY10" fmla="*/ 2424124 h 2606811"/>
              <a:gd name="connsiteX11" fmla="*/ 3233689 w 4238577"/>
              <a:gd name="connsiteY11" fmla="*/ 2414599 h 2606811"/>
              <a:gd name="connsiteX12" fmla="*/ 3109864 w 4238577"/>
              <a:gd name="connsiteY12" fmla="*/ 2409836 h 2606811"/>
              <a:gd name="connsiteX13" fmla="*/ 2695527 w 4238577"/>
              <a:gd name="connsiteY13" fmla="*/ 2490799 h 2606811"/>
              <a:gd name="connsiteX14" fmla="*/ 2609802 w 4238577"/>
              <a:gd name="connsiteY14" fmla="*/ 2476511 h 2606811"/>
              <a:gd name="connsiteX15" fmla="*/ 2557414 w 4238577"/>
              <a:gd name="connsiteY15" fmla="*/ 2443174 h 2606811"/>
              <a:gd name="connsiteX16" fmla="*/ 2514552 w 4238577"/>
              <a:gd name="connsiteY16" fmla="*/ 2381261 h 2606811"/>
              <a:gd name="connsiteX17" fmla="*/ 2447877 w 4238577"/>
              <a:gd name="connsiteY17" fmla="*/ 2262199 h 2606811"/>
              <a:gd name="connsiteX18" fmla="*/ 2357389 w 4238577"/>
              <a:gd name="connsiteY18" fmla="*/ 2209811 h 2606811"/>
              <a:gd name="connsiteX19" fmla="*/ 2171652 w 4238577"/>
              <a:gd name="connsiteY19" fmla="*/ 2162186 h 2606811"/>
              <a:gd name="connsiteX20" fmla="*/ 2100214 w 4238577"/>
              <a:gd name="connsiteY20" fmla="*/ 2143136 h 2606811"/>
              <a:gd name="connsiteX21" fmla="*/ 2024014 w 4238577"/>
              <a:gd name="connsiteY21" fmla="*/ 2024074 h 2606811"/>
              <a:gd name="connsiteX22" fmla="*/ 1981152 w 4238577"/>
              <a:gd name="connsiteY22" fmla="*/ 1952636 h 2606811"/>
              <a:gd name="connsiteX23" fmla="*/ 1885902 w 4238577"/>
              <a:gd name="connsiteY23" fmla="*/ 1900249 h 2606811"/>
              <a:gd name="connsiteX24" fmla="*/ 1685877 w 4238577"/>
              <a:gd name="connsiteY24" fmla="*/ 1828811 h 2606811"/>
              <a:gd name="connsiteX25" fmla="*/ 1633489 w 4238577"/>
              <a:gd name="connsiteY25" fmla="*/ 1833574 h 2606811"/>
              <a:gd name="connsiteX26" fmla="*/ 1562052 w 4238577"/>
              <a:gd name="connsiteY26" fmla="*/ 1852624 h 2606811"/>
              <a:gd name="connsiteX27" fmla="*/ 1504902 w 4238577"/>
              <a:gd name="connsiteY27" fmla="*/ 1847861 h 2606811"/>
              <a:gd name="connsiteX28" fmla="*/ 1447752 w 4238577"/>
              <a:gd name="connsiteY28" fmla="*/ 1838336 h 2606811"/>
              <a:gd name="connsiteX29" fmla="*/ 1414414 w 4238577"/>
              <a:gd name="connsiteY29" fmla="*/ 1876436 h 2606811"/>
              <a:gd name="connsiteX30" fmla="*/ 1357264 w 4238577"/>
              <a:gd name="connsiteY30" fmla="*/ 1919299 h 2606811"/>
              <a:gd name="connsiteX31" fmla="*/ 1323927 w 4238577"/>
              <a:gd name="connsiteY31" fmla="*/ 1924061 h 2606811"/>
              <a:gd name="connsiteX32" fmla="*/ 1285827 w 4238577"/>
              <a:gd name="connsiteY32" fmla="*/ 1919299 h 2606811"/>
              <a:gd name="connsiteX33" fmla="*/ 1238202 w 4238577"/>
              <a:gd name="connsiteY33" fmla="*/ 1905011 h 2606811"/>
              <a:gd name="connsiteX34" fmla="*/ 1162002 w 4238577"/>
              <a:gd name="connsiteY34" fmla="*/ 1924061 h 2606811"/>
              <a:gd name="connsiteX35" fmla="*/ 1152477 w 4238577"/>
              <a:gd name="connsiteY35" fmla="*/ 1952636 h 2606811"/>
              <a:gd name="connsiteX36" fmla="*/ 1047702 w 4238577"/>
              <a:gd name="connsiteY36" fmla="*/ 1943111 h 2606811"/>
              <a:gd name="connsiteX37" fmla="*/ 614314 w 4238577"/>
              <a:gd name="connsiteY37" fmla="*/ 1524011 h 2606811"/>
              <a:gd name="connsiteX38" fmla="*/ 547639 w 4238577"/>
              <a:gd name="connsiteY38" fmla="*/ 1476386 h 2606811"/>
              <a:gd name="connsiteX39" fmla="*/ 495252 w 4238577"/>
              <a:gd name="connsiteY39" fmla="*/ 1471624 h 2606811"/>
              <a:gd name="connsiteX40" fmla="*/ 457152 w 4238577"/>
              <a:gd name="connsiteY40" fmla="*/ 1447811 h 2606811"/>
              <a:gd name="connsiteX41" fmla="*/ 404764 w 4238577"/>
              <a:gd name="connsiteY41" fmla="*/ 1362086 h 2606811"/>
              <a:gd name="connsiteX42" fmla="*/ 219027 w 4238577"/>
              <a:gd name="connsiteY42" fmla="*/ 676287 h 2606811"/>
              <a:gd name="connsiteX43" fmla="*/ 138065 w 4238577"/>
              <a:gd name="connsiteY43" fmla="*/ 471500 h 2606811"/>
              <a:gd name="connsiteX44" fmla="*/ 4714 w 4238577"/>
              <a:gd name="connsiteY44" fmla="*/ 161937 h 2606811"/>
              <a:gd name="connsiteX45" fmla="*/ 42815 w 4238577"/>
              <a:gd name="connsiteY45" fmla="*/ 71450 h 2606811"/>
              <a:gd name="connsiteX46" fmla="*/ 133303 w 4238577"/>
              <a:gd name="connsiteY46" fmla="*/ 12 h 2606811"/>
              <a:gd name="connsiteX0" fmla="*/ 4238577 w 4238577"/>
              <a:gd name="connsiteY0" fmla="*/ 2335755 h 2613692"/>
              <a:gd name="connsiteX1" fmla="*/ 4162377 w 4238577"/>
              <a:gd name="connsiteY1" fmla="*/ 2421480 h 2613692"/>
              <a:gd name="connsiteX2" fmla="*/ 4071889 w 4238577"/>
              <a:gd name="connsiteY2" fmla="*/ 2431005 h 2613692"/>
              <a:gd name="connsiteX3" fmla="*/ 3976639 w 4238577"/>
              <a:gd name="connsiteY3" fmla="*/ 2473867 h 2613692"/>
              <a:gd name="connsiteX4" fmla="*/ 3924252 w 4238577"/>
              <a:gd name="connsiteY4" fmla="*/ 2511967 h 2613692"/>
              <a:gd name="connsiteX5" fmla="*/ 3786139 w 4238577"/>
              <a:gd name="connsiteY5" fmla="*/ 2578642 h 2613692"/>
              <a:gd name="connsiteX6" fmla="*/ 3719464 w 4238577"/>
              <a:gd name="connsiteY6" fmla="*/ 2611980 h 2613692"/>
              <a:gd name="connsiteX7" fmla="*/ 3676602 w 4238577"/>
              <a:gd name="connsiteY7" fmla="*/ 2607217 h 2613692"/>
              <a:gd name="connsiteX8" fmla="*/ 3614689 w 4238577"/>
              <a:gd name="connsiteY8" fmla="*/ 2592930 h 2613692"/>
              <a:gd name="connsiteX9" fmla="*/ 3376564 w 4238577"/>
              <a:gd name="connsiteY9" fmla="*/ 2459580 h 2613692"/>
              <a:gd name="connsiteX10" fmla="*/ 3295602 w 4238577"/>
              <a:gd name="connsiteY10" fmla="*/ 2431005 h 2613692"/>
              <a:gd name="connsiteX11" fmla="*/ 3233689 w 4238577"/>
              <a:gd name="connsiteY11" fmla="*/ 2421480 h 2613692"/>
              <a:gd name="connsiteX12" fmla="*/ 3109864 w 4238577"/>
              <a:gd name="connsiteY12" fmla="*/ 2416717 h 2613692"/>
              <a:gd name="connsiteX13" fmla="*/ 2695527 w 4238577"/>
              <a:gd name="connsiteY13" fmla="*/ 2497680 h 2613692"/>
              <a:gd name="connsiteX14" fmla="*/ 2609802 w 4238577"/>
              <a:gd name="connsiteY14" fmla="*/ 2483392 h 2613692"/>
              <a:gd name="connsiteX15" fmla="*/ 2557414 w 4238577"/>
              <a:gd name="connsiteY15" fmla="*/ 2450055 h 2613692"/>
              <a:gd name="connsiteX16" fmla="*/ 2514552 w 4238577"/>
              <a:gd name="connsiteY16" fmla="*/ 2388142 h 2613692"/>
              <a:gd name="connsiteX17" fmla="*/ 2447877 w 4238577"/>
              <a:gd name="connsiteY17" fmla="*/ 2269080 h 2613692"/>
              <a:gd name="connsiteX18" fmla="*/ 2357389 w 4238577"/>
              <a:gd name="connsiteY18" fmla="*/ 2216692 h 2613692"/>
              <a:gd name="connsiteX19" fmla="*/ 2171652 w 4238577"/>
              <a:gd name="connsiteY19" fmla="*/ 2169067 h 2613692"/>
              <a:gd name="connsiteX20" fmla="*/ 2100214 w 4238577"/>
              <a:gd name="connsiteY20" fmla="*/ 2150017 h 2613692"/>
              <a:gd name="connsiteX21" fmla="*/ 2024014 w 4238577"/>
              <a:gd name="connsiteY21" fmla="*/ 2030955 h 2613692"/>
              <a:gd name="connsiteX22" fmla="*/ 1981152 w 4238577"/>
              <a:gd name="connsiteY22" fmla="*/ 1959517 h 2613692"/>
              <a:gd name="connsiteX23" fmla="*/ 1885902 w 4238577"/>
              <a:gd name="connsiteY23" fmla="*/ 1907130 h 2613692"/>
              <a:gd name="connsiteX24" fmla="*/ 1685877 w 4238577"/>
              <a:gd name="connsiteY24" fmla="*/ 1835692 h 2613692"/>
              <a:gd name="connsiteX25" fmla="*/ 1633489 w 4238577"/>
              <a:gd name="connsiteY25" fmla="*/ 1840455 h 2613692"/>
              <a:gd name="connsiteX26" fmla="*/ 1562052 w 4238577"/>
              <a:gd name="connsiteY26" fmla="*/ 1859505 h 2613692"/>
              <a:gd name="connsiteX27" fmla="*/ 1504902 w 4238577"/>
              <a:gd name="connsiteY27" fmla="*/ 1854742 h 2613692"/>
              <a:gd name="connsiteX28" fmla="*/ 1447752 w 4238577"/>
              <a:gd name="connsiteY28" fmla="*/ 1845217 h 2613692"/>
              <a:gd name="connsiteX29" fmla="*/ 1414414 w 4238577"/>
              <a:gd name="connsiteY29" fmla="*/ 1883317 h 2613692"/>
              <a:gd name="connsiteX30" fmla="*/ 1357264 w 4238577"/>
              <a:gd name="connsiteY30" fmla="*/ 1926180 h 2613692"/>
              <a:gd name="connsiteX31" fmla="*/ 1323927 w 4238577"/>
              <a:gd name="connsiteY31" fmla="*/ 1930942 h 2613692"/>
              <a:gd name="connsiteX32" fmla="*/ 1285827 w 4238577"/>
              <a:gd name="connsiteY32" fmla="*/ 1926180 h 2613692"/>
              <a:gd name="connsiteX33" fmla="*/ 1238202 w 4238577"/>
              <a:gd name="connsiteY33" fmla="*/ 1911892 h 2613692"/>
              <a:gd name="connsiteX34" fmla="*/ 1162002 w 4238577"/>
              <a:gd name="connsiteY34" fmla="*/ 1930942 h 2613692"/>
              <a:gd name="connsiteX35" fmla="*/ 1152477 w 4238577"/>
              <a:gd name="connsiteY35" fmla="*/ 1959517 h 2613692"/>
              <a:gd name="connsiteX36" fmla="*/ 1047702 w 4238577"/>
              <a:gd name="connsiteY36" fmla="*/ 1949992 h 2613692"/>
              <a:gd name="connsiteX37" fmla="*/ 614314 w 4238577"/>
              <a:gd name="connsiteY37" fmla="*/ 1530892 h 2613692"/>
              <a:gd name="connsiteX38" fmla="*/ 547639 w 4238577"/>
              <a:gd name="connsiteY38" fmla="*/ 1483267 h 2613692"/>
              <a:gd name="connsiteX39" fmla="*/ 495252 w 4238577"/>
              <a:gd name="connsiteY39" fmla="*/ 1478505 h 2613692"/>
              <a:gd name="connsiteX40" fmla="*/ 457152 w 4238577"/>
              <a:gd name="connsiteY40" fmla="*/ 1454692 h 2613692"/>
              <a:gd name="connsiteX41" fmla="*/ 404764 w 4238577"/>
              <a:gd name="connsiteY41" fmla="*/ 1368967 h 2613692"/>
              <a:gd name="connsiteX42" fmla="*/ 219027 w 4238577"/>
              <a:gd name="connsiteY42" fmla="*/ 683168 h 2613692"/>
              <a:gd name="connsiteX43" fmla="*/ 138065 w 4238577"/>
              <a:gd name="connsiteY43" fmla="*/ 478381 h 2613692"/>
              <a:gd name="connsiteX44" fmla="*/ 4714 w 4238577"/>
              <a:gd name="connsiteY44" fmla="*/ 168818 h 2613692"/>
              <a:gd name="connsiteX45" fmla="*/ 42815 w 4238577"/>
              <a:gd name="connsiteY45" fmla="*/ 78331 h 2613692"/>
              <a:gd name="connsiteX46" fmla="*/ 133303 w 4238577"/>
              <a:gd name="connsiteY46" fmla="*/ 6893 h 2613692"/>
              <a:gd name="connsiteX47" fmla="*/ 138065 w 4238577"/>
              <a:gd name="connsiteY47" fmla="*/ 2132 h 2613692"/>
              <a:gd name="connsiteX0" fmla="*/ 4238577 w 4238577"/>
              <a:gd name="connsiteY0" fmla="*/ 2419348 h 2697285"/>
              <a:gd name="connsiteX1" fmla="*/ 4162377 w 4238577"/>
              <a:gd name="connsiteY1" fmla="*/ 2505073 h 2697285"/>
              <a:gd name="connsiteX2" fmla="*/ 4071889 w 4238577"/>
              <a:gd name="connsiteY2" fmla="*/ 2514598 h 2697285"/>
              <a:gd name="connsiteX3" fmla="*/ 3976639 w 4238577"/>
              <a:gd name="connsiteY3" fmla="*/ 2557460 h 2697285"/>
              <a:gd name="connsiteX4" fmla="*/ 3924252 w 4238577"/>
              <a:gd name="connsiteY4" fmla="*/ 2595560 h 2697285"/>
              <a:gd name="connsiteX5" fmla="*/ 3786139 w 4238577"/>
              <a:gd name="connsiteY5" fmla="*/ 2662235 h 2697285"/>
              <a:gd name="connsiteX6" fmla="*/ 3719464 w 4238577"/>
              <a:gd name="connsiteY6" fmla="*/ 2695573 h 2697285"/>
              <a:gd name="connsiteX7" fmla="*/ 3676602 w 4238577"/>
              <a:gd name="connsiteY7" fmla="*/ 2690810 h 2697285"/>
              <a:gd name="connsiteX8" fmla="*/ 3614689 w 4238577"/>
              <a:gd name="connsiteY8" fmla="*/ 2676523 h 2697285"/>
              <a:gd name="connsiteX9" fmla="*/ 3376564 w 4238577"/>
              <a:gd name="connsiteY9" fmla="*/ 2543173 h 2697285"/>
              <a:gd name="connsiteX10" fmla="*/ 3295602 w 4238577"/>
              <a:gd name="connsiteY10" fmla="*/ 2514598 h 2697285"/>
              <a:gd name="connsiteX11" fmla="*/ 3233689 w 4238577"/>
              <a:gd name="connsiteY11" fmla="*/ 2505073 h 2697285"/>
              <a:gd name="connsiteX12" fmla="*/ 3109864 w 4238577"/>
              <a:gd name="connsiteY12" fmla="*/ 2500310 h 2697285"/>
              <a:gd name="connsiteX13" fmla="*/ 2695527 w 4238577"/>
              <a:gd name="connsiteY13" fmla="*/ 2581273 h 2697285"/>
              <a:gd name="connsiteX14" fmla="*/ 2609802 w 4238577"/>
              <a:gd name="connsiteY14" fmla="*/ 2566985 h 2697285"/>
              <a:gd name="connsiteX15" fmla="*/ 2557414 w 4238577"/>
              <a:gd name="connsiteY15" fmla="*/ 2533648 h 2697285"/>
              <a:gd name="connsiteX16" fmla="*/ 2514552 w 4238577"/>
              <a:gd name="connsiteY16" fmla="*/ 2471735 h 2697285"/>
              <a:gd name="connsiteX17" fmla="*/ 2447877 w 4238577"/>
              <a:gd name="connsiteY17" fmla="*/ 2352673 h 2697285"/>
              <a:gd name="connsiteX18" fmla="*/ 2357389 w 4238577"/>
              <a:gd name="connsiteY18" fmla="*/ 2300285 h 2697285"/>
              <a:gd name="connsiteX19" fmla="*/ 2171652 w 4238577"/>
              <a:gd name="connsiteY19" fmla="*/ 2252660 h 2697285"/>
              <a:gd name="connsiteX20" fmla="*/ 2100214 w 4238577"/>
              <a:gd name="connsiteY20" fmla="*/ 2233610 h 2697285"/>
              <a:gd name="connsiteX21" fmla="*/ 2024014 w 4238577"/>
              <a:gd name="connsiteY21" fmla="*/ 2114548 h 2697285"/>
              <a:gd name="connsiteX22" fmla="*/ 1981152 w 4238577"/>
              <a:gd name="connsiteY22" fmla="*/ 2043110 h 2697285"/>
              <a:gd name="connsiteX23" fmla="*/ 1885902 w 4238577"/>
              <a:gd name="connsiteY23" fmla="*/ 1990723 h 2697285"/>
              <a:gd name="connsiteX24" fmla="*/ 1685877 w 4238577"/>
              <a:gd name="connsiteY24" fmla="*/ 1919285 h 2697285"/>
              <a:gd name="connsiteX25" fmla="*/ 1633489 w 4238577"/>
              <a:gd name="connsiteY25" fmla="*/ 1924048 h 2697285"/>
              <a:gd name="connsiteX26" fmla="*/ 1562052 w 4238577"/>
              <a:gd name="connsiteY26" fmla="*/ 1943098 h 2697285"/>
              <a:gd name="connsiteX27" fmla="*/ 1504902 w 4238577"/>
              <a:gd name="connsiteY27" fmla="*/ 1938335 h 2697285"/>
              <a:gd name="connsiteX28" fmla="*/ 1447752 w 4238577"/>
              <a:gd name="connsiteY28" fmla="*/ 1928810 h 2697285"/>
              <a:gd name="connsiteX29" fmla="*/ 1414414 w 4238577"/>
              <a:gd name="connsiteY29" fmla="*/ 1966910 h 2697285"/>
              <a:gd name="connsiteX30" fmla="*/ 1357264 w 4238577"/>
              <a:gd name="connsiteY30" fmla="*/ 2009773 h 2697285"/>
              <a:gd name="connsiteX31" fmla="*/ 1323927 w 4238577"/>
              <a:gd name="connsiteY31" fmla="*/ 2014535 h 2697285"/>
              <a:gd name="connsiteX32" fmla="*/ 1285827 w 4238577"/>
              <a:gd name="connsiteY32" fmla="*/ 2009773 h 2697285"/>
              <a:gd name="connsiteX33" fmla="*/ 1238202 w 4238577"/>
              <a:gd name="connsiteY33" fmla="*/ 1995485 h 2697285"/>
              <a:gd name="connsiteX34" fmla="*/ 1162002 w 4238577"/>
              <a:gd name="connsiteY34" fmla="*/ 2014535 h 2697285"/>
              <a:gd name="connsiteX35" fmla="*/ 1152477 w 4238577"/>
              <a:gd name="connsiteY35" fmla="*/ 2043110 h 2697285"/>
              <a:gd name="connsiteX36" fmla="*/ 1047702 w 4238577"/>
              <a:gd name="connsiteY36" fmla="*/ 2033585 h 2697285"/>
              <a:gd name="connsiteX37" fmla="*/ 614314 w 4238577"/>
              <a:gd name="connsiteY37" fmla="*/ 1614485 h 2697285"/>
              <a:gd name="connsiteX38" fmla="*/ 547639 w 4238577"/>
              <a:gd name="connsiteY38" fmla="*/ 1566860 h 2697285"/>
              <a:gd name="connsiteX39" fmla="*/ 495252 w 4238577"/>
              <a:gd name="connsiteY39" fmla="*/ 1562098 h 2697285"/>
              <a:gd name="connsiteX40" fmla="*/ 457152 w 4238577"/>
              <a:gd name="connsiteY40" fmla="*/ 1538285 h 2697285"/>
              <a:gd name="connsiteX41" fmla="*/ 404764 w 4238577"/>
              <a:gd name="connsiteY41" fmla="*/ 1452560 h 2697285"/>
              <a:gd name="connsiteX42" fmla="*/ 219027 w 4238577"/>
              <a:gd name="connsiteY42" fmla="*/ 766761 h 2697285"/>
              <a:gd name="connsiteX43" fmla="*/ 138065 w 4238577"/>
              <a:gd name="connsiteY43" fmla="*/ 561974 h 2697285"/>
              <a:gd name="connsiteX44" fmla="*/ 4714 w 4238577"/>
              <a:gd name="connsiteY44" fmla="*/ 252411 h 2697285"/>
              <a:gd name="connsiteX45" fmla="*/ 42815 w 4238577"/>
              <a:gd name="connsiteY45" fmla="*/ 161924 h 2697285"/>
              <a:gd name="connsiteX46" fmla="*/ 133303 w 4238577"/>
              <a:gd name="connsiteY46" fmla="*/ 90486 h 2697285"/>
              <a:gd name="connsiteX47" fmla="*/ 142827 w 4238577"/>
              <a:gd name="connsiteY47" fmla="*/ 0 h 2697285"/>
              <a:gd name="connsiteX0" fmla="*/ 4238577 w 4238577"/>
              <a:gd name="connsiteY0" fmla="*/ 2426050 h 2703987"/>
              <a:gd name="connsiteX1" fmla="*/ 4162377 w 4238577"/>
              <a:gd name="connsiteY1" fmla="*/ 2511775 h 2703987"/>
              <a:gd name="connsiteX2" fmla="*/ 4071889 w 4238577"/>
              <a:gd name="connsiteY2" fmla="*/ 2521300 h 2703987"/>
              <a:gd name="connsiteX3" fmla="*/ 3976639 w 4238577"/>
              <a:gd name="connsiteY3" fmla="*/ 2564162 h 2703987"/>
              <a:gd name="connsiteX4" fmla="*/ 3924252 w 4238577"/>
              <a:gd name="connsiteY4" fmla="*/ 2602262 h 2703987"/>
              <a:gd name="connsiteX5" fmla="*/ 3786139 w 4238577"/>
              <a:gd name="connsiteY5" fmla="*/ 2668937 h 2703987"/>
              <a:gd name="connsiteX6" fmla="*/ 3719464 w 4238577"/>
              <a:gd name="connsiteY6" fmla="*/ 2702275 h 2703987"/>
              <a:gd name="connsiteX7" fmla="*/ 3676602 w 4238577"/>
              <a:gd name="connsiteY7" fmla="*/ 2697512 h 2703987"/>
              <a:gd name="connsiteX8" fmla="*/ 3614689 w 4238577"/>
              <a:gd name="connsiteY8" fmla="*/ 2683225 h 2703987"/>
              <a:gd name="connsiteX9" fmla="*/ 3376564 w 4238577"/>
              <a:gd name="connsiteY9" fmla="*/ 2549875 h 2703987"/>
              <a:gd name="connsiteX10" fmla="*/ 3295602 w 4238577"/>
              <a:gd name="connsiteY10" fmla="*/ 2521300 h 2703987"/>
              <a:gd name="connsiteX11" fmla="*/ 3233689 w 4238577"/>
              <a:gd name="connsiteY11" fmla="*/ 2511775 h 2703987"/>
              <a:gd name="connsiteX12" fmla="*/ 3109864 w 4238577"/>
              <a:gd name="connsiteY12" fmla="*/ 2507012 h 2703987"/>
              <a:gd name="connsiteX13" fmla="*/ 2695527 w 4238577"/>
              <a:gd name="connsiteY13" fmla="*/ 2587975 h 2703987"/>
              <a:gd name="connsiteX14" fmla="*/ 2609802 w 4238577"/>
              <a:gd name="connsiteY14" fmla="*/ 2573687 h 2703987"/>
              <a:gd name="connsiteX15" fmla="*/ 2557414 w 4238577"/>
              <a:gd name="connsiteY15" fmla="*/ 2540350 h 2703987"/>
              <a:gd name="connsiteX16" fmla="*/ 2514552 w 4238577"/>
              <a:gd name="connsiteY16" fmla="*/ 2478437 h 2703987"/>
              <a:gd name="connsiteX17" fmla="*/ 2447877 w 4238577"/>
              <a:gd name="connsiteY17" fmla="*/ 2359375 h 2703987"/>
              <a:gd name="connsiteX18" fmla="*/ 2357389 w 4238577"/>
              <a:gd name="connsiteY18" fmla="*/ 2306987 h 2703987"/>
              <a:gd name="connsiteX19" fmla="*/ 2171652 w 4238577"/>
              <a:gd name="connsiteY19" fmla="*/ 2259362 h 2703987"/>
              <a:gd name="connsiteX20" fmla="*/ 2100214 w 4238577"/>
              <a:gd name="connsiteY20" fmla="*/ 2240312 h 2703987"/>
              <a:gd name="connsiteX21" fmla="*/ 2024014 w 4238577"/>
              <a:gd name="connsiteY21" fmla="*/ 2121250 h 2703987"/>
              <a:gd name="connsiteX22" fmla="*/ 1981152 w 4238577"/>
              <a:gd name="connsiteY22" fmla="*/ 2049812 h 2703987"/>
              <a:gd name="connsiteX23" fmla="*/ 1885902 w 4238577"/>
              <a:gd name="connsiteY23" fmla="*/ 1997425 h 2703987"/>
              <a:gd name="connsiteX24" fmla="*/ 1685877 w 4238577"/>
              <a:gd name="connsiteY24" fmla="*/ 1925987 h 2703987"/>
              <a:gd name="connsiteX25" fmla="*/ 1633489 w 4238577"/>
              <a:gd name="connsiteY25" fmla="*/ 1930750 h 2703987"/>
              <a:gd name="connsiteX26" fmla="*/ 1562052 w 4238577"/>
              <a:gd name="connsiteY26" fmla="*/ 1949800 h 2703987"/>
              <a:gd name="connsiteX27" fmla="*/ 1504902 w 4238577"/>
              <a:gd name="connsiteY27" fmla="*/ 1945037 h 2703987"/>
              <a:gd name="connsiteX28" fmla="*/ 1447752 w 4238577"/>
              <a:gd name="connsiteY28" fmla="*/ 1935512 h 2703987"/>
              <a:gd name="connsiteX29" fmla="*/ 1414414 w 4238577"/>
              <a:gd name="connsiteY29" fmla="*/ 1973612 h 2703987"/>
              <a:gd name="connsiteX30" fmla="*/ 1357264 w 4238577"/>
              <a:gd name="connsiteY30" fmla="*/ 2016475 h 2703987"/>
              <a:gd name="connsiteX31" fmla="*/ 1323927 w 4238577"/>
              <a:gd name="connsiteY31" fmla="*/ 2021237 h 2703987"/>
              <a:gd name="connsiteX32" fmla="*/ 1285827 w 4238577"/>
              <a:gd name="connsiteY32" fmla="*/ 2016475 h 2703987"/>
              <a:gd name="connsiteX33" fmla="*/ 1238202 w 4238577"/>
              <a:gd name="connsiteY33" fmla="*/ 2002187 h 2703987"/>
              <a:gd name="connsiteX34" fmla="*/ 1162002 w 4238577"/>
              <a:gd name="connsiteY34" fmla="*/ 2021237 h 2703987"/>
              <a:gd name="connsiteX35" fmla="*/ 1152477 w 4238577"/>
              <a:gd name="connsiteY35" fmla="*/ 2049812 h 2703987"/>
              <a:gd name="connsiteX36" fmla="*/ 1047702 w 4238577"/>
              <a:gd name="connsiteY36" fmla="*/ 2040287 h 2703987"/>
              <a:gd name="connsiteX37" fmla="*/ 614314 w 4238577"/>
              <a:gd name="connsiteY37" fmla="*/ 1621187 h 2703987"/>
              <a:gd name="connsiteX38" fmla="*/ 547639 w 4238577"/>
              <a:gd name="connsiteY38" fmla="*/ 1573562 h 2703987"/>
              <a:gd name="connsiteX39" fmla="*/ 495252 w 4238577"/>
              <a:gd name="connsiteY39" fmla="*/ 1568800 h 2703987"/>
              <a:gd name="connsiteX40" fmla="*/ 457152 w 4238577"/>
              <a:gd name="connsiteY40" fmla="*/ 1544987 h 2703987"/>
              <a:gd name="connsiteX41" fmla="*/ 404764 w 4238577"/>
              <a:gd name="connsiteY41" fmla="*/ 1459262 h 2703987"/>
              <a:gd name="connsiteX42" fmla="*/ 219027 w 4238577"/>
              <a:gd name="connsiteY42" fmla="*/ 773463 h 2703987"/>
              <a:gd name="connsiteX43" fmla="*/ 138065 w 4238577"/>
              <a:gd name="connsiteY43" fmla="*/ 568676 h 2703987"/>
              <a:gd name="connsiteX44" fmla="*/ 4714 w 4238577"/>
              <a:gd name="connsiteY44" fmla="*/ 259113 h 2703987"/>
              <a:gd name="connsiteX45" fmla="*/ 42815 w 4238577"/>
              <a:gd name="connsiteY45" fmla="*/ 168626 h 2703987"/>
              <a:gd name="connsiteX46" fmla="*/ 133303 w 4238577"/>
              <a:gd name="connsiteY46" fmla="*/ 97188 h 2703987"/>
              <a:gd name="connsiteX47" fmla="*/ 142827 w 4238577"/>
              <a:gd name="connsiteY47" fmla="*/ 6702 h 2703987"/>
              <a:gd name="connsiteX48" fmla="*/ 147590 w 4238577"/>
              <a:gd name="connsiteY48" fmla="*/ 6703 h 2703987"/>
              <a:gd name="connsiteX0" fmla="*/ 4238577 w 4238577"/>
              <a:gd name="connsiteY0" fmla="*/ 2581272 h 2859209"/>
              <a:gd name="connsiteX1" fmla="*/ 4162377 w 4238577"/>
              <a:gd name="connsiteY1" fmla="*/ 2666997 h 2859209"/>
              <a:gd name="connsiteX2" fmla="*/ 4071889 w 4238577"/>
              <a:gd name="connsiteY2" fmla="*/ 2676522 h 2859209"/>
              <a:gd name="connsiteX3" fmla="*/ 3976639 w 4238577"/>
              <a:gd name="connsiteY3" fmla="*/ 2719384 h 2859209"/>
              <a:gd name="connsiteX4" fmla="*/ 3924252 w 4238577"/>
              <a:gd name="connsiteY4" fmla="*/ 2757484 h 2859209"/>
              <a:gd name="connsiteX5" fmla="*/ 3786139 w 4238577"/>
              <a:gd name="connsiteY5" fmla="*/ 2824159 h 2859209"/>
              <a:gd name="connsiteX6" fmla="*/ 3719464 w 4238577"/>
              <a:gd name="connsiteY6" fmla="*/ 2857497 h 2859209"/>
              <a:gd name="connsiteX7" fmla="*/ 3676602 w 4238577"/>
              <a:gd name="connsiteY7" fmla="*/ 2852734 h 2859209"/>
              <a:gd name="connsiteX8" fmla="*/ 3614689 w 4238577"/>
              <a:gd name="connsiteY8" fmla="*/ 2838447 h 2859209"/>
              <a:gd name="connsiteX9" fmla="*/ 3376564 w 4238577"/>
              <a:gd name="connsiteY9" fmla="*/ 2705097 h 2859209"/>
              <a:gd name="connsiteX10" fmla="*/ 3295602 w 4238577"/>
              <a:gd name="connsiteY10" fmla="*/ 2676522 h 2859209"/>
              <a:gd name="connsiteX11" fmla="*/ 3233689 w 4238577"/>
              <a:gd name="connsiteY11" fmla="*/ 2666997 h 2859209"/>
              <a:gd name="connsiteX12" fmla="*/ 3109864 w 4238577"/>
              <a:gd name="connsiteY12" fmla="*/ 2662234 h 2859209"/>
              <a:gd name="connsiteX13" fmla="*/ 2695527 w 4238577"/>
              <a:gd name="connsiteY13" fmla="*/ 2743197 h 2859209"/>
              <a:gd name="connsiteX14" fmla="*/ 2609802 w 4238577"/>
              <a:gd name="connsiteY14" fmla="*/ 2728909 h 2859209"/>
              <a:gd name="connsiteX15" fmla="*/ 2557414 w 4238577"/>
              <a:gd name="connsiteY15" fmla="*/ 2695572 h 2859209"/>
              <a:gd name="connsiteX16" fmla="*/ 2514552 w 4238577"/>
              <a:gd name="connsiteY16" fmla="*/ 2633659 h 2859209"/>
              <a:gd name="connsiteX17" fmla="*/ 2447877 w 4238577"/>
              <a:gd name="connsiteY17" fmla="*/ 2514597 h 2859209"/>
              <a:gd name="connsiteX18" fmla="*/ 2357389 w 4238577"/>
              <a:gd name="connsiteY18" fmla="*/ 2462209 h 2859209"/>
              <a:gd name="connsiteX19" fmla="*/ 2171652 w 4238577"/>
              <a:gd name="connsiteY19" fmla="*/ 2414584 h 2859209"/>
              <a:gd name="connsiteX20" fmla="*/ 2100214 w 4238577"/>
              <a:gd name="connsiteY20" fmla="*/ 2395534 h 2859209"/>
              <a:gd name="connsiteX21" fmla="*/ 2024014 w 4238577"/>
              <a:gd name="connsiteY21" fmla="*/ 2276472 h 2859209"/>
              <a:gd name="connsiteX22" fmla="*/ 1981152 w 4238577"/>
              <a:gd name="connsiteY22" fmla="*/ 2205034 h 2859209"/>
              <a:gd name="connsiteX23" fmla="*/ 1885902 w 4238577"/>
              <a:gd name="connsiteY23" fmla="*/ 2152647 h 2859209"/>
              <a:gd name="connsiteX24" fmla="*/ 1685877 w 4238577"/>
              <a:gd name="connsiteY24" fmla="*/ 2081209 h 2859209"/>
              <a:gd name="connsiteX25" fmla="*/ 1633489 w 4238577"/>
              <a:gd name="connsiteY25" fmla="*/ 2085972 h 2859209"/>
              <a:gd name="connsiteX26" fmla="*/ 1562052 w 4238577"/>
              <a:gd name="connsiteY26" fmla="*/ 2105022 h 2859209"/>
              <a:gd name="connsiteX27" fmla="*/ 1504902 w 4238577"/>
              <a:gd name="connsiteY27" fmla="*/ 2100259 h 2859209"/>
              <a:gd name="connsiteX28" fmla="*/ 1447752 w 4238577"/>
              <a:gd name="connsiteY28" fmla="*/ 2090734 h 2859209"/>
              <a:gd name="connsiteX29" fmla="*/ 1414414 w 4238577"/>
              <a:gd name="connsiteY29" fmla="*/ 2128834 h 2859209"/>
              <a:gd name="connsiteX30" fmla="*/ 1357264 w 4238577"/>
              <a:gd name="connsiteY30" fmla="*/ 2171697 h 2859209"/>
              <a:gd name="connsiteX31" fmla="*/ 1323927 w 4238577"/>
              <a:gd name="connsiteY31" fmla="*/ 2176459 h 2859209"/>
              <a:gd name="connsiteX32" fmla="*/ 1285827 w 4238577"/>
              <a:gd name="connsiteY32" fmla="*/ 2171697 h 2859209"/>
              <a:gd name="connsiteX33" fmla="*/ 1238202 w 4238577"/>
              <a:gd name="connsiteY33" fmla="*/ 2157409 h 2859209"/>
              <a:gd name="connsiteX34" fmla="*/ 1162002 w 4238577"/>
              <a:gd name="connsiteY34" fmla="*/ 2176459 h 2859209"/>
              <a:gd name="connsiteX35" fmla="*/ 1152477 w 4238577"/>
              <a:gd name="connsiteY35" fmla="*/ 2205034 h 2859209"/>
              <a:gd name="connsiteX36" fmla="*/ 1047702 w 4238577"/>
              <a:gd name="connsiteY36" fmla="*/ 2195509 h 2859209"/>
              <a:gd name="connsiteX37" fmla="*/ 614314 w 4238577"/>
              <a:gd name="connsiteY37" fmla="*/ 1776409 h 2859209"/>
              <a:gd name="connsiteX38" fmla="*/ 547639 w 4238577"/>
              <a:gd name="connsiteY38" fmla="*/ 1728784 h 2859209"/>
              <a:gd name="connsiteX39" fmla="*/ 495252 w 4238577"/>
              <a:gd name="connsiteY39" fmla="*/ 1724022 h 2859209"/>
              <a:gd name="connsiteX40" fmla="*/ 457152 w 4238577"/>
              <a:gd name="connsiteY40" fmla="*/ 1700209 h 2859209"/>
              <a:gd name="connsiteX41" fmla="*/ 404764 w 4238577"/>
              <a:gd name="connsiteY41" fmla="*/ 1614484 h 2859209"/>
              <a:gd name="connsiteX42" fmla="*/ 219027 w 4238577"/>
              <a:gd name="connsiteY42" fmla="*/ 928685 h 2859209"/>
              <a:gd name="connsiteX43" fmla="*/ 138065 w 4238577"/>
              <a:gd name="connsiteY43" fmla="*/ 723898 h 2859209"/>
              <a:gd name="connsiteX44" fmla="*/ 4714 w 4238577"/>
              <a:gd name="connsiteY44" fmla="*/ 414335 h 2859209"/>
              <a:gd name="connsiteX45" fmla="*/ 42815 w 4238577"/>
              <a:gd name="connsiteY45" fmla="*/ 323848 h 2859209"/>
              <a:gd name="connsiteX46" fmla="*/ 133303 w 4238577"/>
              <a:gd name="connsiteY46" fmla="*/ 252410 h 2859209"/>
              <a:gd name="connsiteX47" fmla="*/ 142827 w 4238577"/>
              <a:gd name="connsiteY47" fmla="*/ 161924 h 2859209"/>
              <a:gd name="connsiteX48" fmla="*/ 109490 w 4238577"/>
              <a:gd name="connsiteY48" fmla="*/ 0 h 2859209"/>
              <a:gd name="connsiteX0" fmla="*/ 4238577 w 4238577"/>
              <a:gd name="connsiteY0" fmla="*/ 2594728 h 2872665"/>
              <a:gd name="connsiteX1" fmla="*/ 4162377 w 4238577"/>
              <a:gd name="connsiteY1" fmla="*/ 2680453 h 2872665"/>
              <a:gd name="connsiteX2" fmla="*/ 4071889 w 4238577"/>
              <a:gd name="connsiteY2" fmla="*/ 2689978 h 2872665"/>
              <a:gd name="connsiteX3" fmla="*/ 3976639 w 4238577"/>
              <a:gd name="connsiteY3" fmla="*/ 2732840 h 2872665"/>
              <a:gd name="connsiteX4" fmla="*/ 3924252 w 4238577"/>
              <a:gd name="connsiteY4" fmla="*/ 2770940 h 2872665"/>
              <a:gd name="connsiteX5" fmla="*/ 3786139 w 4238577"/>
              <a:gd name="connsiteY5" fmla="*/ 2837615 h 2872665"/>
              <a:gd name="connsiteX6" fmla="*/ 3719464 w 4238577"/>
              <a:gd name="connsiteY6" fmla="*/ 2870953 h 2872665"/>
              <a:gd name="connsiteX7" fmla="*/ 3676602 w 4238577"/>
              <a:gd name="connsiteY7" fmla="*/ 2866190 h 2872665"/>
              <a:gd name="connsiteX8" fmla="*/ 3614689 w 4238577"/>
              <a:gd name="connsiteY8" fmla="*/ 2851903 h 2872665"/>
              <a:gd name="connsiteX9" fmla="*/ 3376564 w 4238577"/>
              <a:gd name="connsiteY9" fmla="*/ 2718553 h 2872665"/>
              <a:gd name="connsiteX10" fmla="*/ 3295602 w 4238577"/>
              <a:gd name="connsiteY10" fmla="*/ 2689978 h 2872665"/>
              <a:gd name="connsiteX11" fmla="*/ 3233689 w 4238577"/>
              <a:gd name="connsiteY11" fmla="*/ 2680453 h 2872665"/>
              <a:gd name="connsiteX12" fmla="*/ 3109864 w 4238577"/>
              <a:gd name="connsiteY12" fmla="*/ 2675690 h 2872665"/>
              <a:gd name="connsiteX13" fmla="*/ 2695527 w 4238577"/>
              <a:gd name="connsiteY13" fmla="*/ 2756653 h 2872665"/>
              <a:gd name="connsiteX14" fmla="*/ 2609802 w 4238577"/>
              <a:gd name="connsiteY14" fmla="*/ 2742365 h 2872665"/>
              <a:gd name="connsiteX15" fmla="*/ 2557414 w 4238577"/>
              <a:gd name="connsiteY15" fmla="*/ 2709028 h 2872665"/>
              <a:gd name="connsiteX16" fmla="*/ 2514552 w 4238577"/>
              <a:gd name="connsiteY16" fmla="*/ 2647115 h 2872665"/>
              <a:gd name="connsiteX17" fmla="*/ 2447877 w 4238577"/>
              <a:gd name="connsiteY17" fmla="*/ 2528053 h 2872665"/>
              <a:gd name="connsiteX18" fmla="*/ 2357389 w 4238577"/>
              <a:gd name="connsiteY18" fmla="*/ 2475665 h 2872665"/>
              <a:gd name="connsiteX19" fmla="*/ 2171652 w 4238577"/>
              <a:gd name="connsiteY19" fmla="*/ 2428040 h 2872665"/>
              <a:gd name="connsiteX20" fmla="*/ 2100214 w 4238577"/>
              <a:gd name="connsiteY20" fmla="*/ 2408990 h 2872665"/>
              <a:gd name="connsiteX21" fmla="*/ 2024014 w 4238577"/>
              <a:gd name="connsiteY21" fmla="*/ 2289928 h 2872665"/>
              <a:gd name="connsiteX22" fmla="*/ 1981152 w 4238577"/>
              <a:gd name="connsiteY22" fmla="*/ 2218490 h 2872665"/>
              <a:gd name="connsiteX23" fmla="*/ 1885902 w 4238577"/>
              <a:gd name="connsiteY23" fmla="*/ 2166103 h 2872665"/>
              <a:gd name="connsiteX24" fmla="*/ 1685877 w 4238577"/>
              <a:gd name="connsiteY24" fmla="*/ 2094665 h 2872665"/>
              <a:gd name="connsiteX25" fmla="*/ 1633489 w 4238577"/>
              <a:gd name="connsiteY25" fmla="*/ 2099428 h 2872665"/>
              <a:gd name="connsiteX26" fmla="*/ 1562052 w 4238577"/>
              <a:gd name="connsiteY26" fmla="*/ 2118478 h 2872665"/>
              <a:gd name="connsiteX27" fmla="*/ 1504902 w 4238577"/>
              <a:gd name="connsiteY27" fmla="*/ 2113715 h 2872665"/>
              <a:gd name="connsiteX28" fmla="*/ 1447752 w 4238577"/>
              <a:gd name="connsiteY28" fmla="*/ 2104190 h 2872665"/>
              <a:gd name="connsiteX29" fmla="*/ 1414414 w 4238577"/>
              <a:gd name="connsiteY29" fmla="*/ 2142290 h 2872665"/>
              <a:gd name="connsiteX30" fmla="*/ 1357264 w 4238577"/>
              <a:gd name="connsiteY30" fmla="*/ 2185153 h 2872665"/>
              <a:gd name="connsiteX31" fmla="*/ 1323927 w 4238577"/>
              <a:gd name="connsiteY31" fmla="*/ 2189915 h 2872665"/>
              <a:gd name="connsiteX32" fmla="*/ 1285827 w 4238577"/>
              <a:gd name="connsiteY32" fmla="*/ 2185153 h 2872665"/>
              <a:gd name="connsiteX33" fmla="*/ 1238202 w 4238577"/>
              <a:gd name="connsiteY33" fmla="*/ 2170865 h 2872665"/>
              <a:gd name="connsiteX34" fmla="*/ 1162002 w 4238577"/>
              <a:gd name="connsiteY34" fmla="*/ 2189915 h 2872665"/>
              <a:gd name="connsiteX35" fmla="*/ 1152477 w 4238577"/>
              <a:gd name="connsiteY35" fmla="*/ 2218490 h 2872665"/>
              <a:gd name="connsiteX36" fmla="*/ 1047702 w 4238577"/>
              <a:gd name="connsiteY36" fmla="*/ 2208965 h 2872665"/>
              <a:gd name="connsiteX37" fmla="*/ 614314 w 4238577"/>
              <a:gd name="connsiteY37" fmla="*/ 1789865 h 2872665"/>
              <a:gd name="connsiteX38" fmla="*/ 547639 w 4238577"/>
              <a:gd name="connsiteY38" fmla="*/ 1742240 h 2872665"/>
              <a:gd name="connsiteX39" fmla="*/ 495252 w 4238577"/>
              <a:gd name="connsiteY39" fmla="*/ 1737478 h 2872665"/>
              <a:gd name="connsiteX40" fmla="*/ 457152 w 4238577"/>
              <a:gd name="connsiteY40" fmla="*/ 1713665 h 2872665"/>
              <a:gd name="connsiteX41" fmla="*/ 404764 w 4238577"/>
              <a:gd name="connsiteY41" fmla="*/ 1627940 h 2872665"/>
              <a:gd name="connsiteX42" fmla="*/ 219027 w 4238577"/>
              <a:gd name="connsiteY42" fmla="*/ 942141 h 2872665"/>
              <a:gd name="connsiteX43" fmla="*/ 138065 w 4238577"/>
              <a:gd name="connsiteY43" fmla="*/ 737354 h 2872665"/>
              <a:gd name="connsiteX44" fmla="*/ 4714 w 4238577"/>
              <a:gd name="connsiteY44" fmla="*/ 427791 h 2872665"/>
              <a:gd name="connsiteX45" fmla="*/ 42815 w 4238577"/>
              <a:gd name="connsiteY45" fmla="*/ 337304 h 2872665"/>
              <a:gd name="connsiteX46" fmla="*/ 133303 w 4238577"/>
              <a:gd name="connsiteY46" fmla="*/ 265866 h 2872665"/>
              <a:gd name="connsiteX47" fmla="*/ 142827 w 4238577"/>
              <a:gd name="connsiteY47" fmla="*/ 175380 h 2872665"/>
              <a:gd name="connsiteX48" fmla="*/ 109490 w 4238577"/>
              <a:gd name="connsiteY48" fmla="*/ 13456 h 2872665"/>
              <a:gd name="connsiteX49" fmla="*/ 104728 w 4238577"/>
              <a:gd name="connsiteY49" fmla="*/ 8693 h 2872665"/>
              <a:gd name="connsiteX0" fmla="*/ 4238577 w 4238577"/>
              <a:gd name="connsiteY0" fmla="*/ 2724147 h 3002084"/>
              <a:gd name="connsiteX1" fmla="*/ 4162377 w 4238577"/>
              <a:gd name="connsiteY1" fmla="*/ 2809872 h 3002084"/>
              <a:gd name="connsiteX2" fmla="*/ 4071889 w 4238577"/>
              <a:gd name="connsiteY2" fmla="*/ 2819397 h 3002084"/>
              <a:gd name="connsiteX3" fmla="*/ 3976639 w 4238577"/>
              <a:gd name="connsiteY3" fmla="*/ 2862259 h 3002084"/>
              <a:gd name="connsiteX4" fmla="*/ 3924252 w 4238577"/>
              <a:gd name="connsiteY4" fmla="*/ 2900359 h 3002084"/>
              <a:gd name="connsiteX5" fmla="*/ 3786139 w 4238577"/>
              <a:gd name="connsiteY5" fmla="*/ 2967034 h 3002084"/>
              <a:gd name="connsiteX6" fmla="*/ 3719464 w 4238577"/>
              <a:gd name="connsiteY6" fmla="*/ 3000372 h 3002084"/>
              <a:gd name="connsiteX7" fmla="*/ 3676602 w 4238577"/>
              <a:gd name="connsiteY7" fmla="*/ 2995609 h 3002084"/>
              <a:gd name="connsiteX8" fmla="*/ 3614689 w 4238577"/>
              <a:gd name="connsiteY8" fmla="*/ 2981322 h 3002084"/>
              <a:gd name="connsiteX9" fmla="*/ 3376564 w 4238577"/>
              <a:gd name="connsiteY9" fmla="*/ 2847972 h 3002084"/>
              <a:gd name="connsiteX10" fmla="*/ 3295602 w 4238577"/>
              <a:gd name="connsiteY10" fmla="*/ 2819397 h 3002084"/>
              <a:gd name="connsiteX11" fmla="*/ 3233689 w 4238577"/>
              <a:gd name="connsiteY11" fmla="*/ 2809872 h 3002084"/>
              <a:gd name="connsiteX12" fmla="*/ 3109864 w 4238577"/>
              <a:gd name="connsiteY12" fmla="*/ 2805109 h 3002084"/>
              <a:gd name="connsiteX13" fmla="*/ 2695527 w 4238577"/>
              <a:gd name="connsiteY13" fmla="*/ 2886072 h 3002084"/>
              <a:gd name="connsiteX14" fmla="*/ 2609802 w 4238577"/>
              <a:gd name="connsiteY14" fmla="*/ 2871784 h 3002084"/>
              <a:gd name="connsiteX15" fmla="*/ 2557414 w 4238577"/>
              <a:gd name="connsiteY15" fmla="*/ 2838447 h 3002084"/>
              <a:gd name="connsiteX16" fmla="*/ 2514552 w 4238577"/>
              <a:gd name="connsiteY16" fmla="*/ 2776534 h 3002084"/>
              <a:gd name="connsiteX17" fmla="*/ 2447877 w 4238577"/>
              <a:gd name="connsiteY17" fmla="*/ 2657472 h 3002084"/>
              <a:gd name="connsiteX18" fmla="*/ 2357389 w 4238577"/>
              <a:gd name="connsiteY18" fmla="*/ 2605084 h 3002084"/>
              <a:gd name="connsiteX19" fmla="*/ 2171652 w 4238577"/>
              <a:gd name="connsiteY19" fmla="*/ 2557459 h 3002084"/>
              <a:gd name="connsiteX20" fmla="*/ 2100214 w 4238577"/>
              <a:gd name="connsiteY20" fmla="*/ 2538409 h 3002084"/>
              <a:gd name="connsiteX21" fmla="*/ 2024014 w 4238577"/>
              <a:gd name="connsiteY21" fmla="*/ 2419347 h 3002084"/>
              <a:gd name="connsiteX22" fmla="*/ 1981152 w 4238577"/>
              <a:gd name="connsiteY22" fmla="*/ 2347909 h 3002084"/>
              <a:gd name="connsiteX23" fmla="*/ 1885902 w 4238577"/>
              <a:gd name="connsiteY23" fmla="*/ 2295522 h 3002084"/>
              <a:gd name="connsiteX24" fmla="*/ 1685877 w 4238577"/>
              <a:gd name="connsiteY24" fmla="*/ 2224084 h 3002084"/>
              <a:gd name="connsiteX25" fmla="*/ 1633489 w 4238577"/>
              <a:gd name="connsiteY25" fmla="*/ 2228847 h 3002084"/>
              <a:gd name="connsiteX26" fmla="*/ 1562052 w 4238577"/>
              <a:gd name="connsiteY26" fmla="*/ 2247897 h 3002084"/>
              <a:gd name="connsiteX27" fmla="*/ 1504902 w 4238577"/>
              <a:gd name="connsiteY27" fmla="*/ 2243134 h 3002084"/>
              <a:gd name="connsiteX28" fmla="*/ 1447752 w 4238577"/>
              <a:gd name="connsiteY28" fmla="*/ 2233609 h 3002084"/>
              <a:gd name="connsiteX29" fmla="*/ 1414414 w 4238577"/>
              <a:gd name="connsiteY29" fmla="*/ 2271709 h 3002084"/>
              <a:gd name="connsiteX30" fmla="*/ 1357264 w 4238577"/>
              <a:gd name="connsiteY30" fmla="*/ 2314572 h 3002084"/>
              <a:gd name="connsiteX31" fmla="*/ 1323927 w 4238577"/>
              <a:gd name="connsiteY31" fmla="*/ 2319334 h 3002084"/>
              <a:gd name="connsiteX32" fmla="*/ 1285827 w 4238577"/>
              <a:gd name="connsiteY32" fmla="*/ 2314572 h 3002084"/>
              <a:gd name="connsiteX33" fmla="*/ 1238202 w 4238577"/>
              <a:gd name="connsiteY33" fmla="*/ 2300284 h 3002084"/>
              <a:gd name="connsiteX34" fmla="*/ 1162002 w 4238577"/>
              <a:gd name="connsiteY34" fmla="*/ 2319334 h 3002084"/>
              <a:gd name="connsiteX35" fmla="*/ 1152477 w 4238577"/>
              <a:gd name="connsiteY35" fmla="*/ 2347909 h 3002084"/>
              <a:gd name="connsiteX36" fmla="*/ 1047702 w 4238577"/>
              <a:gd name="connsiteY36" fmla="*/ 2338384 h 3002084"/>
              <a:gd name="connsiteX37" fmla="*/ 614314 w 4238577"/>
              <a:gd name="connsiteY37" fmla="*/ 1919284 h 3002084"/>
              <a:gd name="connsiteX38" fmla="*/ 547639 w 4238577"/>
              <a:gd name="connsiteY38" fmla="*/ 1871659 h 3002084"/>
              <a:gd name="connsiteX39" fmla="*/ 495252 w 4238577"/>
              <a:gd name="connsiteY39" fmla="*/ 1866897 h 3002084"/>
              <a:gd name="connsiteX40" fmla="*/ 457152 w 4238577"/>
              <a:gd name="connsiteY40" fmla="*/ 1843084 h 3002084"/>
              <a:gd name="connsiteX41" fmla="*/ 404764 w 4238577"/>
              <a:gd name="connsiteY41" fmla="*/ 1757359 h 3002084"/>
              <a:gd name="connsiteX42" fmla="*/ 219027 w 4238577"/>
              <a:gd name="connsiteY42" fmla="*/ 1071560 h 3002084"/>
              <a:gd name="connsiteX43" fmla="*/ 138065 w 4238577"/>
              <a:gd name="connsiteY43" fmla="*/ 866773 h 3002084"/>
              <a:gd name="connsiteX44" fmla="*/ 4714 w 4238577"/>
              <a:gd name="connsiteY44" fmla="*/ 557210 h 3002084"/>
              <a:gd name="connsiteX45" fmla="*/ 42815 w 4238577"/>
              <a:gd name="connsiteY45" fmla="*/ 466723 h 3002084"/>
              <a:gd name="connsiteX46" fmla="*/ 133303 w 4238577"/>
              <a:gd name="connsiteY46" fmla="*/ 395285 h 3002084"/>
              <a:gd name="connsiteX47" fmla="*/ 142827 w 4238577"/>
              <a:gd name="connsiteY47" fmla="*/ 304799 h 3002084"/>
              <a:gd name="connsiteX48" fmla="*/ 109490 w 4238577"/>
              <a:gd name="connsiteY48" fmla="*/ 142875 h 3002084"/>
              <a:gd name="connsiteX49" fmla="*/ 99966 w 4238577"/>
              <a:gd name="connsiteY49" fmla="*/ 0 h 3002084"/>
              <a:gd name="connsiteX0" fmla="*/ 4238577 w 4238577"/>
              <a:gd name="connsiteY0" fmla="*/ 2734730 h 3012667"/>
              <a:gd name="connsiteX1" fmla="*/ 4162377 w 4238577"/>
              <a:gd name="connsiteY1" fmla="*/ 2820455 h 3012667"/>
              <a:gd name="connsiteX2" fmla="*/ 4071889 w 4238577"/>
              <a:gd name="connsiteY2" fmla="*/ 2829980 h 3012667"/>
              <a:gd name="connsiteX3" fmla="*/ 3976639 w 4238577"/>
              <a:gd name="connsiteY3" fmla="*/ 2872842 h 3012667"/>
              <a:gd name="connsiteX4" fmla="*/ 3924252 w 4238577"/>
              <a:gd name="connsiteY4" fmla="*/ 2910942 h 3012667"/>
              <a:gd name="connsiteX5" fmla="*/ 3786139 w 4238577"/>
              <a:gd name="connsiteY5" fmla="*/ 2977617 h 3012667"/>
              <a:gd name="connsiteX6" fmla="*/ 3719464 w 4238577"/>
              <a:gd name="connsiteY6" fmla="*/ 3010955 h 3012667"/>
              <a:gd name="connsiteX7" fmla="*/ 3676602 w 4238577"/>
              <a:gd name="connsiteY7" fmla="*/ 3006192 h 3012667"/>
              <a:gd name="connsiteX8" fmla="*/ 3614689 w 4238577"/>
              <a:gd name="connsiteY8" fmla="*/ 2991905 h 3012667"/>
              <a:gd name="connsiteX9" fmla="*/ 3376564 w 4238577"/>
              <a:gd name="connsiteY9" fmla="*/ 2858555 h 3012667"/>
              <a:gd name="connsiteX10" fmla="*/ 3295602 w 4238577"/>
              <a:gd name="connsiteY10" fmla="*/ 2829980 h 3012667"/>
              <a:gd name="connsiteX11" fmla="*/ 3233689 w 4238577"/>
              <a:gd name="connsiteY11" fmla="*/ 2820455 h 3012667"/>
              <a:gd name="connsiteX12" fmla="*/ 3109864 w 4238577"/>
              <a:gd name="connsiteY12" fmla="*/ 2815692 h 3012667"/>
              <a:gd name="connsiteX13" fmla="*/ 2695527 w 4238577"/>
              <a:gd name="connsiteY13" fmla="*/ 2896655 h 3012667"/>
              <a:gd name="connsiteX14" fmla="*/ 2609802 w 4238577"/>
              <a:gd name="connsiteY14" fmla="*/ 2882367 h 3012667"/>
              <a:gd name="connsiteX15" fmla="*/ 2557414 w 4238577"/>
              <a:gd name="connsiteY15" fmla="*/ 2849030 h 3012667"/>
              <a:gd name="connsiteX16" fmla="*/ 2514552 w 4238577"/>
              <a:gd name="connsiteY16" fmla="*/ 2787117 h 3012667"/>
              <a:gd name="connsiteX17" fmla="*/ 2447877 w 4238577"/>
              <a:gd name="connsiteY17" fmla="*/ 2668055 h 3012667"/>
              <a:gd name="connsiteX18" fmla="*/ 2357389 w 4238577"/>
              <a:gd name="connsiteY18" fmla="*/ 2615667 h 3012667"/>
              <a:gd name="connsiteX19" fmla="*/ 2171652 w 4238577"/>
              <a:gd name="connsiteY19" fmla="*/ 2568042 h 3012667"/>
              <a:gd name="connsiteX20" fmla="*/ 2100214 w 4238577"/>
              <a:gd name="connsiteY20" fmla="*/ 2548992 h 3012667"/>
              <a:gd name="connsiteX21" fmla="*/ 2024014 w 4238577"/>
              <a:gd name="connsiteY21" fmla="*/ 2429930 h 3012667"/>
              <a:gd name="connsiteX22" fmla="*/ 1981152 w 4238577"/>
              <a:gd name="connsiteY22" fmla="*/ 2358492 h 3012667"/>
              <a:gd name="connsiteX23" fmla="*/ 1885902 w 4238577"/>
              <a:gd name="connsiteY23" fmla="*/ 2306105 h 3012667"/>
              <a:gd name="connsiteX24" fmla="*/ 1685877 w 4238577"/>
              <a:gd name="connsiteY24" fmla="*/ 2234667 h 3012667"/>
              <a:gd name="connsiteX25" fmla="*/ 1633489 w 4238577"/>
              <a:gd name="connsiteY25" fmla="*/ 2239430 h 3012667"/>
              <a:gd name="connsiteX26" fmla="*/ 1562052 w 4238577"/>
              <a:gd name="connsiteY26" fmla="*/ 2258480 h 3012667"/>
              <a:gd name="connsiteX27" fmla="*/ 1504902 w 4238577"/>
              <a:gd name="connsiteY27" fmla="*/ 2253717 h 3012667"/>
              <a:gd name="connsiteX28" fmla="*/ 1447752 w 4238577"/>
              <a:gd name="connsiteY28" fmla="*/ 2244192 h 3012667"/>
              <a:gd name="connsiteX29" fmla="*/ 1414414 w 4238577"/>
              <a:gd name="connsiteY29" fmla="*/ 2282292 h 3012667"/>
              <a:gd name="connsiteX30" fmla="*/ 1357264 w 4238577"/>
              <a:gd name="connsiteY30" fmla="*/ 2325155 h 3012667"/>
              <a:gd name="connsiteX31" fmla="*/ 1323927 w 4238577"/>
              <a:gd name="connsiteY31" fmla="*/ 2329917 h 3012667"/>
              <a:gd name="connsiteX32" fmla="*/ 1285827 w 4238577"/>
              <a:gd name="connsiteY32" fmla="*/ 2325155 h 3012667"/>
              <a:gd name="connsiteX33" fmla="*/ 1238202 w 4238577"/>
              <a:gd name="connsiteY33" fmla="*/ 2310867 h 3012667"/>
              <a:gd name="connsiteX34" fmla="*/ 1162002 w 4238577"/>
              <a:gd name="connsiteY34" fmla="*/ 2329917 h 3012667"/>
              <a:gd name="connsiteX35" fmla="*/ 1152477 w 4238577"/>
              <a:gd name="connsiteY35" fmla="*/ 2358492 h 3012667"/>
              <a:gd name="connsiteX36" fmla="*/ 1047702 w 4238577"/>
              <a:gd name="connsiteY36" fmla="*/ 2348967 h 3012667"/>
              <a:gd name="connsiteX37" fmla="*/ 614314 w 4238577"/>
              <a:gd name="connsiteY37" fmla="*/ 1929867 h 3012667"/>
              <a:gd name="connsiteX38" fmla="*/ 547639 w 4238577"/>
              <a:gd name="connsiteY38" fmla="*/ 1882242 h 3012667"/>
              <a:gd name="connsiteX39" fmla="*/ 495252 w 4238577"/>
              <a:gd name="connsiteY39" fmla="*/ 1877480 h 3012667"/>
              <a:gd name="connsiteX40" fmla="*/ 457152 w 4238577"/>
              <a:gd name="connsiteY40" fmla="*/ 1853667 h 3012667"/>
              <a:gd name="connsiteX41" fmla="*/ 404764 w 4238577"/>
              <a:gd name="connsiteY41" fmla="*/ 1767942 h 3012667"/>
              <a:gd name="connsiteX42" fmla="*/ 219027 w 4238577"/>
              <a:gd name="connsiteY42" fmla="*/ 1082143 h 3012667"/>
              <a:gd name="connsiteX43" fmla="*/ 138065 w 4238577"/>
              <a:gd name="connsiteY43" fmla="*/ 877356 h 3012667"/>
              <a:gd name="connsiteX44" fmla="*/ 4714 w 4238577"/>
              <a:gd name="connsiteY44" fmla="*/ 567793 h 3012667"/>
              <a:gd name="connsiteX45" fmla="*/ 42815 w 4238577"/>
              <a:gd name="connsiteY45" fmla="*/ 477306 h 3012667"/>
              <a:gd name="connsiteX46" fmla="*/ 133303 w 4238577"/>
              <a:gd name="connsiteY46" fmla="*/ 405868 h 3012667"/>
              <a:gd name="connsiteX47" fmla="*/ 142827 w 4238577"/>
              <a:gd name="connsiteY47" fmla="*/ 315382 h 3012667"/>
              <a:gd name="connsiteX48" fmla="*/ 109490 w 4238577"/>
              <a:gd name="connsiteY48" fmla="*/ 153458 h 3012667"/>
              <a:gd name="connsiteX49" fmla="*/ 99966 w 4238577"/>
              <a:gd name="connsiteY49" fmla="*/ 10583 h 3012667"/>
              <a:gd name="connsiteX50" fmla="*/ 104728 w 4238577"/>
              <a:gd name="connsiteY50" fmla="*/ 10583 h 3012667"/>
              <a:gd name="connsiteX0" fmla="*/ 4319591 w 4319591"/>
              <a:gd name="connsiteY0" fmla="*/ 2924172 h 3202109"/>
              <a:gd name="connsiteX1" fmla="*/ 4243391 w 4319591"/>
              <a:gd name="connsiteY1" fmla="*/ 3009897 h 3202109"/>
              <a:gd name="connsiteX2" fmla="*/ 4152903 w 4319591"/>
              <a:gd name="connsiteY2" fmla="*/ 3019422 h 3202109"/>
              <a:gd name="connsiteX3" fmla="*/ 4057653 w 4319591"/>
              <a:gd name="connsiteY3" fmla="*/ 3062284 h 3202109"/>
              <a:gd name="connsiteX4" fmla="*/ 4005266 w 4319591"/>
              <a:gd name="connsiteY4" fmla="*/ 3100384 h 3202109"/>
              <a:gd name="connsiteX5" fmla="*/ 3867153 w 4319591"/>
              <a:gd name="connsiteY5" fmla="*/ 3167059 h 3202109"/>
              <a:gd name="connsiteX6" fmla="*/ 3800478 w 4319591"/>
              <a:gd name="connsiteY6" fmla="*/ 3200397 h 3202109"/>
              <a:gd name="connsiteX7" fmla="*/ 3757616 w 4319591"/>
              <a:gd name="connsiteY7" fmla="*/ 3195634 h 3202109"/>
              <a:gd name="connsiteX8" fmla="*/ 3695703 w 4319591"/>
              <a:gd name="connsiteY8" fmla="*/ 3181347 h 3202109"/>
              <a:gd name="connsiteX9" fmla="*/ 3457578 w 4319591"/>
              <a:gd name="connsiteY9" fmla="*/ 3047997 h 3202109"/>
              <a:gd name="connsiteX10" fmla="*/ 3376616 w 4319591"/>
              <a:gd name="connsiteY10" fmla="*/ 3019422 h 3202109"/>
              <a:gd name="connsiteX11" fmla="*/ 3314703 w 4319591"/>
              <a:gd name="connsiteY11" fmla="*/ 3009897 h 3202109"/>
              <a:gd name="connsiteX12" fmla="*/ 3190878 w 4319591"/>
              <a:gd name="connsiteY12" fmla="*/ 3005134 h 3202109"/>
              <a:gd name="connsiteX13" fmla="*/ 2776541 w 4319591"/>
              <a:gd name="connsiteY13" fmla="*/ 3086097 h 3202109"/>
              <a:gd name="connsiteX14" fmla="*/ 2690816 w 4319591"/>
              <a:gd name="connsiteY14" fmla="*/ 3071809 h 3202109"/>
              <a:gd name="connsiteX15" fmla="*/ 2638428 w 4319591"/>
              <a:gd name="connsiteY15" fmla="*/ 3038472 h 3202109"/>
              <a:gd name="connsiteX16" fmla="*/ 2595566 w 4319591"/>
              <a:gd name="connsiteY16" fmla="*/ 2976559 h 3202109"/>
              <a:gd name="connsiteX17" fmla="*/ 2528891 w 4319591"/>
              <a:gd name="connsiteY17" fmla="*/ 2857497 h 3202109"/>
              <a:gd name="connsiteX18" fmla="*/ 2438403 w 4319591"/>
              <a:gd name="connsiteY18" fmla="*/ 2805109 h 3202109"/>
              <a:gd name="connsiteX19" fmla="*/ 2252666 w 4319591"/>
              <a:gd name="connsiteY19" fmla="*/ 2757484 h 3202109"/>
              <a:gd name="connsiteX20" fmla="*/ 2181228 w 4319591"/>
              <a:gd name="connsiteY20" fmla="*/ 2738434 h 3202109"/>
              <a:gd name="connsiteX21" fmla="*/ 2105028 w 4319591"/>
              <a:gd name="connsiteY21" fmla="*/ 2619372 h 3202109"/>
              <a:gd name="connsiteX22" fmla="*/ 2062166 w 4319591"/>
              <a:gd name="connsiteY22" fmla="*/ 2547934 h 3202109"/>
              <a:gd name="connsiteX23" fmla="*/ 1966916 w 4319591"/>
              <a:gd name="connsiteY23" fmla="*/ 2495547 h 3202109"/>
              <a:gd name="connsiteX24" fmla="*/ 1766891 w 4319591"/>
              <a:gd name="connsiteY24" fmla="*/ 2424109 h 3202109"/>
              <a:gd name="connsiteX25" fmla="*/ 1714503 w 4319591"/>
              <a:gd name="connsiteY25" fmla="*/ 2428872 h 3202109"/>
              <a:gd name="connsiteX26" fmla="*/ 1643066 w 4319591"/>
              <a:gd name="connsiteY26" fmla="*/ 2447922 h 3202109"/>
              <a:gd name="connsiteX27" fmla="*/ 1585916 w 4319591"/>
              <a:gd name="connsiteY27" fmla="*/ 2443159 h 3202109"/>
              <a:gd name="connsiteX28" fmla="*/ 1528766 w 4319591"/>
              <a:gd name="connsiteY28" fmla="*/ 2433634 h 3202109"/>
              <a:gd name="connsiteX29" fmla="*/ 1495428 w 4319591"/>
              <a:gd name="connsiteY29" fmla="*/ 2471734 h 3202109"/>
              <a:gd name="connsiteX30" fmla="*/ 1438278 w 4319591"/>
              <a:gd name="connsiteY30" fmla="*/ 2514597 h 3202109"/>
              <a:gd name="connsiteX31" fmla="*/ 1404941 w 4319591"/>
              <a:gd name="connsiteY31" fmla="*/ 2519359 h 3202109"/>
              <a:gd name="connsiteX32" fmla="*/ 1366841 w 4319591"/>
              <a:gd name="connsiteY32" fmla="*/ 2514597 h 3202109"/>
              <a:gd name="connsiteX33" fmla="*/ 1319216 w 4319591"/>
              <a:gd name="connsiteY33" fmla="*/ 2500309 h 3202109"/>
              <a:gd name="connsiteX34" fmla="*/ 1243016 w 4319591"/>
              <a:gd name="connsiteY34" fmla="*/ 2519359 h 3202109"/>
              <a:gd name="connsiteX35" fmla="*/ 1233491 w 4319591"/>
              <a:gd name="connsiteY35" fmla="*/ 2547934 h 3202109"/>
              <a:gd name="connsiteX36" fmla="*/ 1128716 w 4319591"/>
              <a:gd name="connsiteY36" fmla="*/ 2538409 h 3202109"/>
              <a:gd name="connsiteX37" fmla="*/ 695328 w 4319591"/>
              <a:gd name="connsiteY37" fmla="*/ 2119309 h 3202109"/>
              <a:gd name="connsiteX38" fmla="*/ 628653 w 4319591"/>
              <a:gd name="connsiteY38" fmla="*/ 2071684 h 3202109"/>
              <a:gd name="connsiteX39" fmla="*/ 576266 w 4319591"/>
              <a:gd name="connsiteY39" fmla="*/ 2066922 h 3202109"/>
              <a:gd name="connsiteX40" fmla="*/ 538166 w 4319591"/>
              <a:gd name="connsiteY40" fmla="*/ 2043109 h 3202109"/>
              <a:gd name="connsiteX41" fmla="*/ 485778 w 4319591"/>
              <a:gd name="connsiteY41" fmla="*/ 1957384 h 3202109"/>
              <a:gd name="connsiteX42" fmla="*/ 300041 w 4319591"/>
              <a:gd name="connsiteY42" fmla="*/ 1271585 h 3202109"/>
              <a:gd name="connsiteX43" fmla="*/ 219079 w 4319591"/>
              <a:gd name="connsiteY43" fmla="*/ 1066798 h 3202109"/>
              <a:gd name="connsiteX44" fmla="*/ 85728 w 4319591"/>
              <a:gd name="connsiteY44" fmla="*/ 757235 h 3202109"/>
              <a:gd name="connsiteX45" fmla="*/ 123829 w 4319591"/>
              <a:gd name="connsiteY45" fmla="*/ 666748 h 3202109"/>
              <a:gd name="connsiteX46" fmla="*/ 214317 w 4319591"/>
              <a:gd name="connsiteY46" fmla="*/ 595310 h 3202109"/>
              <a:gd name="connsiteX47" fmla="*/ 223841 w 4319591"/>
              <a:gd name="connsiteY47" fmla="*/ 504824 h 3202109"/>
              <a:gd name="connsiteX48" fmla="*/ 190504 w 4319591"/>
              <a:gd name="connsiteY48" fmla="*/ 342900 h 3202109"/>
              <a:gd name="connsiteX49" fmla="*/ 180980 w 4319591"/>
              <a:gd name="connsiteY49" fmla="*/ 200025 h 3202109"/>
              <a:gd name="connsiteX50" fmla="*/ 4 w 4319591"/>
              <a:gd name="connsiteY50" fmla="*/ 0 h 3202109"/>
              <a:gd name="connsiteX0" fmla="*/ 4332992 w 4332992"/>
              <a:gd name="connsiteY0" fmla="*/ 2937689 h 3215626"/>
              <a:gd name="connsiteX1" fmla="*/ 4256792 w 4332992"/>
              <a:gd name="connsiteY1" fmla="*/ 3023414 h 3215626"/>
              <a:gd name="connsiteX2" fmla="*/ 4166304 w 4332992"/>
              <a:gd name="connsiteY2" fmla="*/ 3032939 h 3215626"/>
              <a:gd name="connsiteX3" fmla="*/ 4071054 w 4332992"/>
              <a:gd name="connsiteY3" fmla="*/ 3075801 h 3215626"/>
              <a:gd name="connsiteX4" fmla="*/ 4018667 w 4332992"/>
              <a:gd name="connsiteY4" fmla="*/ 3113901 h 3215626"/>
              <a:gd name="connsiteX5" fmla="*/ 3880554 w 4332992"/>
              <a:gd name="connsiteY5" fmla="*/ 3180576 h 3215626"/>
              <a:gd name="connsiteX6" fmla="*/ 3813879 w 4332992"/>
              <a:gd name="connsiteY6" fmla="*/ 3213914 h 3215626"/>
              <a:gd name="connsiteX7" fmla="*/ 3771017 w 4332992"/>
              <a:gd name="connsiteY7" fmla="*/ 3209151 h 3215626"/>
              <a:gd name="connsiteX8" fmla="*/ 3709104 w 4332992"/>
              <a:gd name="connsiteY8" fmla="*/ 3194864 h 3215626"/>
              <a:gd name="connsiteX9" fmla="*/ 3470979 w 4332992"/>
              <a:gd name="connsiteY9" fmla="*/ 3061514 h 3215626"/>
              <a:gd name="connsiteX10" fmla="*/ 3390017 w 4332992"/>
              <a:gd name="connsiteY10" fmla="*/ 3032939 h 3215626"/>
              <a:gd name="connsiteX11" fmla="*/ 3328104 w 4332992"/>
              <a:gd name="connsiteY11" fmla="*/ 3023414 h 3215626"/>
              <a:gd name="connsiteX12" fmla="*/ 3204279 w 4332992"/>
              <a:gd name="connsiteY12" fmla="*/ 3018651 h 3215626"/>
              <a:gd name="connsiteX13" fmla="*/ 2789942 w 4332992"/>
              <a:gd name="connsiteY13" fmla="*/ 3099614 h 3215626"/>
              <a:gd name="connsiteX14" fmla="*/ 2704217 w 4332992"/>
              <a:gd name="connsiteY14" fmla="*/ 3085326 h 3215626"/>
              <a:gd name="connsiteX15" fmla="*/ 2651829 w 4332992"/>
              <a:gd name="connsiteY15" fmla="*/ 3051989 h 3215626"/>
              <a:gd name="connsiteX16" fmla="*/ 2608967 w 4332992"/>
              <a:gd name="connsiteY16" fmla="*/ 2990076 h 3215626"/>
              <a:gd name="connsiteX17" fmla="*/ 2542292 w 4332992"/>
              <a:gd name="connsiteY17" fmla="*/ 2871014 h 3215626"/>
              <a:gd name="connsiteX18" fmla="*/ 2451804 w 4332992"/>
              <a:gd name="connsiteY18" fmla="*/ 2818626 h 3215626"/>
              <a:gd name="connsiteX19" fmla="*/ 2266067 w 4332992"/>
              <a:gd name="connsiteY19" fmla="*/ 2771001 h 3215626"/>
              <a:gd name="connsiteX20" fmla="*/ 2194629 w 4332992"/>
              <a:gd name="connsiteY20" fmla="*/ 2751951 h 3215626"/>
              <a:gd name="connsiteX21" fmla="*/ 2118429 w 4332992"/>
              <a:gd name="connsiteY21" fmla="*/ 2632889 h 3215626"/>
              <a:gd name="connsiteX22" fmla="*/ 2075567 w 4332992"/>
              <a:gd name="connsiteY22" fmla="*/ 2561451 h 3215626"/>
              <a:gd name="connsiteX23" fmla="*/ 1980317 w 4332992"/>
              <a:gd name="connsiteY23" fmla="*/ 2509064 h 3215626"/>
              <a:gd name="connsiteX24" fmla="*/ 1780292 w 4332992"/>
              <a:gd name="connsiteY24" fmla="*/ 2437626 h 3215626"/>
              <a:gd name="connsiteX25" fmla="*/ 1727904 w 4332992"/>
              <a:gd name="connsiteY25" fmla="*/ 2442389 h 3215626"/>
              <a:gd name="connsiteX26" fmla="*/ 1656467 w 4332992"/>
              <a:gd name="connsiteY26" fmla="*/ 2461439 h 3215626"/>
              <a:gd name="connsiteX27" fmla="*/ 1599317 w 4332992"/>
              <a:gd name="connsiteY27" fmla="*/ 2456676 h 3215626"/>
              <a:gd name="connsiteX28" fmla="*/ 1542167 w 4332992"/>
              <a:gd name="connsiteY28" fmla="*/ 2447151 h 3215626"/>
              <a:gd name="connsiteX29" fmla="*/ 1508829 w 4332992"/>
              <a:gd name="connsiteY29" fmla="*/ 2485251 h 3215626"/>
              <a:gd name="connsiteX30" fmla="*/ 1451679 w 4332992"/>
              <a:gd name="connsiteY30" fmla="*/ 2528114 h 3215626"/>
              <a:gd name="connsiteX31" fmla="*/ 1418342 w 4332992"/>
              <a:gd name="connsiteY31" fmla="*/ 2532876 h 3215626"/>
              <a:gd name="connsiteX32" fmla="*/ 1380242 w 4332992"/>
              <a:gd name="connsiteY32" fmla="*/ 2528114 h 3215626"/>
              <a:gd name="connsiteX33" fmla="*/ 1332617 w 4332992"/>
              <a:gd name="connsiteY33" fmla="*/ 2513826 h 3215626"/>
              <a:gd name="connsiteX34" fmla="*/ 1256417 w 4332992"/>
              <a:gd name="connsiteY34" fmla="*/ 2532876 h 3215626"/>
              <a:gd name="connsiteX35" fmla="*/ 1246892 w 4332992"/>
              <a:gd name="connsiteY35" fmla="*/ 2561451 h 3215626"/>
              <a:gd name="connsiteX36" fmla="*/ 1142117 w 4332992"/>
              <a:gd name="connsiteY36" fmla="*/ 2551926 h 3215626"/>
              <a:gd name="connsiteX37" fmla="*/ 708729 w 4332992"/>
              <a:gd name="connsiteY37" fmla="*/ 2132826 h 3215626"/>
              <a:gd name="connsiteX38" fmla="*/ 642054 w 4332992"/>
              <a:gd name="connsiteY38" fmla="*/ 2085201 h 3215626"/>
              <a:gd name="connsiteX39" fmla="*/ 589667 w 4332992"/>
              <a:gd name="connsiteY39" fmla="*/ 2080439 h 3215626"/>
              <a:gd name="connsiteX40" fmla="*/ 551567 w 4332992"/>
              <a:gd name="connsiteY40" fmla="*/ 2056626 h 3215626"/>
              <a:gd name="connsiteX41" fmla="*/ 499179 w 4332992"/>
              <a:gd name="connsiteY41" fmla="*/ 1970901 h 3215626"/>
              <a:gd name="connsiteX42" fmla="*/ 313442 w 4332992"/>
              <a:gd name="connsiteY42" fmla="*/ 1285102 h 3215626"/>
              <a:gd name="connsiteX43" fmla="*/ 232480 w 4332992"/>
              <a:gd name="connsiteY43" fmla="*/ 1080315 h 3215626"/>
              <a:gd name="connsiteX44" fmla="*/ 99129 w 4332992"/>
              <a:gd name="connsiteY44" fmla="*/ 770752 h 3215626"/>
              <a:gd name="connsiteX45" fmla="*/ 137230 w 4332992"/>
              <a:gd name="connsiteY45" fmla="*/ 680265 h 3215626"/>
              <a:gd name="connsiteX46" fmla="*/ 227718 w 4332992"/>
              <a:gd name="connsiteY46" fmla="*/ 608827 h 3215626"/>
              <a:gd name="connsiteX47" fmla="*/ 237242 w 4332992"/>
              <a:gd name="connsiteY47" fmla="*/ 518341 h 3215626"/>
              <a:gd name="connsiteX48" fmla="*/ 203905 w 4332992"/>
              <a:gd name="connsiteY48" fmla="*/ 356417 h 3215626"/>
              <a:gd name="connsiteX49" fmla="*/ 194381 w 4332992"/>
              <a:gd name="connsiteY49" fmla="*/ 213542 h 3215626"/>
              <a:gd name="connsiteX50" fmla="*/ 13405 w 4332992"/>
              <a:gd name="connsiteY50" fmla="*/ 13517 h 3215626"/>
              <a:gd name="connsiteX51" fmla="*/ 13405 w 4332992"/>
              <a:gd name="connsiteY51" fmla="*/ 18280 h 3215626"/>
              <a:gd name="connsiteX0" fmla="*/ 4328202 w 4328202"/>
              <a:gd name="connsiteY0" fmla="*/ 3076578 h 3354515"/>
              <a:gd name="connsiteX1" fmla="*/ 4252002 w 4328202"/>
              <a:gd name="connsiteY1" fmla="*/ 3162303 h 3354515"/>
              <a:gd name="connsiteX2" fmla="*/ 4161514 w 4328202"/>
              <a:gd name="connsiteY2" fmla="*/ 3171828 h 3354515"/>
              <a:gd name="connsiteX3" fmla="*/ 4066264 w 4328202"/>
              <a:gd name="connsiteY3" fmla="*/ 3214690 h 3354515"/>
              <a:gd name="connsiteX4" fmla="*/ 4013877 w 4328202"/>
              <a:gd name="connsiteY4" fmla="*/ 3252790 h 3354515"/>
              <a:gd name="connsiteX5" fmla="*/ 3875764 w 4328202"/>
              <a:gd name="connsiteY5" fmla="*/ 3319465 h 3354515"/>
              <a:gd name="connsiteX6" fmla="*/ 3809089 w 4328202"/>
              <a:gd name="connsiteY6" fmla="*/ 3352803 h 3354515"/>
              <a:gd name="connsiteX7" fmla="*/ 3766227 w 4328202"/>
              <a:gd name="connsiteY7" fmla="*/ 3348040 h 3354515"/>
              <a:gd name="connsiteX8" fmla="*/ 3704314 w 4328202"/>
              <a:gd name="connsiteY8" fmla="*/ 3333753 h 3354515"/>
              <a:gd name="connsiteX9" fmla="*/ 3466189 w 4328202"/>
              <a:gd name="connsiteY9" fmla="*/ 3200403 h 3354515"/>
              <a:gd name="connsiteX10" fmla="*/ 3385227 w 4328202"/>
              <a:gd name="connsiteY10" fmla="*/ 3171828 h 3354515"/>
              <a:gd name="connsiteX11" fmla="*/ 3323314 w 4328202"/>
              <a:gd name="connsiteY11" fmla="*/ 3162303 h 3354515"/>
              <a:gd name="connsiteX12" fmla="*/ 3199489 w 4328202"/>
              <a:gd name="connsiteY12" fmla="*/ 3157540 h 3354515"/>
              <a:gd name="connsiteX13" fmla="*/ 2785152 w 4328202"/>
              <a:gd name="connsiteY13" fmla="*/ 3238503 h 3354515"/>
              <a:gd name="connsiteX14" fmla="*/ 2699427 w 4328202"/>
              <a:gd name="connsiteY14" fmla="*/ 3224215 h 3354515"/>
              <a:gd name="connsiteX15" fmla="*/ 2647039 w 4328202"/>
              <a:gd name="connsiteY15" fmla="*/ 3190878 h 3354515"/>
              <a:gd name="connsiteX16" fmla="*/ 2604177 w 4328202"/>
              <a:gd name="connsiteY16" fmla="*/ 3128965 h 3354515"/>
              <a:gd name="connsiteX17" fmla="*/ 2537502 w 4328202"/>
              <a:gd name="connsiteY17" fmla="*/ 3009903 h 3354515"/>
              <a:gd name="connsiteX18" fmla="*/ 2447014 w 4328202"/>
              <a:gd name="connsiteY18" fmla="*/ 2957515 h 3354515"/>
              <a:gd name="connsiteX19" fmla="*/ 2261277 w 4328202"/>
              <a:gd name="connsiteY19" fmla="*/ 2909890 h 3354515"/>
              <a:gd name="connsiteX20" fmla="*/ 2189839 w 4328202"/>
              <a:gd name="connsiteY20" fmla="*/ 2890840 h 3354515"/>
              <a:gd name="connsiteX21" fmla="*/ 2113639 w 4328202"/>
              <a:gd name="connsiteY21" fmla="*/ 2771778 h 3354515"/>
              <a:gd name="connsiteX22" fmla="*/ 2070777 w 4328202"/>
              <a:gd name="connsiteY22" fmla="*/ 2700340 h 3354515"/>
              <a:gd name="connsiteX23" fmla="*/ 1975527 w 4328202"/>
              <a:gd name="connsiteY23" fmla="*/ 2647953 h 3354515"/>
              <a:gd name="connsiteX24" fmla="*/ 1775502 w 4328202"/>
              <a:gd name="connsiteY24" fmla="*/ 2576515 h 3354515"/>
              <a:gd name="connsiteX25" fmla="*/ 1723114 w 4328202"/>
              <a:gd name="connsiteY25" fmla="*/ 2581278 h 3354515"/>
              <a:gd name="connsiteX26" fmla="*/ 1651677 w 4328202"/>
              <a:gd name="connsiteY26" fmla="*/ 2600328 h 3354515"/>
              <a:gd name="connsiteX27" fmla="*/ 1594527 w 4328202"/>
              <a:gd name="connsiteY27" fmla="*/ 2595565 h 3354515"/>
              <a:gd name="connsiteX28" fmla="*/ 1537377 w 4328202"/>
              <a:gd name="connsiteY28" fmla="*/ 2586040 h 3354515"/>
              <a:gd name="connsiteX29" fmla="*/ 1504039 w 4328202"/>
              <a:gd name="connsiteY29" fmla="*/ 2624140 h 3354515"/>
              <a:gd name="connsiteX30" fmla="*/ 1446889 w 4328202"/>
              <a:gd name="connsiteY30" fmla="*/ 2667003 h 3354515"/>
              <a:gd name="connsiteX31" fmla="*/ 1413552 w 4328202"/>
              <a:gd name="connsiteY31" fmla="*/ 2671765 h 3354515"/>
              <a:gd name="connsiteX32" fmla="*/ 1375452 w 4328202"/>
              <a:gd name="connsiteY32" fmla="*/ 2667003 h 3354515"/>
              <a:gd name="connsiteX33" fmla="*/ 1327827 w 4328202"/>
              <a:gd name="connsiteY33" fmla="*/ 2652715 h 3354515"/>
              <a:gd name="connsiteX34" fmla="*/ 1251627 w 4328202"/>
              <a:gd name="connsiteY34" fmla="*/ 2671765 h 3354515"/>
              <a:gd name="connsiteX35" fmla="*/ 1242102 w 4328202"/>
              <a:gd name="connsiteY35" fmla="*/ 2700340 h 3354515"/>
              <a:gd name="connsiteX36" fmla="*/ 1137327 w 4328202"/>
              <a:gd name="connsiteY36" fmla="*/ 2690815 h 3354515"/>
              <a:gd name="connsiteX37" fmla="*/ 703939 w 4328202"/>
              <a:gd name="connsiteY37" fmla="*/ 2271715 h 3354515"/>
              <a:gd name="connsiteX38" fmla="*/ 637264 w 4328202"/>
              <a:gd name="connsiteY38" fmla="*/ 2224090 h 3354515"/>
              <a:gd name="connsiteX39" fmla="*/ 584877 w 4328202"/>
              <a:gd name="connsiteY39" fmla="*/ 2219328 h 3354515"/>
              <a:gd name="connsiteX40" fmla="*/ 546777 w 4328202"/>
              <a:gd name="connsiteY40" fmla="*/ 2195515 h 3354515"/>
              <a:gd name="connsiteX41" fmla="*/ 494389 w 4328202"/>
              <a:gd name="connsiteY41" fmla="*/ 2109790 h 3354515"/>
              <a:gd name="connsiteX42" fmla="*/ 308652 w 4328202"/>
              <a:gd name="connsiteY42" fmla="*/ 1423991 h 3354515"/>
              <a:gd name="connsiteX43" fmla="*/ 227690 w 4328202"/>
              <a:gd name="connsiteY43" fmla="*/ 1219204 h 3354515"/>
              <a:gd name="connsiteX44" fmla="*/ 94339 w 4328202"/>
              <a:gd name="connsiteY44" fmla="*/ 909641 h 3354515"/>
              <a:gd name="connsiteX45" fmla="*/ 132440 w 4328202"/>
              <a:gd name="connsiteY45" fmla="*/ 819154 h 3354515"/>
              <a:gd name="connsiteX46" fmla="*/ 222928 w 4328202"/>
              <a:gd name="connsiteY46" fmla="*/ 747716 h 3354515"/>
              <a:gd name="connsiteX47" fmla="*/ 232452 w 4328202"/>
              <a:gd name="connsiteY47" fmla="*/ 657230 h 3354515"/>
              <a:gd name="connsiteX48" fmla="*/ 199115 w 4328202"/>
              <a:gd name="connsiteY48" fmla="*/ 495306 h 3354515"/>
              <a:gd name="connsiteX49" fmla="*/ 189591 w 4328202"/>
              <a:gd name="connsiteY49" fmla="*/ 352431 h 3354515"/>
              <a:gd name="connsiteX50" fmla="*/ 8615 w 4328202"/>
              <a:gd name="connsiteY50" fmla="*/ 152406 h 3354515"/>
              <a:gd name="connsiteX51" fmla="*/ 37190 w 4328202"/>
              <a:gd name="connsiteY51" fmla="*/ 6 h 3354515"/>
              <a:gd name="connsiteX0" fmla="*/ 4328202 w 4328202"/>
              <a:gd name="connsiteY0" fmla="*/ 3089328 h 3367265"/>
              <a:gd name="connsiteX1" fmla="*/ 4252002 w 4328202"/>
              <a:gd name="connsiteY1" fmla="*/ 3175053 h 3367265"/>
              <a:gd name="connsiteX2" fmla="*/ 4161514 w 4328202"/>
              <a:gd name="connsiteY2" fmla="*/ 3184578 h 3367265"/>
              <a:gd name="connsiteX3" fmla="*/ 4066264 w 4328202"/>
              <a:gd name="connsiteY3" fmla="*/ 3227440 h 3367265"/>
              <a:gd name="connsiteX4" fmla="*/ 4013877 w 4328202"/>
              <a:gd name="connsiteY4" fmla="*/ 3265540 h 3367265"/>
              <a:gd name="connsiteX5" fmla="*/ 3875764 w 4328202"/>
              <a:gd name="connsiteY5" fmla="*/ 3332215 h 3367265"/>
              <a:gd name="connsiteX6" fmla="*/ 3809089 w 4328202"/>
              <a:gd name="connsiteY6" fmla="*/ 3365553 h 3367265"/>
              <a:gd name="connsiteX7" fmla="*/ 3766227 w 4328202"/>
              <a:gd name="connsiteY7" fmla="*/ 3360790 h 3367265"/>
              <a:gd name="connsiteX8" fmla="*/ 3704314 w 4328202"/>
              <a:gd name="connsiteY8" fmla="*/ 3346503 h 3367265"/>
              <a:gd name="connsiteX9" fmla="*/ 3466189 w 4328202"/>
              <a:gd name="connsiteY9" fmla="*/ 3213153 h 3367265"/>
              <a:gd name="connsiteX10" fmla="*/ 3385227 w 4328202"/>
              <a:gd name="connsiteY10" fmla="*/ 3184578 h 3367265"/>
              <a:gd name="connsiteX11" fmla="*/ 3323314 w 4328202"/>
              <a:gd name="connsiteY11" fmla="*/ 3175053 h 3367265"/>
              <a:gd name="connsiteX12" fmla="*/ 3199489 w 4328202"/>
              <a:gd name="connsiteY12" fmla="*/ 3170290 h 3367265"/>
              <a:gd name="connsiteX13" fmla="*/ 2785152 w 4328202"/>
              <a:gd name="connsiteY13" fmla="*/ 3251253 h 3367265"/>
              <a:gd name="connsiteX14" fmla="*/ 2699427 w 4328202"/>
              <a:gd name="connsiteY14" fmla="*/ 3236965 h 3367265"/>
              <a:gd name="connsiteX15" fmla="*/ 2647039 w 4328202"/>
              <a:gd name="connsiteY15" fmla="*/ 3203628 h 3367265"/>
              <a:gd name="connsiteX16" fmla="*/ 2604177 w 4328202"/>
              <a:gd name="connsiteY16" fmla="*/ 3141715 h 3367265"/>
              <a:gd name="connsiteX17" fmla="*/ 2537502 w 4328202"/>
              <a:gd name="connsiteY17" fmla="*/ 3022653 h 3367265"/>
              <a:gd name="connsiteX18" fmla="*/ 2447014 w 4328202"/>
              <a:gd name="connsiteY18" fmla="*/ 2970265 h 3367265"/>
              <a:gd name="connsiteX19" fmla="*/ 2261277 w 4328202"/>
              <a:gd name="connsiteY19" fmla="*/ 2922640 h 3367265"/>
              <a:gd name="connsiteX20" fmla="*/ 2189839 w 4328202"/>
              <a:gd name="connsiteY20" fmla="*/ 2903590 h 3367265"/>
              <a:gd name="connsiteX21" fmla="*/ 2113639 w 4328202"/>
              <a:gd name="connsiteY21" fmla="*/ 2784528 h 3367265"/>
              <a:gd name="connsiteX22" fmla="*/ 2070777 w 4328202"/>
              <a:gd name="connsiteY22" fmla="*/ 2713090 h 3367265"/>
              <a:gd name="connsiteX23" fmla="*/ 1975527 w 4328202"/>
              <a:gd name="connsiteY23" fmla="*/ 2660703 h 3367265"/>
              <a:gd name="connsiteX24" fmla="*/ 1775502 w 4328202"/>
              <a:gd name="connsiteY24" fmla="*/ 2589265 h 3367265"/>
              <a:gd name="connsiteX25" fmla="*/ 1723114 w 4328202"/>
              <a:gd name="connsiteY25" fmla="*/ 2594028 h 3367265"/>
              <a:gd name="connsiteX26" fmla="*/ 1651677 w 4328202"/>
              <a:gd name="connsiteY26" fmla="*/ 2613078 h 3367265"/>
              <a:gd name="connsiteX27" fmla="*/ 1594527 w 4328202"/>
              <a:gd name="connsiteY27" fmla="*/ 2608315 h 3367265"/>
              <a:gd name="connsiteX28" fmla="*/ 1537377 w 4328202"/>
              <a:gd name="connsiteY28" fmla="*/ 2598790 h 3367265"/>
              <a:gd name="connsiteX29" fmla="*/ 1504039 w 4328202"/>
              <a:gd name="connsiteY29" fmla="*/ 2636890 h 3367265"/>
              <a:gd name="connsiteX30" fmla="*/ 1446889 w 4328202"/>
              <a:gd name="connsiteY30" fmla="*/ 2679753 h 3367265"/>
              <a:gd name="connsiteX31" fmla="*/ 1413552 w 4328202"/>
              <a:gd name="connsiteY31" fmla="*/ 2684515 h 3367265"/>
              <a:gd name="connsiteX32" fmla="*/ 1375452 w 4328202"/>
              <a:gd name="connsiteY32" fmla="*/ 2679753 h 3367265"/>
              <a:gd name="connsiteX33" fmla="*/ 1327827 w 4328202"/>
              <a:gd name="connsiteY33" fmla="*/ 2665465 h 3367265"/>
              <a:gd name="connsiteX34" fmla="*/ 1251627 w 4328202"/>
              <a:gd name="connsiteY34" fmla="*/ 2684515 h 3367265"/>
              <a:gd name="connsiteX35" fmla="*/ 1242102 w 4328202"/>
              <a:gd name="connsiteY35" fmla="*/ 2713090 h 3367265"/>
              <a:gd name="connsiteX36" fmla="*/ 1137327 w 4328202"/>
              <a:gd name="connsiteY36" fmla="*/ 2703565 h 3367265"/>
              <a:gd name="connsiteX37" fmla="*/ 703939 w 4328202"/>
              <a:gd name="connsiteY37" fmla="*/ 2284465 h 3367265"/>
              <a:gd name="connsiteX38" fmla="*/ 637264 w 4328202"/>
              <a:gd name="connsiteY38" fmla="*/ 2236840 h 3367265"/>
              <a:gd name="connsiteX39" fmla="*/ 584877 w 4328202"/>
              <a:gd name="connsiteY39" fmla="*/ 2232078 h 3367265"/>
              <a:gd name="connsiteX40" fmla="*/ 546777 w 4328202"/>
              <a:gd name="connsiteY40" fmla="*/ 2208265 h 3367265"/>
              <a:gd name="connsiteX41" fmla="*/ 494389 w 4328202"/>
              <a:gd name="connsiteY41" fmla="*/ 2122540 h 3367265"/>
              <a:gd name="connsiteX42" fmla="*/ 308652 w 4328202"/>
              <a:gd name="connsiteY42" fmla="*/ 1436741 h 3367265"/>
              <a:gd name="connsiteX43" fmla="*/ 227690 w 4328202"/>
              <a:gd name="connsiteY43" fmla="*/ 1231954 h 3367265"/>
              <a:gd name="connsiteX44" fmla="*/ 94339 w 4328202"/>
              <a:gd name="connsiteY44" fmla="*/ 922391 h 3367265"/>
              <a:gd name="connsiteX45" fmla="*/ 132440 w 4328202"/>
              <a:gd name="connsiteY45" fmla="*/ 831904 h 3367265"/>
              <a:gd name="connsiteX46" fmla="*/ 222928 w 4328202"/>
              <a:gd name="connsiteY46" fmla="*/ 760466 h 3367265"/>
              <a:gd name="connsiteX47" fmla="*/ 232452 w 4328202"/>
              <a:gd name="connsiteY47" fmla="*/ 669980 h 3367265"/>
              <a:gd name="connsiteX48" fmla="*/ 199115 w 4328202"/>
              <a:gd name="connsiteY48" fmla="*/ 508056 h 3367265"/>
              <a:gd name="connsiteX49" fmla="*/ 189591 w 4328202"/>
              <a:gd name="connsiteY49" fmla="*/ 365181 h 3367265"/>
              <a:gd name="connsiteX50" fmla="*/ 8615 w 4328202"/>
              <a:gd name="connsiteY50" fmla="*/ 165156 h 3367265"/>
              <a:gd name="connsiteX51" fmla="*/ 37190 w 4328202"/>
              <a:gd name="connsiteY51" fmla="*/ 12756 h 3367265"/>
              <a:gd name="connsiteX52" fmla="*/ 41953 w 4328202"/>
              <a:gd name="connsiteY52" fmla="*/ 7995 h 3367265"/>
              <a:gd name="connsiteX0" fmla="*/ 4367220 w 4367220"/>
              <a:gd name="connsiteY0" fmla="*/ 3252783 h 3530720"/>
              <a:gd name="connsiteX1" fmla="*/ 4291020 w 4367220"/>
              <a:gd name="connsiteY1" fmla="*/ 3338508 h 3530720"/>
              <a:gd name="connsiteX2" fmla="*/ 4200532 w 4367220"/>
              <a:gd name="connsiteY2" fmla="*/ 3348033 h 3530720"/>
              <a:gd name="connsiteX3" fmla="*/ 4105282 w 4367220"/>
              <a:gd name="connsiteY3" fmla="*/ 3390895 h 3530720"/>
              <a:gd name="connsiteX4" fmla="*/ 4052895 w 4367220"/>
              <a:gd name="connsiteY4" fmla="*/ 3428995 h 3530720"/>
              <a:gd name="connsiteX5" fmla="*/ 3914782 w 4367220"/>
              <a:gd name="connsiteY5" fmla="*/ 3495670 h 3530720"/>
              <a:gd name="connsiteX6" fmla="*/ 3848107 w 4367220"/>
              <a:gd name="connsiteY6" fmla="*/ 3529008 h 3530720"/>
              <a:gd name="connsiteX7" fmla="*/ 3805245 w 4367220"/>
              <a:gd name="connsiteY7" fmla="*/ 3524245 h 3530720"/>
              <a:gd name="connsiteX8" fmla="*/ 3743332 w 4367220"/>
              <a:gd name="connsiteY8" fmla="*/ 3509958 h 3530720"/>
              <a:gd name="connsiteX9" fmla="*/ 3505207 w 4367220"/>
              <a:gd name="connsiteY9" fmla="*/ 3376608 h 3530720"/>
              <a:gd name="connsiteX10" fmla="*/ 3424245 w 4367220"/>
              <a:gd name="connsiteY10" fmla="*/ 3348033 h 3530720"/>
              <a:gd name="connsiteX11" fmla="*/ 3362332 w 4367220"/>
              <a:gd name="connsiteY11" fmla="*/ 3338508 h 3530720"/>
              <a:gd name="connsiteX12" fmla="*/ 3238507 w 4367220"/>
              <a:gd name="connsiteY12" fmla="*/ 3333745 h 3530720"/>
              <a:gd name="connsiteX13" fmla="*/ 2824170 w 4367220"/>
              <a:gd name="connsiteY13" fmla="*/ 3414708 h 3530720"/>
              <a:gd name="connsiteX14" fmla="*/ 2738445 w 4367220"/>
              <a:gd name="connsiteY14" fmla="*/ 3400420 h 3530720"/>
              <a:gd name="connsiteX15" fmla="*/ 2686057 w 4367220"/>
              <a:gd name="connsiteY15" fmla="*/ 3367083 h 3530720"/>
              <a:gd name="connsiteX16" fmla="*/ 2643195 w 4367220"/>
              <a:gd name="connsiteY16" fmla="*/ 3305170 h 3530720"/>
              <a:gd name="connsiteX17" fmla="*/ 2576520 w 4367220"/>
              <a:gd name="connsiteY17" fmla="*/ 3186108 h 3530720"/>
              <a:gd name="connsiteX18" fmla="*/ 2486032 w 4367220"/>
              <a:gd name="connsiteY18" fmla="*/ 3133720 h 3530720"/>
              <a:gd name="connsiteX19" fmla="*/ 2300295 w 4367220"/>
              <a:gd name="connsiteY19" fmla="*/ 3086095 h 3530720"/>
              <a:gd name="connsiteX20" fmla="*/ 2228857 w 4367220"/>
              <a:gd name="connsiteY20" fmla="*/ 3067045 h 3530720"/>
              <a:gd name="connsiteX21" fmla="*/ 2152657 w 4367220"/>
              <a:gd name="connsiteY21" fmla="*/ 2947983 h 3530720"/>
              <a:gd name="connsiteX22" fmla="*/ 2109795 w 4367220"/>
              <a:gd name="connsiteY22" fmla="*/ 2876545 h 3530720"/>
              <a:gd name="connsiteX23" fmla="*/ 2014545 w 4367220"/>
              <a:gd name="connsiteY23" fmla="*/ 2824158 h 3530720"/>
              <a:gd name="connsiteX24" fmla="*/ 1814520 w 4367220"/>
              <a:gd name="connsiteY24" fmla="*/ 2752720 h 3530720"/>
              <a:gd name="connsiteX25" fmla="*/ 1762132 w 4367220"/>
              <a:gd name="connsiteY25" fmla="*/ 2757483 h 3530720"/>
              <a:gd name="connsiteX26" fmla="*/ 1690695 w 4367220"/>
              <a:gd name="connsiteY26" fmla="*/ 2776533 h 3530720"/>
              <a:gd name="connsiteX27" fmla="*/ 1633545 w 4367220"/>
              <a:gd name="connsiteY27" fmla="*/ 2771770 h 3530720"/>
              <a:gd name="connsiteX28" fmla="*/ 1576395 w 4367220"/>
              <a:gd name="connsiteY28" fmla="*/ 2762245 h 3530720"/>
              <a:gd name="connsiteX29" fmla="*/ 1543057 w 4367220"/>
              <a:gd name="connsiteY29" fmla="*/ 2800345 h 3530720"/>
              <a:gd name="connsiteX30" fmla="*/ 1485907 w 4367220"/>
              <a:gd name="connsiteY30" fmla="*/ 2843208 h 3530720"/>
              <a:gd name="connsiteX31" fmla="*/ 1452570 w 4367220"/>
              <a:gd name="connsiteY31" fmla="*/ 2847970 h 3530720"/>
              <a:gd name="connsiteX32" fmla="*/ 1414470 w 4367220"/>
              <a:gd name="connsiteY32" fmla="*/ 2843208 h 3530720"/>
              <a:gd name="connsiteX33" fmla="*/ 1366845 w 4367220"/>
              <a:gd name="connsiteY33" fmla="*/ 2828920 h 3530720"/>
              <a:gd name="connsiteX34" fmla="*/ 1290645 w 4367220"/>
              <a:gd name="connsiteY34" fmla="*/ 2847970 h 3530720"/>
              <a:gd name="connsiteX35" fmla="*/ 1281120 w 4367220"/>
              <a:gd name="connsiteY35" fmla="*/ 2876545 h 3530720"/>
              <a:gd name="connsiteX36" fmla="*/ 1176345 w 4367220"/>
              <a:gd name="connsiteY36" fmla="*/ 2867020 h 3530720"/>
              <a:gd name="connsiteX37" fmla="*/ 742957 w 4367220"/>
              <a:gd name="connsiteY37" fmla="*/ 2447920 h 3530720"/>
              <a:gd name="connsiteX38" fmla="*/ 676282 w 4367220"/>
              <a:gd name="connsiteY38" fmla="*/ 2400295 h 3530720"/>
              <a:gd name="connsiteX39" fmla="*/ 623895 w 4367220"/>
              <a:gd name="connsiteY39" fmla="*/ 2395533 h 3530720"/>
              <a:gd name="connsiteX40" fmla="*/ 585795 w 4367220"/>
              <a:gd name="connsiteY40" fmla="*/ 2371720 h 3530720"/>
              <a:gd name="connsiteX41" fmla="*/ 533407 w 4367220"/>
              <a:gd name="connsiteY41" fmla="*/ 2285995 h 3530720"/>
              <a:gd name="connsiteX42" fmla="*/ 347670 w 4367220"/>
              <a:gd name="connsiteY42" fmla="*/ 1600196 h 3530720"/>
              <a:gd name="connsiteX43" fmla="*/ 266708 w 4367220"/>
              <a:gd name="connsiteY43" fmla="*/ 1395409 h 3530720"/>
              <a:gd name="connsiteX44" fmla="*/ 133357 w 4367220"/>
              <a:gd name="connsiteY44" fmla="*/ 1085846 h 3530720"/>
              <a:gd name="connsiteX45" fmla="*/ 171458 w 4367220"/>
              <a:gd name="connsiteY45" fmla="*/ 995359 h 3530720"/>
              <a:gd name="connsiteX46" fmla="*/ 261946 w 4367220"/>
              <a:gd name="connsiteY46" fmla="*/ 923921 h 3530720"/>
              <a:gd name="connsiteX47" fmla="*/ 271470 w 4367220"/>
              <a:gd name="connsiteY47" fmla="*/ 833435 h 3530720"/>
              <a:gd name="connsiteX48" fmla="*/ 238133 w 4367220"/>
              <a:gd name="connsiteY48" fmla="*/ 671511 h 3530720"/>
              <a:gd name="connsiteX49" fmla="*/ 228609 w 4367220"/>
              <a:gd name="connsiteY49" fmla="*/ 528636 h 3530720"/>
              <a:gd name="connsiteX50" fmla="*/ 47633 w 4367220"/>
              <a:gd name="connsiteY50" fmla="*/ 328611 h 3530720"/>
              <a:gd name="connsiteX51" fmla="*/ 76208 w 4367220"/>
              <a:gd name="connsiteY51" fmla="*/ 176211 h 3530720"/>
              <a:gd name="connsiteX52" fmla="*/ 8 w 4367220"/>
              <a:gd name="connsiteY52" fmla="*/ 0 h 3530720"/>
              <a:gd name="connsiteX0" fmla="*/ 4376737 w 4376737"/>
              <a:gd name="connsiteY0" fmla="*/ 3270830 h 3548767"/>
              <a:gd name="connsiteX1" fmla="*/ 4300537 w 4376737"/>
              <a:gd name="connsiteY1" fmla="*/ 3356555 h 3548767"/>
              <a:gd name="connsiteX2" fmla="*/ 4210049 w 4376737"/>
              <a:gd name="connsiteY2" fmla="*/ 3366080 h 3548767"/>
              <a:gd name="connsiteX3" fmla="*/ 4114799 w 4376737"/>
              <a:gd name="connsiteY3" fmla="*/ 3408942 h 3548767"/>
              <a:gd name="connsiteX4" fmla="*/ 4062412 w 4376737"/>
              <a:gd name="connsiteY4" fmla="*/ 3447042 h 3548767"/>
              <a:gd name="connsiteX5" fmla="*/ 3924299 w 4376737"/>
              <a:gd name="connsiteY5" fmla="*/ 3513717 h 3548767"/>
              <a:gd name="connsiteX6" fmla="*/ 3857624 w 4376737"/>
              <a:gd name="connsiteY6" fmla="*/ 3547055 h 3548767"/>
              <a:gd name="connsiteX7" fmla="*/ 3814762 w 4376737"/>
              <a:gd name="connsiteY7" fmla="*/ 3542292 h 3548767"/>
              <a:gd name="connsiteX8" fmla="*/ 3752849 w 4376737"/>
              <a:gd name="connsiteY8" fmla="*/ 3528005 h 3548767"/>
              <a:gd name="connsiteX9" fmla="*/ 3514724 w 4376737"/>
              <a:gd name="connsiteY9" fmla="*/ 3394655 h 3548767"/>
              <a:gd name="connsiteX10" fmla="*/ 3433762 w 4376737"/>
              <a:gd name="connsiteY10" fmla="*/ 3366080 h 3548767"/>
              <a:gd name="connsiteX11" fmla="*/ 3371849 w 4376737"/>
              <a:gd name="connsiteY11" fmla="*/ 3356555 h 3548767"/>
              <a:gd name="connsiteX12" fmla="*/ 3248024 w 4376737"/>
              <a:gd name="connsiteY12" fmla="*/ 3351792 h 3548767"/>
              <a:gd name="connsiteX13" fmla="*/ 2833687 w 4376737"/>
              <a:gd name="connsiteY13" fmla="*/ 3432755 h 3548767"/>
              <a:gd name="connsiteX14" fmla="*/ 2747962 w 4376737"/>
              <a:gd name="connsiteY14" fmla="*/ 3418467 h 3548767"/>
              <a:gd name="connsiteX15" fmla="*/ 2695574 w 4376737"/>
              <a:gd name="connsiteY15" fmla="*/ 3385130 h 3548767"/>
              <a:gd name="connsiteX16" fmla="*/ 2652712 w 4376737"/>
              <a:gd name="connsiteY16" fmla="*/ 3323217 h 3548767"/>
              <a:gd name="connsiteX17" fmla="*/ 2586037 w 4376737"/>
              <a:gd name="connsiteY17" fmla="*/ 3204155 h 3548767"/>
              <a:gd name="connsiteX18" fmla="*/ 2495549 w 4376737"/>
              <a:gd name="connsiteY18" fmla="*/ 3151767 h 3548767"/>
              <a:gd name="connsiteX19" fmla="*/ 2309812 w 4376737"/>
              <a:gd name="connsiteY19" fmla="*/ 3104142 h 3548767"/>
              <a:gd name="connsiteX20" fmla="*/ 2238374 w 4376737"/>
              <a:gd name="connsiteY20" fmla="*/ 3085092 h 3548767"/>
              <a:gd name="connsiteX21" fmla="*/ 2162174 w 4376737"/>
              <a:gd name="connsiteY21" fmla="*/ 2966030 h 3548767"/>
              <a:gd name="connsiteX22" fmla="*/ 2119312 w 4376737"/>
              <a:gd name="connsiteY22" fmla="*/ 2894592 h 3548767"/>
              <a:gd name="connsiteX23" fmla="*/ 2024062 w 4376737"/>
              <a:gd name="connsiteY23" fmla="*/ 2842205 h 3548767"/>
              <a:gd name="connsiteX24" fmla="*/ 1824037 w 4376737"/>
              <a:gd name="connsiteY24" fmla="*/ 2770767 h 3548767"/>
              <a:gd name="connsiteX25" fmla="*/ 1771649 w 4376737"/>
              <a:gd name="connsiteY25" fmla="*/ 2775530 h 3548767"/>
              <a:gd name="connsiteX26" fmla="*/ 1700212 w 4376737"/>
              <a:gd name="connsiteY26" fmla="*/ 2794580 h 3548767"/>
              <a:gd name="connsiteX27" fmla="*/ 1643062 w 4376737"/>
              <a:gd name="connsiteY27" fmla="*/ 2789817 h 3548767"/>
              <a:gd name="connsiteX28" fmla="*/ 1585912 w 4376737"/>
              <a:gd name="connsiteY28" fmla="*/ 2780292 h 3548767"/>
              <a:gd name="connsiteX29" fmla="*/ 1552574 w 4376737"/>
              <a:gd name="connsiteY29" fmla="*/ 2818392 h 3548767"/>
              <a:gd name="connsiteX30" fmla="*/ 1495424 w 4376737"/>
              <a:gd name="connsiteY30" fmla="*/ 2861255 h 3548767"/>
              <a:gd name="connsiteX31" fmla="*/ 1462087 w 4376737"/>
              <a:gd name="connsiteY31" fmla="*/ 2866017 h 3548767"/>
              <a:gd name="connsiteX32" fmla="*/ 1423987 w 4376737"/>
              <a:gd name="connsiteY32" fmla="*/ 2861255 h 3548767"/>
              <a:gd name="connsiteX33" fmla="*/ 1376362 w 4376737"/>
              <a:gd name="connsiteY33" fmla="*/ 2846967 h 3548767"/>
              <a:gd name="connsiteX34" fmla="*/ 1300162 w 4376737"/>
              <a:gd name="connsiteY34" fmla="*/ 2866017 h 3548767"/>
              <a:gd name="connsiteX35" fmla="*/ 1290637 w 4376737"/>
              <a:gd name="connsiteY35" fmla="*/ 2894592 h 3548767"/>
              <a:gd name="connsiteX36" fmla="*/ 1185862 w 4376737"/>
              <a:gd name="connsiteY36" fmla="*/ 2885067 h 3548767"/>
              <a:gd name="connsiteX37" fmla="*/ 752474 w 4376737"/>
              <a:gd name="connsiteY37" fmla="*/ 2465967 h 3548767"/>
              <a:gd name="connsiteX38" fmla="*/ 685799 w 4376737"/>
              <a:gd name="connsiteY38" fmla="*/ 2418342 h 3548767"/>
              <a:gd name="connsiteX39" fmla="*/ 633412 w 4376737"/>
              <a:gd name="connsiteY39" fmla="*/ 2413580 h 3548767"/>
              <a:gd name="connsiteX40" fmla="*/ 595312 w 4376737"/>
              <a:gd name="connsiteY40" fmla="*/ 2389767 h 3548767"/>
              <a:gd name="connsiteX41" fmla="*/ 542924 w 4376737"/>
              <a:gd name="connsiteY41" fmla="*/ 2304042 h 3548767"/>
              <a:gd name="connsiteX42" fmla="*/ 357187 w 4376737"/>
              <a:gd name="connsiteY42" fmla="*/ 1618243 h 3548767"/>
              <a:gd name="connsiteX43" fmla="*/ 276225 w 4376737"/>
              <a:gd name="connsiteY43" fmla="*/ 1413456 h 3548767"/>
              <a:gd name="connsiteX44" fmla="*/ 142874 w 4376737"/>
              <a:gd name="connsiteY44" fmla="*/ 1103893 h 3548767"/>
              <a:gd name="connsiteX45" fmla="*/ 180975 w 4376737"/>
              <a:gd name="connsiteY45" fmla="*/ 1013406 h 3548767"/>
              <a:gd name="connsiteX46" fmla="*/ 271463 w 4376737"/>
              <a:gd name="connsiteY46" fmla="*/ 941968 h 3548767"/>
              <a:gd name="connsiteX47" fmla="*/ 280987 w 4376737"/>
              <a:gd name="connsiteY47" fmla="*/ 851482 h 3548767"/>
              <a:gd name="connsiteX48" fmla="*/ 247650 w 4376737"/>
              <a:gd name="connsiteY48" fmla="*/ 689558 h 3548767"/>
              <a:gd name="connsiteX49" fmla="*/ 238126 w 4376737"/>
              <a:gd name="connsiteY49" fmla="*/ 546683 h 3548767"/>
              <a:gd name="connsiteX50" fmla="*/ 57150 w 4376737"/>
              <a:gd name="connsiteY50" fmla="*/ 346658 h 3548767"/>
              <a:gd name="connsiteX51" fmla="*/ 85725 w 4376737"/>
              <a:gd name="connsiteY51" fmla="*/ 194258 h 3548767"/>
              <a:gd name="connsiteX52" fmla="*/ 9525 w 4376737"/>
              <a:gd name="connsiteY52" fmla="*/ 18047 h 3548767"/>
              <a:gd name="connsiteX53" fmla="*/ 0 w 4376737"/>
              <a:gd name="connsiteY53" fmla="*/ 3760 h 3548767"/>
              <a:gd name="connsiteX0" fmla="*/ 4371545 w 4371545"/>
              <a:gd name="connsiteY0" fmla="*/ 3424233 h 3702170"/>
              <a:gd name="connsiteX1" fmla="*/ 4295345 w 4371545"/>
              <a:gd name="connsiteY1" fmla="*/ 3509958 h 3702170"/>
              <a:gd name="connsiteX2" fmla="*/ 4204857 w 4371545"/>
              <a:gd name="connsiteY2" fmla="*/ 3519483 h 3702170"/>
              <a:gd name="connsiteX3" fmla="*/ 4109607 w 4371545"/>
              <a:gd name="connsiteY3" fmla="*/ 3562345 h 3702170"/>
              <a:gd name="connsiteX4" fmla="*/ 4057220 w 4371545"/>
              <a:gd name="connsiteY4" fmla="*/ 3600445 h 3702170"/>
              <a:gd name="connsiteX5" fmla="*/ 3919107 w 4371545"/>
              <a:gd name="connsiteY5" fmla="*/ 3667120 h 3702170"/>
              <a:gd name="connsiteX6" fmla="*/ 3852432 w 4371545"/>
              <a:gd name="connsiteY6" fmla="*/ 3700458 h 3702170"/>
              <a:gd name="connsiteX7" fmla="*/ 3809570 w 4371545"/>
              <a:gd name="connsiteY7" fmla="*/ 3695695 h 3702170"/>
              <a:gd name="connsiteX8" fmla="*/ 3747657 w 4371545"/>
              <a:gd name="connsiteY8" fmla="*/ 3681408 h 3702170"/>
              <a:gd name="connsiteX9" fmla="*/ 3509532 w 4371545"/>
              <a:gd name="connsiteY9" fmla="*/ 3548058 h 3702170"/>
              <a:gd name="connsiteX10" fmla="*/ 3428570 w 4371545"/>
              <a:gd name="connsiteY10" fmla="*/ 3519483 h 3702170"/>
              <a:gd name="connsiteX11" fmla="*/ 3366657 w 4371545"/>
              <a:gd name="connsiteY11" fmla="*/ 3509958 h 3702170"/>
              <a:gd name="connsiteX12" fmla="*/ 3242832 w 4371545"/>
              <a:gd name="connsiteY12" fmla="*/ 3505195 h 3702170"/>
              <a:gd name="connsiteX13" fmla="*/ 2828495 w 4371545"/>
              <a:gd name="connsiteY13" fmla="*/ 3586158 h 3702170"/>
              <a:gd name="connsiteX14" fmla="*/ 2742770 w 4371545"/>
              <a:gd name="connsiteY14" fmla="*/ 3571870 h 3702170"/>
              <a:gd name="connsiteX15" fmla="*/ 2690382 w 4371545"/>
              <a:gd name="connsiteY15" fmla="*/ 3538533 h 3702170"/>
              <a:gd name="connsiteX16" fmla="*/ 2647520 w 4371545"/>
              <a:gd name="connsiteY16" fmla="*/ 3476620 h 3702170"/>
              <a:gd name="connsiteX17" fmla="*/ 2580845 w 4371545"/>
              <a:gd name="connsiteY17" fmla="*/ 3357558 h 3702170"/>
              <a:gd name="connsiteX18" fmla="*/ 2490357 w 4371545"/>
              <a:gd name="connsiteY18" fmla="*/ 3305170 h 3702170"/>
              <a:gd name="connsiteX19" fmla="*/ 2304620 w 4371545"/>
              <a:gd name="connsiteY19" fmla="*/ 3257545 h 3702170"/>
              <a:gd name="connsiteX20" fmla="*/ 2233182 w 4371545"/>
              <a:gd name="connsiteY20" fmla="*/ 3238495 h 3702170"/>
              <a:gd name="connsiteX21" fmla="*/ 2156982 w 4371545"/>
              <a:gd name="connsiteY21" fmla="*/ 3119433 h 3702170"/>
              <a:gd name="connsiteX22" fmla="*/ 2114120 w 4371545"/>
              <a:gd name="connsiteY22" fmla="*/ 3047995 h 3702170"/>
              <a:gd name="connsiteX23" fmla="*/ 2018870 w 4371545"/>
              <a:gd name="connsiteY23" fmla="*/ 2995608 h 3702170"/>
              <a:gd name="connsiteX24" fmla="*/ 1818845 w 4371545"/>
              <a:gd name="connsiteY24" fmla="*/ 2924170 h 3702170"/>
              <a:gd name="connsiteX25" fmla="*/ 1766457 w 4371545"/>
              <a:gd name="connsiteY25" fmla="*/ 2928933 h 3702170"/>
              <a:gd name="connsiteX26" fmla="*/ 1695020 w 4371545"/>
              <a:gd name="connsiteY26" fmla="*/ 2947983 h 3702170"/>
              <a:gd name="connsiteX27" fmla="*/ 1637870 w 4371545"/>
              <a:gd name="connsiteY27" fmla="*/ 2943220 h 3702170"/>
              <a:gd name="connsiteX28" fmla="*/ 1580720 w 4371545"/>
              <a:gd name="connsiteY28" fmla="*/ 2933695 h 3702170"/>
              <a:gd name="connsiteX29" fmla="*/ 1547382 w 4371545"/>
              <a:gd name="connsiteY29" fmla="*/ 2971795 h 3702170"/>
              <a:gd name="connsiteX30" fmla="*/ 1490232 w 4371545"/>
              <a:gd name="connsiteY30" fmla="*/ 3014658 h 3702170"/>
              <a:gd name="connsiteX31" fmla="*/ 1456895 w 4371545"/>
              <a:gd name="connsiteY31" fmla="*/ 3019420 h 3702170"/>
              <a:gd name="connsiteX32" fmla="*/ 1418795 w 4371545"/>
              <a:gd name="connsiteY32" fmla="*/ 3014658 h 3702170"/>
              <a:gd name="connsiteX33" fmla="*/ 1371170 w 4371545"/>
              <a:gd name="connsiteY33" fmla="*/ 3000370 h 3702170"/>
              <a:gd name="connsiteX34" fmla="*/ 1294970 w 4371545"/>
              <a:gd name="connsiteY34" fmla="*/ 3019420 h 3702170"/>
              <a:gd name="connsiteX35" fmla="*/ 1285445 w 4371545"/>
              <a:gd name="connsiteY35" fmla="*/ 3047995 h 3702170"/>
              <a:gd name="connsiteX36" fmla="*/ 1180670 w 4371545"/>
              <a:gd name="connsiteY36" fmla="*/ 3038470 h 3702170"/>
              <a:gd name="connsiteX37" fmla="*/ 747282 w 4371545"/>
              <a:gd name="connsiteY37" fmla="*/ 2619370 h 3702170"/>
              <a:gd name="connsiteX38" fmla="*/ 680607 w 4371545"/>
              <a:gd name="connsiteY38" fmla="*/ 2571745 h 3702170"/>
              <a:gd name="connsiteX39" fmla="*/ 628220 w 4371545"/>
              <a:gd name="connsiteY39" fmla="*/ 2566983 h 3702170"/>
              <a:gd name="connsiteX40" fmla="*/ 590120 w 4371545"/>
              <a:gd name="connsiteY40" fmla="*/ 2543170 h 3702170"/>
              <a:gd name="connsiteX41" fmla="*/ 537732 w 4371545"/>
              <a:gd name="connsiteY41" fmla="*/ 2457445 h 3702170"/>
              <a:gd name="connsiteX42" fmla="*/ 351995 w 4371545"/>
              <a:gd name="connsiteY42" fmla="*/ 1771646 h 3702170"/>
              <a:gd name="connsiteX43" fmla="*/ 271033 w 4371545"/>
              <a:gd name="connsiteY43" fmla="*/ 1566859 h 3702170"/>
              <a:gd name="connsiteX44" fmla="*/ 137682 w 4371545"/>
              <a:gd name="connsiteY44" fmla="*/ 1257296 h 3702170"/>
              <a:gd name="connsiteX45" fmla="*/ 175783 w 4371545"/>
              <a:gd name="connsiteY45" fmla="*/ 1166809 h 3702170"/>
              <a:gd name="connsiteX46" fmla="*/ 266271 w 4371545"/>
              <a:gd name="connsiteY46" fmla="*/ 1095371 h 3702170"/>
              <a:gd name="connsiteX47" fmla="*/ 275795 w 4371545"/>
              <a:gd name="connsiteY47" fmla="*/ 1004885 h 3702170"/>
              <a:gd name="connsiteX48" fmla="*/ 242458 w 4371545"/>
              <a:gd name="connsiteY48" fmla="*/ 842961 h 3702170"/>
              <a:gd name="connsiteX49" fmla="*/ 232934 w 4371545"/>
              <a:gd name="connsiteY49" fmla="*/ 700086 h 3702170"/>
              <a:gd name="connsiteX50" fmla="*/ 51958 w 4371545"/>
              <a:gd name="connsiteY50" fmla="*/ 500061 h 3702170"/>
              <a:gd name="connsiteX51" fmla="*/ 80533 w 4371545"/>
              <a:gd name="connsiteY51" fmla="*/ 347661 h 3702170"/>
              <a:gd name="connsiteX52" fmla="*/ 4333 w 4371545"/>
              <a:gd name="connsiteY52" fmla="*/ 171450 h 3702170"/>
              <a:gd name="connsiteX53" fmla="*/ 13858 w 4371545"/>
              <a:gd name="connsiteY53" fmla="*/ 0 h 3702170"/>
              <a:gd name="connsiteX0" fmla="*/ 4371545 w 4371545"/>
              <a:gd name="connsiteY0" fmla="*/ 3436932 h 3714869"/>
              <a:gd name="connsiteX1" fmla="*/ 4295345 w 4371545"/>
              <a:gd name="connsiteY1" fmla="*/ 3522657 h 3714869"/>
              <a:gd name="connsiteX2" fmla="*/ 4204857 w 4371545"/>
              <a:gd name="connsiteY2" fmla="*/ 3532182 h 3714869"/>
              <a:gd name="connsiteX3" fmla="*/ 4109607 w 4371545"/>
              <a:gd name="connsiteY3" fmla="*/ 3575044 h 3714869"/>
              <a:gd name="connsiteX4" fmla="*/ 4057220 w 4371545"/>
              <a:gd name="connsiteY4" fmla="*/ 3613144 h 3714869"/>
              <a:gd name="connsiteX5" fmla="*/ 3919107 w 4371545"/>
              <a:gd name="connsiteY5" fmla="*/ 3679819 h 3714869"/>
              <a:gd name="connsiteX6" fmla="*/ 3852432 w 4371545"/>
              <a:gd name="connsiteY6" fmla="*/ 3713157 h 3714869"/>
              <a:gd name="connsiteX7" fmla="*/ 3809570 w 4371545"/>
              <a:gd name="connsiteY7" fmla="*/ 3708394 h 3714869"/>
              <a:gd name="connsiteX8" fmla="*/ 3747657 w 4371545"/>
              <a:gd name="connsiteY8" fmla="*/ 3694107 h 3714869"/>
              <a:gd name="connsiteX9" fmla="*/ 3509532 w 4371545"/>
              <a:gd name="connsiteY9" fmla="*/ 3560757 h 3714869"/>
              <a:gd name="connsiteX10" fmla="*/ 3428570 w 4371545"/>
              <a:gd name="connsiteY10" fmla="*/ 3532182 h 3714869"/>
              <a:gd name="connsiteX11" fmla="*/ 3366657 w 4371545"/>
              <a:gd name="connsiteY11" fmla="*/ 3522657 h 3714869"/>
              <a:gd name="connsiteX12" fmla="*/ 3242832 w 4371545"/>
              <a:gd name="connsiteY12" fmla="*/ 3517894 h 3714869"/>
              <a:gd name="connsiteX13" fmla="*/ 2828495 w 4371545"/>
              <a:gd name="connsiteY13" fmla="*/ 3598857 h 3714869"/>
              <a:gd name="connsiteX14" fmla="*/ 2742770 w 4371545"/>
              <a:gd name="connsiteY14" fmla="*/ 3584569 h 3714869"/>
              <a:gd name="connsiteX15" fmla="*/ 2690382 w 4371545"/>
              <a:gd name="connsiteY15" fmla="*/ 3551232 h 3714869"/>
              <a:gd name="connsiteX16" fmla="*/ 2647520 w 4371545"/>
              <a:gd name="connsiteY16" fmla="*/ 3489319 h 3714869"/>
              <a:gd name="connsiteX17" fmla="*/ 2580845 w 4371545"/>
              <a:gd name="connsiteY17" fmla="*/ 3370257 h 3714869"/>
              <a:gd name="connsiteX18" fmla="*/ 2490357 w 4371545"/>
              <a:gd name="connsiteY18" fmla="*/ 3317869 h 3714869"/>
              <a:gd name="connsiteX19" fmla="*/ 2304620 w 4371545"/>
              <a:gd name="connsiteY19" fmla="*/ 3270244 h 3714869"/>
              <a:gd name="connsiteX20" fmla="*/ 2233182 w 4371545"/>
              <a:gd name="connsiteY20" fmla="*/ 3251194 h 3714869"/>
              <a:gd name="connsiteX21" fmla="*/ 2156982 w 4371545"/>
              <a:gd name="connsiteY21" fmla="*/ 3132132 h 3714869"/>
              <a:gd name="connsiteX22" fmla="*/ 2114120 w 4371545"/>
              <a:gd name="connsiteY22" fmla="*/ 3060694 h 3714869"/>
              <a:gd name="connsiteX23" fmla="*/ 2018870 w 4371545"/>
              <a:gd name="connsiteY23" fmla="*/ 3008307 h 3714869"/>
              <a:gd name="connsiteX24" fmla="*/ 1818845 w 4371545"/>
              <a:gd name="connsiteY24" fmla="*/ 2936869 h 3714869"/>
              <a:gd name="connsiteX25" fmla="*/ 1766457 w 4371545"/>
              <a:gd name="connsiteY25" fmla="*/ 2941632 h 3714869"/>
              <a:gd name="connsiteX26" fmla="*/ 1695020 w 4371545"/>
              <a:gd name="connsiteY26" fmla="*/ 2960682 h 3714869"/>
              <a:gd name="connsiteX27" fmla="*/ 1637870 w 4371545"/>
              <a:gd name="connsiteY27" fmla="*/ 2955919 h 3714869"/>
              <a:gd name="connsiteX28" fmla="*/ 1580720 w 4371545"/>
              <a:gd name="connsiteY28" fmla="*/ 2946394 h 3714869"/>
              <a:gd name="connsiteX29" fmla="*/ 1547382 w 4371545"/>
              <a:gd name="connsiteY29" fmla="*/ 2984494 h 3714869"/>
              <a:gd name="connsiteX30" fmla="*/ 1490232 w 4371545"/>
              <a:gd name="connsiteY30" fmla="*/ 3027357 h 3714869"/>
              <a:gd name="connsiteX31" fmla="*/ 1456895 w 4371545"/>
              <a:gd name="connsiteY31" fmla="*/ 3032119 h 3714869"/>
              <a:gd name="connsiteX32" fmla="*/ 1418795 w 4371545"/>
              <a:gd name="connsiteY32" fmla="*/ 3027357 h 3714869"/>
              <a:gd name="connsiteX33" fmla="*/ 1371170 w 4371545"/>
              <a:gd name="connsiteY33" fmla="*/ 3013069 h 3714869"/>
              <a:gd name="connsiteX34" fmla="*/ 1294970 w 4371545"/>
              <a:gd name="connsiteY34" fmla="*/ 3032119 h 3714869"/>
              <a:gd name="connsiteX35" fmla="*/ 1285445 w 4371545"/>
              <a:gd name="connsiteY35" fmla="*/ 3060694 h 3714869"/>
              <a:gd name="connsiteX36" fmla="*/ 1180670 w 4371545"/>
              <a:gd name="connsiteY36" fmla="*/ 3051169 h 3714869"/>
              <a:gd name="connsiteX37" fmla="*/ 747282 w 4371545"/>
              <a:gd name="connsiteY37" fmla="*/ 2632069 h 3714869"/>
              <a:gd name="connsiteX38" fmla="*/ 680607 w 4371545"/>
              <a:gd name="connsiteY38" fmla="*/ 2584444 h 3714869"/>
              <a:gd name="connsiteX39" fmla="*/ 628220 w 4371545"/>
              <a:gd name="connsiteY39" fmla="*/ 2579682 h 3714869"/>
              <a:gd name="connsiteX40" fmla="*/ 590120 w 4371545"/>
              <a:gd name="connsiteY40" fmla="*/ 2555869 h 3714869"/>
              <a:gd name="connsiteX41" fmla="*/ 537732 w 4371545"/>
              <a:gd name="connsiteY41" fmla="*/ 2470144 h 3714869"/>
              <a:gd name="connsiteX42" fmla="*/ 351995 w 4371545"/>
              <a:gd name="connsiteY42" fmla="*/ 1784345 h 3714869"/>
              <a:gd name="connsiteX43" fmla="*/ 271033 w 4371545"/>
              <a:gd name="connsiteY43" fmla="*/ 1579558 h 3714869"/>
              <a:gd name="connsiteX44" fmla="*/ 137682 w 4371545"/>
              <a:gd name="connsiteY44" fmla="*/ 1269995 h 3714869"/>
              <a:gd name="connsiteX45" fmla="*/ 175783 w 4371545"/>
              <a:gd name="connsiteY45" fmla="*/ 1179508 h 3714869"/>
              <a:gd name="connsiteX46" fmla="*/ 266271 w 4371545"/>
              <a:gd name="connsiteY46" fmla="*/ 1108070 h 3714869"/>
              <a:gd name="connsiteX47" fmla="*/ 275795 w 4371545"/>
              <a:gd name="connsiteY47" fmla="*/ 1017584 h 3714869"/>
              <a:gd name="connsiteX48" fmla="*/ 242458 w 4371545"/>
              <a:gd name="connsiteY48" fmla="*/ 855660 h 3714869"/>
              <a:gd name="connsiteX49" fmla="*/ 232934 w 4371545"/>
              <a:gd name="connsiteY49" fmla="*/ 712785 h 3714869"/>
              <a:gd name="connsiteX50" fmla="*/ 51958 w 4371545"/>
              <a:gd name="connsiteY50" fmla="*/ 512760 h 3714869"/>
              <a:gd name="connsiteX51" fmla="*/ 80533 w 4371545"/>
              <a:gd name="connsiteY51" fmla="*/ 360360 h 3714869"/>
              <a:gd name="connsiteX52" fmla="*/ 4333 w 4371545"/>
              <a:gd name="connsiteY52" fmla="*/ 184149 h 3714869"/>
              <a:gd name="connsiteX53" fmla="*/ 13858 w 4371545"/>
              <a:gd name="connsiteY53" fmla="*/ 12699 h 3714869"/>
              <a:gd name="connsiteX54" fmla="*/ 23384 w 4371545"/>
              <a:gd name="connsiteY54" fmla="*/ 12700 h 3714869"/>
              <a:gd name="connsiteX0" fmla="*/ 4376851 w 4376851"/>
              <a:gd name="connsiteY0" fmla="*/ 3567107 h 3845044"/>
              <a:gd name="connsiteX1" fmla="*/ 4300651 w 4376851"/>
              <a:gd name="connsiteY1" fmla="*/ 3652832 h 3845044"/>
              <a:gd name="connsiteX2" fmla="*/ 4210163 w 4376851"/>
              <a:gd name="connsiteY2" fmla="*/ 3662357 h 3845044"/>
              <a:gd name="connsiteX3" fmla="*/ 4114913 w 4376851"/>
              <a:gd name="connsiteY3" fmla="*/ 3705219 h 3845044"/>
              <a:gd name="connsiteX4" fmla="*/ 4062526 w 4376851"/>
              <a:gd name="connsiteY4" fmla="*/ 3743319 h 3845044"/>
              <a:gd name="connsiteX5" fmla="*/ 3924413 w 4376851"/>
              <a:gd name="connsiteY5" fmla="*/ 3809994 h 3845044"/>
              <a:gd name="connsiteX6" fmla="*/ 3857738 w 4376851"/>
              <a:gd name="connsiteY6" fmla="*/ 3843332 h 3845044"/>
              <a:gd name="connsiteX7" fmla="*/ 3814876 w 4376851"/>
              <a:gd name="connsiteY7" fmla="*/ 3838569 h 3845044"/>
              <a:gd name="connsiteX8" fmla="*/ 3752963 w 4376851"/>
              <a:gd name="connsiteY8" fmla="*/ 3824282 h 3845044"/>
              <a:gd name="connsiteX9" fmla="*/ 3514838 w 4376851"/>
              <a:gd name="connsiteY9" fmla="*/ 3690932 h 3845044"/>
              <a:gd name="connsiteX10" fmla="*/ 3433876 w 4376851"/>
              <a:gd name="connsiteY10" fmla="*/ 3662357 h 3845044"/>
              <a:gd name="connsiteX11" fmla="*/ 3371963 w 4376851"/>
              <a:gd name="connsiteY11" fmla="*/ 3652832 h 3845044"/>
              <a:gd name="connsiteX12" fmla="*/ 3248138 w 4376851"/>
              <a:gd name="connsiteY12" fmla="*/ 3648069 h 3845044"/>
              <a:gd name="connsiteX13" fmla="*/ 2833801 w 4376851"/>
              <a:gd name="connsiteY13" fmla="*/ 3729032 h 3845044"/>
              <a:gd name="connsiteX14" fmla="*/ 2748076 w 4376851"/>
              <a:gd name="connsiteY14" fmla="*/ 3714744 h 3845044"/>
              <a:gd name="connsiteX15" fmla="*/ 2695688 w 4376851"/>
              <a:gd name="connsiteY15" fmla="*/ 3681407 h 3845044"/>
              <a:gd name="connsiteX16" fmla="*/ 2652826 w 4376851"/>
              <a:gd name="connsiteY16" fmla="*/ 3619494 h 3845044"/>
              <a:gd name="connsiteX17" fmla="*/ 2586151 w 4376851"/>
              <a:gd name="connsiteY17" fmla="*/ 3500432 h 3845044"/>
              <a:gd name="connsiteX18" fmla="*/ 2495663 w 4376851"/>
              <a:gd name="connsiteY18" fmla="*/ 3448044 h 3845044"/>
              <a:gd name="connsiteX19" fmla="*/ 2309926 w 4376851"/>
              <a:gd name="connsiteY19" fmla="*/ 3400419 h 3845044"/>
              <a:gd name="connsiteX20" fmla="*/ 2238488 w 4376851"/>
              <a:gd name="connsiteY20" fmla="*/ 3381369 h 3845044"/>
              <a:gd name="connsiteX21" fmla="*/ 2162288 w 4376851"/>
              <a:gd name="connsiteY21" fmla="*/ 3262307 h 3845044"/>
              <a:gd name="connsiteX22" fmla="*/ 2119426 w 4376851"/>
              <a:gd name="connsiteY22" fmla="*/ 3190869 h 3845044"/>
              <a:gd name="connsiteX23" fmla="*/ 2024176 w 4376851"/>
              <a:gd name="connsiteY23" fmla="*/ 3138482 h 3845044"/>
              <a:gd name="connsiteX24" fmla="*/ 1824151 w 4376851"/>
              <a:gd name="connsiteY24" fmla="*/ 3067044 h 3845044"/>
              <a:gd name="connsiteX25" fmla="*/ 1771763 w 4376851"/>
              <a:gd name="connsiteY25" fmla="*/ 3071807 h 3845044"/>
              <a:gd name="connsiteX26" fmla="*/ 1700326 w 4376851"/>
              <a:gd name="connsiteY26" fmla="*/ 3090857 h 3845044"/>
              <a:gd name="connsiteX27" fmla="*/ 1643176 w 4376851"/>
              <a:gd name="connsiteY27" fmla="*/ 3086094 h 3845044"/>
              <a:gd name="connsiteX28" fmla="*/ 1586026 w 4376851"/>
              <a:gd name="connsiteY28" fmla="*/ 3076569 h 3845044"/>
              <a:gd name="connsiteX29" fmla="*/ 1552688 w 4376851"/>
              <a:gd name="connsiteY29" fmla="*/ 3114669 h 3845044"/>
              <a:gd name="connsiteX30" fmla="*/ 1495538 w 4376851"/>
              <a:gd name="connsiteY30" fmla="*/ 3157532 h 3845044"/>
              <a:gd name="connsiteX31" fmla="*/ 1462201 w 4376851"/>
              <a:gd name="connsiteY31" fmla="*/ 3162294 h 3845044"/>
              <a:gd name="connsiteX32" fmla="*/ 1424101 w 4376851"/>
              <a:gd name="connsiteY32" fmla="*/ 3157532 h 3845044"/>
              <a:gd name="connsiteX33" fmla="*/ 1376476 w 4376851"/>
              <a:gd name="connsiteY33" fmla="*/ 3143244 h 3845044"/>
              <a:gd name="connsiteX34" fmla="*/ 1300276 w 4376851"/>
              <a:gd name="connsiteY34" fmla="*/ 3162294 h 3845044"/>
              <a:gd name="connsiteX35" fmla="*/ 1290751 w 4376851"/>
              <a:gd name="connsiteY35" fmla="*/ 3190869 h 3845044"/>
              <a:gd name="connsiteX36" fmla="*/ 1185976 w 4376851"/>
              <a:gd name="connsiteY36" fmla="*/ 3181344 h 3845044"/>
              <a:gd name="connsiteX37" fmla="*/ 752588 w 4376851"/>
              <a:gd name="connsiteY37" fmla="*/ 2762244 h 3845044"/>
              <a:gd name="connsiteX38" fmla="*/ 685913 w 4376851"/>
              <a:gd name="connsiteY38" fmla="*/ 2714619 h 3845044"/>
              <a:gd name="connsiteX39" fmla="*/ 633526 w 4376851"/>
              <a:gd name="connsiteY39" fmla="*/ 2709857 h 3845044"/>
              <a:gd name="connsiteX40" fmla="*/ 595426 w 4376851"/>
              <a:gd name="connsiteY40" fmla="*/ 2686044 h 3845044"/>
              <a:gd name="connsiteX41" fmla="*/ 543038 w 4376851"/>
              <a:gd name="connsiteY41" fmla="*/ 2600319 h 3845044"/>
              <a:gd name="connsiteX42" fmla="*/ 357301 w 4376851"/>
              <a:gd name="connsiteY42" fmla="*/ 1914520 h 3845044"/>
              <a:gd name="connsiteX43" fmla="*/ 276339 w 4376851"/>
              <a:gd name="connsiteY43" fmla="*/ 1709733 h 3845044"/>
              <a:gd name="connsiteX44" fmla="*/ 142988 w 4376851"/>
              <a:gd name="connsiteY44" fmla="*/ 1400170 h 3845044"/>
              <a:gd name="connsiteX45" fmla="*/ 181089 w 4376851"/>
              <a:gd name="connsiteY45" fmla="*/ 1309683 h 3845044"/>
              <a:gd name="connsiteX46" fmla="*/ 271577 w 4376851"/>
              <a:gd name="connsiteY46" fmla="*/ 1238245 h 3845044"/>
              <a:gd name="connsiteX47" fmla="*/ 281101 w 4376851"/>
              <a:gd name="connsiteY47" fmla="*/ 1147759 h 3845044"/>
              <a:gd name="connsiteX48" fmla="*/ 247764 w 4376851"/>
              <a:gd name="connsiteY48" fmla="*/ 985835 h 3845044"/>
              <a:gd name="connsiteX49" fmla="*/ 238240 w 4376851"/>
              <a:gd name="connsiteY49" fmla="*/ 842960 h 3845044"/>
              <a:gd name="connsiteX50" fmla="*/ 57264 w 4376851"/>
              <a:gd name="connsiteY50" fmla="*/ 642935 h 3845044"/>
              <a:gd name="connsiteX51" fmla="*/ 85839 w 4376851"/>
              <a:gd name="connsiteY51" fmla="*/ 490535 h 3845044"/>
              <a:gd name="connsiteX52" fmla="*/ 9639 w 4376851"/>
              <a:gd name="connsiteY52" fmla="*/ 314324 h 3845044"/>
              <a:gd name="connsiteX53" fmla="*/ 19164 w 4376851"/>
              <a:gd name="connsiteY53" fmla="*/ 142874 h 3845044"/>
              <a:gd name="connsiteX54" fmla="*/ 115 w 4376851"/>
              <a:gd name="connsiteY54" fmla="*/ 0 h 3845044"/>
              <a:gd name="connsiteX0" fmla="*/ 4378147 w 4378147"/>
              <a:gd name="connsiteY0" fmla="*/ 3580894 h 3858831"/>
              <a:gd name="connsiteX1" fmla="*/ 4301947 w 4378147"/>
              <a:gd name="connsiteY1" fmla="*/ 3666619 h 3858831"/>
              <a:gd name="connsiteX2" fmla="*/ 4211459 w 4378147"/>
              <a:gd name="connsiteY2" fmla="*/ 3676144 h 3858831"/>
              <a:gd name="connsiteX3" fmla="*/ 4116209 w 4378147"/>
              <a:gd name="connsiteY3" fmla="*/ 3719006 h 3858831"/>
              <a:gd name="connsiteX4" fmla="*/ 4063822 w 4378147"/>
              <a:gd name="connsiteY4" fmla="*/ 3757106 h 3858831"/>
              <a:gd name="connsiteX5" fmla="*/ 3925709 w 4378147"/>
              <a:gd name="connsiteY5" fmla="*/ 3823781 h 3858831"/>
              <a:gd name="connsiteX6" fmla="*/ 3859034 w 4378147"/>
              <a:gd name="connsiteY6" fmla="*/ 3857119 h 3858831"/>
              <a:gd name="connsiteX7" fmla="*/ 3816172 w 4378147"/>
              <a:gd name="connsiteY7" fmla="*/ 3852356 h 3858831"/>
              <a:gd name="connsiteX8" fmla="*/ 3754259 w 4378147"/>
              <a:gd name="connsiteY8" fmla="*/ 3838069 h 3858831"/>
              <a:gd name="connsiteX9" fmla="*/ 3516134 w 4378147"/>
              <a:gd name="connsiteY9" fmla="*/ 3704719 h 3858831"/>
              <a:gd name="connsiteX10" fmla="*/ 3435172 w 4378147"/>
              <a:gd name="connsiteY10" fmla="*/ 3676144 h 3858831"/>
              <a:gd name="connsiteX11" fmla="*/ 3373259 w 4378147"/>
              <a:gd name="connsiteY11" fmla="*/ 3666619 h 3858831"/>
              <a:gd name="connsiteX12" fmla="*/ 3249434 w 4378147"/>
              <a:gd name="connsiteY12" fmla="*/ 3661856 h 3858831"/>
              <a:gd name="connsiteX13" fmla="*/ 2835097 w 4378147"/>
              <a:gd name="connsiteY13" fmla="*/ 3742819 h 3858831"/>
              <a:gd name="connsiteX14" fmla="*/ 2749372 w 4378147"/>
              <a:gd name="connsiteY14" fmla="*/ 3728531 h 3858831"/>
              <a:gd name="connsiteX15" fmla="*/ 2696984 w 4378147"/>
              <a:gd name="connsiteY15" fmla="*/ 3695194 h 3858831"/>
              <a:gd name="connsiteX16" fmla="*/ 2654122 w 4378147"/>
              <a:gd name="connsiteY16" fmla="*/ 3633281 h 3858831"/>
              <a:gd name="connsiteX17" fmla="*/ 2587447 w 4378147"/>
              <a:gd name="connsiteY17" fmla="*/ 3514219 h 3858831"/>
              <a:gd name="connsiteX18" fmla="*/ 2496959 w 4378147"/>
              <a:gd name="connsiteY18" fmla="*/ 3461831 h 3858831"/>
              <a:gd name="connsiteX19" fmla="*/ 2311222 w 4378147"/>
              <a:gd name="connsiteY19" fmla="*/ 3414206 h 3858831"/>
              <a:gd name="connsiteX20" fmla="*/ 2239784 w 4378147"/>
              <a:gd name="connsiteY20" fmla="*/ 3395156 h 3858831"/>
              <a:gd name="connsiteX21" fmla="*/ 2163584 w 4378147"/>
              <a:gd name="connsiteY21" fmla="*/ 3276094 h 3858831"/>
              <a:gd name="connsiteX22" fmla="*/ 2120722 w 4378147"/>
              <a:gd name="connsiteY22" fmla="*/ 3204656 h 3858831"/>
              <a:gd name="connsiteX23" fmla="*/ 2025472 w 4378147"/>
              <a:gd name="connsiteY23" fmla="*/ 3152269 h 3858831"/>
              <a:gd name="connsiteX24" fmla="*/ 1825447 w 4378147"/>
              <a:gd name="connsiteY24" fmla="*/ 3080831 h 3858831"/>
              <a:gd name="connsiteX25" fmla="*/ 1773059 w 4378147"/>
              <a:gd name="connsiteY25" fmla="*/ 3085594 h 3858831"/>
              <a:gd name="connsiteX26" fmla="*/ 1701622 w 4378147"/>
              <a:gd name="connsiteY26" fmla="*/ 3104644 h 3858831"/>
              <a:gd name="connsiteX27" fmla="*/ 1644472 w 4378147"/>
              <a:gd name="connsiteY27" fmla="*/ 3099881 h 3858831"/>
              <a:gd name="connsiteX28" fmla="*/ 1587322 w 4378147"/>
              <a:gd name="connsiteY28" fmla="*/ 3090356 h 3858831"/>
              <a:gd name="connsiteX29" fmla="*/ 1553984 w 4378147"/>
              <a:gd name="connsiteY29" fmla="*/ 3128456 h 3858831"/>
              <a:gd name="connsiteX30" fmla="*/ 1496834 w 4378147"/>
              <a:gd name="connsiteY30" fmla="*/ 3171319 h 3858831"/>
              <a:gd name="connsiteX31" fmla="*/ 1463497 w 4378147"/>
              <a:gd name="connsiteY31" fmla="*/ 3176081 h 3858831"/>
              <a:gd name="connsiteX32" fmla="*/ 1425397 w 4378147"/>
              <a:gd name="connsiteY32" fmla="*/ 3171319 h 3858831"/>
              <a:gd name="connsiteX33" fmla="*/ 1377772 w 4378147"/>
              <a:gd name="connsiteY33" fmla="*/ 3157031 h 3858831"/>
              <a:gd name="connsiteX34" fmla="*/ 1301572 w 4378147"/>
              <a:gd name="connsiteY34" fmla="*/ 3176081 h 3858831"/>
              <a:gd name="connsiteX35" fmla="*/ 1292047 w 4378147"/>
              <a:gd name="connsiteY35" fmla="*/ 3204656 h 3858831"/>
              <a:gd name="connsiteX36" fmla="*/ 1187272 w 4378147"/>
              <a:gd name="connsiteY36" fmla="*/ 3195131 h 3858831"/>
              <a:gd name="connsiteX37" fmla="*/ 753884 w 4378147"/>
              <a:gd name="connsiteY37" fmla="*/ 2776031 h 3858831"/>
              <a:gd name="connsiteX38" fmla="*/ 687209 w 4378147"/>
              <a:gd name="connsiteY38" fmla="*/ 2728406 h 3858831"/>
              <a:gd name="connsiteX39" fmla="*/ 634822 w 4378147"/>
              <a:gd name="connsiteY39" fmla="*/ 2723644 h 3858831"/>
              <a:gd name="connsiteX40" fmla="*/ 596722 w 4378147"/>
              <a:gd name="connsiteY40" fmla="*/ 2699831 h 3858831"/>
              <a:gd name="connsiteX41" fmla="*/ 544334 w 4378147"/>
              <a:gd name="connsiteY41" fmla="*/ 2614106 h 3858831"/>
              <a:gd name="connsiteX42" fmla="*/ 358597 w 4378147"/>
              <a:gd name="connsiteY42" fmla="*/ 1928307 h 3858831"/>
              <a:gd name="connsiteX43" fmla="*/ 277635 w 4378147"/>
              <a:gd name="connsiteY43" fmla="*/ 1723520 h 3858831"/>
              <a:gd name="connsiteX44" fmla="*/ 144284 w 4378147"/>
              <a:gd name="connsiteY44" fmla="*/ 1413957 h 3858831"/>
              <a:gd name="connsiteX45" fmla="*/ 182385 w 4378147"/>
              <a:gd name="connsiteY45" fmla="*/ 1323470 h 3858831"/>
              <a:gd name="connsiteX46" fmla="*/ 272873 w 4378147"/>
              <a:gd name="connsiteY46" fmla="*/ 1252032 h 3858831"/>
              <a:gd name="connsiteX47" fmla="*/ 282397 w 4378147"/>
              <a:gd name="connsiteY47" fmla="*/ 1161546 h 3858831"/>
              <a:gd name="connsiteX48" fmla="*/ 249060 w 4378147"/>
              <a:gd name="connsiteY48" fmla="*/ 999622 h 3858831"/>
              <a:gd name="connsiteX49" fmla="*/ 239536 w 4378147"/>
              <a:gd name="connsiteY49" fmla="*/ 856747 h 3858831"/>
              <a:gd name="connsiteX50" fmla="*/ 58560 w 4378147"/>
              <a:gd name="connsiteY50" fmla="*/ 656722 h 3858831"/>
              <a:gd name="connsiteX51" fmla="*/ 87135 w 4378147"/>
              <a:gd name="connsiteY51" fmla="*/ 504322 h 3858831"/>
              <a:gd name="connsiteX52" fmla="*/ 10935 w 4378147"/>
              <a:gd name="connsiteY52" fmla="*/ 328111 h 3858831"/>
              <a:gd name="connsiteX53" fmla="*/ 20460 w 4378147"/>
              <a:gd name="connsiteY53" fmla="*/ 156661 h 3858831"/>
              <a:gd name="connsiteX54" fmla="*/ 1411 w 4378147"/>
              <a:gd name="connsiteY54" fmla="*/ 13787 h 3858831"/>
              <a:gd name="connsiteX55" fmla="*/ 1411 w 4378147"/>
              <a:gd name="connsiteY55" fmla="*/ 4263 h 3858831"/>
              <a:gd name="connsiteX0" fmla="*/ 4376852 w 4376852"/>
              <a:gd name="connsiteY0" fmla="*/ 3819518 h 4097455"/>
              <a:gd name="connsiteX1" fmla="*/ 4300652 w 4376852"/>
              <a:gd name="connsiteY1" fmla="*/ 3905243 h 4097455"/>
              <a:gd name="connsiteX2" fmla="*/ 4210164 w 4376852"/>
              <a:gd name="connsiteY2" fmla="*/ 3914768 h 4097455"/>
              <a:gd name="connsiteX3" fmla="*/ 4114914 w 4376852"/>
              <a:gd name="connsiteY3" fmla="*/ 3957630 h 4097455"/>
              <a:gd name="connsiteX4" fmla="*/ 4062527 w 4376852"/>
              <a:gd name="connsiteY4" fmla="*/ 3995730 h 4097455"/>
              <a:gd name="connsiteX5" fmla="*/ 3924414 w 4376852"/>
              <a:gd name="connsiteY5" fmla="*/ 4062405 h 4097455"/>
              <a:gd name="connsiteX6" fmla="*/ 3857739 w 4376852"/>
              <a:gd name="connsiteY6" fmla="*/ 4095743 h 4097455"/>
              <a:gd name="connsiteX7" fmla="*/ 3814877 w 4376852"/>
              <a:gd name="connsiteY7" fmla="*/ 4090980 h 4097455"/>
              <a:gd name="connsiteX8" fmla="*/ 3752964 w 4376852"/>
              <a:gd name="connsiteY8" fmla="*/ 4076693 h 4097455"/>
              <a:gd name="connsiteX9" fmla="*/ 3514839 w 4376852"/>
              <a:gd name="connsiteY9" fmla="*/ 3943343 h 4097455"/>
              <a:gd name="connsiteX10" fmla="*/ 3433877 w 4376852"/>
              <a:gd name="connsiteY10" fmla="*/ 3914768 h 4097455"/>
              <a:gd name="connsiteX11" fmla="*/ 3371964 w 4376852"/>
              <a:gd name="connsiteY11" fmla="*/ 3905243 h 4097455"/>
              <a:gd name="connsiteX12" fmla="*/ 3248139 w 4376852"/>
              <a:gd name="connsiteY12" fmla="*/ 3900480 h 4097455"/>
              <a:gd name="connsiteX13" fmla="*/ 2833802 w 4376852"/>
              <a:gd name="connsiteY13" fmla="*/ 3981443 h 4097455"/>
              <a:gd name="connsiteX14" fmla="*/ 2748077 w 4376852"/>
              <a:gd name="connsiteY14" fmla="*/ 3967155 h 4097455"/>
              <a:gd name="connsiteX15" fmla="*/ 2695689 w 4376852"/>
              <a:gd name="connsiteY15" fmla="*/ 3933818 h 4097455"/>
              <a:gd name="connsiteX16" fmla="*/ 2652827 w 4376852"/>
              <a:gd name="connsiteY16" fmla="*/ 3871905 h 4097455"/>
              <a:gd name="connsiteX17" fmla="*/ 2586152 w 4376852"/>
              <a:gd name="connsiteY17" fmla="*/ 3752843 h 4097455"/>
              <a:gd name="connsiteX18" fmla="*/ 2495664 w 4376852"/>
              <a:gd name="connsiteY18" fmla="*/ 3700455 h 4097455"/>
              <a:gd name="connsiteX19" fmla="*/ 2309927 w 4376852"/>
              <a:gd name="connsiteY19" fmla="*/ 3652830 h 4097455"/>
              <a:gd name="connsiteX20" fmla="*/ 2238489 w 4376852"/>
              <a:gd name="connsiteY20" fmla="*/ 3633780 h 4097455"/>
              <a:gd name="connsiteX21" fmla="*/ 2162289 w 4376852"/>
              <a:gd name="connsiteY21" fmla="*/ 3514718 h 4097455"/>
              <a:gd name="connsiteX22" fmla="*/ 2119427 w 4376852"/>
              <a:gd name="connsiteY22" fmla="*/ 3443280 h 4097455"/>
              <a:gd name="connsiteX23" fmla="*/ 2024177 w 4376852"/>
              <a:gd name="connsiteY23" fmla="*/ 3390893 h 4097455"/>
              <a:gd name="connsiteX24" fmla="*/ 1824152 w 4376852"/>
              <a:gd name="connsiteY24" fmla="*/ 3319455 h 4097455"/>
              <a:gd name="connsiteX25" fmla="*/ 1771764 w 4376852"/>
              <a:gd name="connsiteY25" fmla="*/ 3324218 h 4097455"/>
              <a:gd name="connsiteX26" fmla="*/ 1700327 w 4376852"/>
              <a:gd name="connsiteY26" fmla="*/ 3343268 h 4097455"/>
              <a:gd name="connsiteX27" fmla="*/ 1643177 w 4376852"/>
              <a:gd name="connsiteY27" fmla="*/ 3338505 h 4097455"/>
              <a:gd name="connsiteX28" fmla="*/ 1586027 w 4376852"/>
              <a:gd name="connsiteY28" fmla="*/ 3328980 h 4097455"/>
              <a:gd name="connsiteX29" fmla="*/ 1552689 w 4376852"/>
              <a:gd name="connsiteY29" fmla="*/ 3367080 h 4097455"/>
              <a:gd name="connsiteX30" fmla="*/ 1495539 w 4376852"/>
              <a:gd name="connsiteY30" fmla="*/ 3409943 h 4097455"/>
              <a:gd name="connsiteX31" fmla="*/ 1462202 w 4376852"/>
              <a:gd name="connsiteY31" fmla="*/ 3414705 h 4097455"/>
              <a:gd name="connsiteX32" fmla="*/ 1424102 w 4376852"/>
              <a:gd name="connsiteY32" fmla="*/ 3409943 h 4097455"/>
              <a:gd name="connsiteX33" fmla="*/ 1376477 w 4376852"/>
              <a:gd name="connsiteY33" fmla="*/ 3395655 h 4097455"/>
              <a:gd name="connsiteX34" fmla="*/ 1300277 w 4376852"/>
              <a:gd name="connsiteY34" fmla="*/ 3414705 h 4097455"/>
              <a:gd name="connsiteX35" fmla="*/ 1290752 w 4376852"/>
              <a:gd name="connsiteY35" fmla="*/ 3443280 h 4097455"/>
              <a:gd name="connsiteX36" fmla="*/ 1185977 w 4376852"/>
              <a:gd name="connsiteY36" fmla="*/ 3433755 h 4097455"/>
              <a:gd name="connsiteX37" fmla="*/ 752589 w 4376852"/>
              <a:gd name="connsiteY37" fmla="*/ 3014655 h 4097455"/>
              <a:gd name="connsiteX38" fmla="*/ 685914 w 4376852"/>
              <a:gd name="connsiteY38" fmla="*/ 2967030 h 4097455"/>
              <a:gd name="connsiteX39" fmla="*/ 633527 w 4376852"/>
              <a:gd name="connsiteY39" fmla="*/ 2962268 h 4097455"/>
              <a:gd name="connsiteX40" fmla="*/ 595427 w 4376852"/>
              <a:gd name="connsiteY40" fmla="*/ 2938455 h 4097455"/>
              <a:gd name="connsiteX41" fmla="*/ 543039 w 4376852"/>
              <a:gd name="connsiteY41" fmla="*/ 2852730 h 4097455"/>
              <a:gd name="connsiteX42" fmla="*/ 357302 w 4376852"/>
              <a:gd name="connsiteY42" fmla="*/ 2166931 h 4097455"/>
              <a:gd name="connsiteX43" fmla="*/ 276340 w 4376852"/>
              <a:gd name="connsiteY43" fmla="*/ 1962144 h 4097455"/>
              <a:gd name="connsiteX44" fmla="*/ 142989 w 4376852"/>
              <a:gd name="connsiteY44" fmla="*/ 1652581 h 4097455"/>
              <a:gd name="connsiteX45" fmla="*/ 181090 w 4376852"/>
              <a:gd name="connsiteY45" fmla="*/ 1562094 h 4097455"/>
              <a:gd name="connsiteX46" fmla="*/ 271578 w 4376852"/>
              <a:gd name="connsiteY46" fmla="*/ 1490656 h 4097455"/>
              <a:gd name="connsiteX47" fmla="*/ 281102 w 4376852"/>
              <a:gd name="connsiteY47" fmla="*/ 1400170 h 4097455"/>
              <a:gd name="connsiteX48" fmla="*/ 247765 w 4376852"/>
              <a:gd name="connsiteY48" fmla="*/ 1238246 h 4097455"/>
              <a:gd name="connsiteX49" fmla="*/ 238241 w 4376852"/>
              <a:gd name="connsiteY49" fmla="*/ 1095371 h 4097455"/>
              <a:gd name="connsiteX50" fmla="*/ 57265 w 4376852"/>
              <a:gd name="connsiteY50" fmla="*/ 895346 h 4097455"/>
              <a:gd name="connsiteX51" fmla="*/ 85840 w 4376852"/>
              <a:gd name="connsiteY51" fmla="*/ 742946 h 4097455"/>
              <a:gd name="connsiteX52" fmla="*/ 9640 w 4376852"/>
              <a:gd name="connsiteY52" fmla="*/ 566735 h 4097455"/>
              <a:gd name="connsiteX53" fmla="*/ 19165 w 4376852"/>
              <a:gd name="connsiteY53" fmla="*/ 395285 h 4097455"/>
              <a:gd name="connsiteX54" fmla="*/ 116 w 4376852"/>
              <a:gd name="connsiteY54" fmla="*/ 252411 h 4097455"/>
              <a:gd name="connsiteX55" fmla="*/ 100128 w 4376852"/>
              <a:gd name="connsiteY55" fmla="*/ 0 h 4097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376852" h="4097455">
                <a:moveTo>
                  <a:pt x="4376852" y="3819518"/>
                </a:moveTo>
                <a:cubicBezTo>
                  <a:pt x="4352642" y="3854443"/>
                  <a:pt x="4328433" y="3889368"/>
                  <a:pt x="4300652" y="3905243"/>
                </a:cubicBezTo>
                <a:cubicBezTo>
                  <a:pt x="4272871" y="3921118"/>
                  <a:pt x="4241120" y="3906037"/>
                  <a:pt x="4210164" y="3914768"/>
                </a:cubicBezTo>
                <a:cubicBezTo>
                  <a:pt x="4179208" y="3923499"/>
                  <a:pt x="4139520" y="3944136"/>
                  <a:pt x="4114914" y="3957630"/>
                </a:cubicBezTo>
                <a:cubicBezTo>
                  <a:pt x="4090308" y="3971124"/>
                  <a:pt x="4094277" y="3978268"/>
                  <a:pt x="4062527" y="3995730"/>
                </a:cubicBezTo>
                <a:cubicBezTo>
                  <a:pt x="4030777" y="4013192"/>
                  <a:pt x="3958545" y="4045736"/>
                  <a:pt x="3924414" y="4062405"/>
                </a:cubicBezTo>
                <a:cubicBezTo>
                  <a:pt x="3890283" y="4079074"/>
                  <a:pt x="3875995" y="4090981"/>
                  <a:pt x="3857739" y="4095743"/>
                </a:cubicBezTo>
                <a:cubicBezTo>
                  <a:pt x="3839483" y="4100505"/>
                  <a:pt x="3832339" y="4094155"/>
                  <a:pt x="3814877" y="4090980"/>
                </a:cubicBezTo>
                <a:cubicBezTo>
                  <a:pt x="3797414" y="4087805"/>
                  <a:pt x="3802970" y="4101299"/>
                  <a:pt x="3752964" y="4076693"/>
                </a:cubicBezTo>
                <a:cubicBezTo>
                  <a:pt x="3702958" y="4052087"/>
                  <a:pt x="3568020" y="3970330"/>
                  <a:pt x="3514839" y="3943343"/>
                </a:cubicBezTo>
                <a:cubicBezTo>
                  <a:pt x="3461658" y="3916356"/>
                  <a:pt x="3457689" y="3921118"/>
                  <a:pt x="3433877" y="3914768"/>
                </a:cubicBezTo>
                <a:cubicBezTo>
                  <a:pt x="3410065" y="3908418"/>
                  <a:pt x="3402920" y="3907624"/>
                  <a:pt x="3371964" y="3905243"/>
                </a:cubicBezTo>
                <a:cubicBezTo>
                  <a:pt x="3341008" y="3902862"/>
                  <a:pt x="3337833" y="3887780"/>
                  <a:pt x="3248139" y="3900480"/>
                </a:cubicBezTo>
                <a:cubicBezTo>
                  <a:pt x="3158445" y="3913180"/>
                  <a:pt x="2917146" y="3970331"/>
                  <a:pt x="2833802" y="3981443"/>
                </a:cubicBezTo>
                <a:cubicBezTo>
                  <a:pt x="2750458" y="3992556"/>
                  <a:pt x="2771096" y="3975092"/>
                  <a:pt x="2748077" y="3967155"/>
                </a:cubicBezTo>
                <a:cubicBezTo>
                  <a:pt x="2725058" y="3959218"/>
                  <a:pt x="2711564" y="3949693"/>
                  <a:pt x="2695689" y="3933818"/>
                </a:cubicBezTo>
                <a:cubicBezTo>
                  <a:pt x="2679814" y="3917943"/>
                  <a:pt x="2671083" y="3902067"/>
                  <a:pt x="2652827" y="3871905"/>
                </a:cubicBezTo>
                <a:cubicBezTo>
                  <a:pt x="2634571" y="3841743"/>
                  <a:pt x="2612346" y="3781418"/>
                  <a:pt x="2586152" y="3752843"/>
                </a:cubicBezTo>
                <a:cubicBezTo>
                  <a:pt x="2559958" y="3724268"/>
                  <a:pt x="2541701" y="3717124"/>
                  <a:pt x="2495664" y="3700455"/>
                </a:cubicBezTo>
                <a:cubicBezTo>
                  <a:pt x="2449626" y="3683786"/>
                  <a:pt x="2309927" y="3652830"/>
                  <a:pt x="2309927" y="3652830"/>
                </a:cubicBezTo>
                <a:cubicBezTo>
                  <a:pt x="2267065" y="3641718"/>
                  <a:pt x="2263095" y="3656799"/>
                  <a:pt x="2238489" y="3633780"/>
                </a:cubicBezTo>
                <a:cubicBezTo>
                  <a:pt x="2213883" y="3610761"/>
                  <a:pt x="2182133" y="3546468"/>
                  <a:pt x="2162289" y="3514718"/>
                </a:cubicBezTo>
                <a:cubicBezTo>
                  <a:pt x="2142445" y="3482968"/>
                  <a:pt x="2142446" y="3463917"/>
                  <a:pt x="2119427" y="3443280"/>
                </a:cubicBezTo>
                <a:cubicBezTo>
                  <a:pt x="2096408" y="3422643"/>
                  <a:pt x="2073389" y="3411530"/>
                  <a:pt x="2024177" y="3390893"/>
                </a:cubicBezTo>
                <a:cubicBezTo>
                  <a:pt x="1974965" y="3370256"/>
                  <a:pt x="1866221" y="3330567"/>
                  <a:pt x="1824152" y="3319455"/>
                </a:cubicBezTo>
                <a:cubicBezTo>
                  <a:pt x="1782083" y="3308343"/>
                  <a:pt x="1792402" y="3320249"/>
                  <a:pt x="1771764" y="3324218"/>
                </a:cubicBezTo>
                <a:cubicBezTo>
                  <a:pt x="1751126" y="3328187"/>
                  <a:pt x="1721758" y="3340887"/>
                  <a:pt x="1700327" y="3343268"/>
                </a:cubicBezTo>
                <a:cubicBezTo>
                  <a:pt x="1678896" y="3345649"/>
                  <a:pt x="1662227" y="3340886"/>
                  <a:pt x="1643177" y="3338505"/>
                </a:cubicBezTo>
                <a:cubicBezTo>
                  <a:pt x="1624127" y="3336124"/>
                  <a:pt x="1601108" y="3324217"/>
                  <a:pt x="1586027" y="3328980"/>
                </a:cubicBezTo>
                <a:cubicBezTo>
                  <a:pt x="1570946" y="3333742"/>
                  <a:pt x="1567770" y="3353586"/>
                  <a:pt x="1552689" y="3367080"/>
                </a:cubicBezTo>
                <a:cubicBezTo>
                  <a:pt x="1537608" y="3380574"/>
                  <a:pt x="1510620" y="3402006"/>
                  <a:pt x="1495539" y="3409943"/>
                </a:cubicBezTo>
                <a:cubicBezTo>
                  <a:pt x="1480458" y="3417880"/>
                  <a:pt x="1474108" y="3414705"/>
                  <a:pt x="1462202" y="3414705"/>
                </a:cubicBezTo>
                <a:cubicBezTo>
                  <a:pt x="1450296" y="3414705"/>
                  <a:pt x="1438389" y="3413118"/>
                  <a:pt x="1424102" y="3409943"/>
                </a:cubicBezTo>
                <a:cubicBezTo>
                  <a:pt x="1409815" y="3406768"/>
                  <a:pt x="1397114" y="3394861"/>
                  <a:pt x="1376477" y="3395655"/>
                </a:cubicBezTo>
                <a:cubicBezTo>
                  <a:pt x="1355840" y="3396449"/>
                  <a:pt x="1314564" y="3406768"/>
                  <a:pt x="1300277" y="3414705"/>
                </a:cubicBezTo>
                <a:cubicBezTo>
                  <a:pt x="1285990" y="3422642"/>
                  <a:pt x="1309802" y="3440105"/>
                  <a:pt x="1290752" y="3443280"/>
                </a:cubicBezTo>
                <a:cubicBezTo>
                  <a:pt x="1271702" y="3446455"/>
                  <a:pt x="1275671" y="3505192"/>
                  <a:pt x="1185977" y="3433755"/>
                </a:cubicBezTo>
                <a:cubicBezTo>
                  <a:pt x="1096283" y="3362318"/>
                  <a:pt x="835933" y="3092443"/>
                  <a:pt x="752589" y="3014655"/>
                </a:cubicBezTo>
                <a:cubicBezTo>
                  <a:pt x="669245" y="2936867"/>
                  <a:pt x="705758" y="2975761"/>
                  <a:pt x="685914" y="2967030"/>
                </a:cubicBezTo>
                <a:cubicBezTo>
                  <a:pt x="666070" y="2958299"/>
                  <a:pt x="648608" y="2967030"/>
                  <a:pt x="633527" y="2962268"/>
                </a:cubicBezTo>
                <a:cubicBezTo>
                  <a:pt x="618446" y="2957506"/>
                  <a:pt x="606936" y="2947980"/>
                  <a:pt x="595427" y="2938455"/>
                </a:cubicBezTo>
                <a:cubicBezTo>
                  <a:pt x="586696" y="2931311"/>
                  <a:pt x="546016" y="2856699"/>
                  <a:pt x="543039" y="2852730"/>
                </a:cubicBezTo>
                <a:cubicBezTo>
                  <a:pt x="531927" y="2837649"/>
                  <a:pt x="360278" y="2167923"/>
                  <a:pt x="357302" y="2166931"/>
                </a:cubicBezTo>
                <a:cubicBezTo>
                  <a:pt x="323965" y="2046281"/>
                  <a:pt x="277927" y="1962144"/>
                  <a:pt x="276340" y="1962144"/>
                </a:cubicBezTo>
                <a:cubicBezTo>
                  <a:pt x="274753" y="1962144"/>
                  <a:pt x="142195" y="1646231"/>
                  <a:pt x="142989" y="1652581"/>
                </a:cubicBezTo>
                <a:cubicBezTo>
                  <a:pt x="121558" y="1604162"/>
                  <a:pt x="180098" y="1558125"/>
                  <a:pt x="181090" y="1562094"/>
                </a:cubicBezTo>
                <a:cubicBezTo>
                  <a:pt x="186646" y="1547807"/>
                  <a:pt x="272570" y="1489664"/>
                  <a:pt x="271578" y="1490656"/>
                </a:cubicBezTo>
                <a:cubicBezTo>
                  <a:pt x="287453" y="1477956"/>
                  <a:pt x="280110" y="1401162"/>
                  <a:pt x="281102" y="1400170"/>
                </a:cubicBezTo>
                <a:cubicBezTo>
                  <a:pt x="283483" y="1385089"/>
                  <a:pt x="246773" y="1238246"/>
                  <a:pt x="247765" y="1238246"/>
                </a:cubicBezTo>
                <a:cubicBezTo>
                  <a:pt x="241415" y="1210465"/>
                  <a:pt x="239233" y="1096363"/>
                  <a:pt x="238241" y="1095371"/>
                </a:cubicBezTo>
                <a:cubicBezTo>
                  <a:pt x="237447" y="1071559"/>
                  <a:pt x="56273" y="895346"/>
                  <a:pt x="57265" y="895346"/>
                </a:cubicBezTo>
                <a:cubicBezTo>
                  <a:pt x="27102" y="862802"/>
                  <a:pt x="85840" y="741954"/>
                  <a:pt x="85840" y="742946"/>
                </a:cubicBezTo>
                <a:cubicBezTo>
                  <a:pt x="91396" y="716752"/>
                  <a:pt x="8648" y="567727"/>
                  <a:pt x="9640" y="566735"/>
                </a:cubicBezTo>
                <a:cubicBezTo>
                  <a:pt x="-4647" y="534985"/>
                  <a:pt x="21149" y="398261"/>
                  <a:pt x="19165" y="395285"/>
                </a:cubicBezTo>
                <a:cubicBezTo>
                  <a:pt x="22340" y="366710"/>
                  <a:pt x="-1868" y="252411"/>
                  <a:pt x="116" y="252411"/>
                </a:cubicBezTo>
                <a:cubicBezTo>
                  <a:pt x="-3059" y="227011"/>
                  <a:pt x="100128" y="1984"/>
                  <a:pt x="100128" y="0"/>
                </a:cubicBezTo>
              </a:path>
            </a:pathLst>
          </a:custGeom>
          <a:noFill/>
          <a:ln w="28575">
            <a:solidFill>
              <a:srgbClr val="FF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prstClr val="white"/>
              </a:solidFill>
            </a:endParaRPr>
          </a:p>
        </p:txBody>
      </p:sp>
    </p:spTree>
    <p:extLst>
      <p:ext uri="{BB962C8B-B14F-4D97-AF65-F5344CB8AC3E}">
        <p14:creationId xmlns:p14="http://schemas.microsoft.com/office/powerpoint/2010/main" xmlns="" val="1602091120"/>
      </p:ext>
    </p:extLst>
  </p:cSld>
  <p:clrMapOvr>
    <a:masterClrMapping/>
  </p:clrMapOvr>
  <p:transition spd="slow">
    <p:cut/>
  </p:transition>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a:extLst>
              <a:ext uri="{FF2B5EF4-FFF2-40B4-BE49-F238E27FC236}">
                <a16:creationId xmlns:a16="http://schemas.microsoft.com/office/drawing/2014/main" xmlns="" id="{216173C7-46F4-41B1-8F97-AC4BCC1A7B22}"/>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5" name="Espaço Reservado para Número de Slide 1"/>
          <p:cNvSpPr>
            <a:spLocks noGrp="1"/>
          </p:cNvSpPr>
          <p:nvPr>
            <p:ph type="sldNum" sz="quarter" idx="12"/>
          </p:nvPr>
        </p:nvSpPr>
        <p:spPr>
          <a:xfrm>
            <a:off x="0" y="6453337"/>
            <a:ext cx="9144000" cy="402332"/>
          </a:xfrm>
        </p:spPr>
        <p:txBody>
          <a:bodyPr/>
          <a:lstStyle/>
          <a:p>
            <a:fld id="{11580C95-E7AE-4143-AE2D-E14D98663070}" type="slidenum">
              <a:rPr lang="pt-BR" smtClean="0">
                <a:solidFill>
                  <a:prstClr val="black">
                    <a:tint val="75000"/>
                  </a:prstClr>
                </a:solidFill>
              </a:rPr>
              <a:pPr/>
              <a:t>158</a:t>
            </a:fld>
            <a:endParaRPr lang="pt-BR" dirty="0">
              <a:solidFill>
                <a:prstClr val="black">
                  <a:tint val="75000"/>
                </a:prstClr>
              </a:solidFill>
            </a:endParaRPr>
          </a:p>
        </p:txBody>
      </p:sp>
      <p:sp>
        <p:nvSpPr>
          <p:cNvPr id="10" name="CaixaDeTexto 9">
            <a:extLst>
              <a:ext uri="{FF2B5EF4-FFF2-40B4-BE49-F238E27FC236}">
                <a16:creationId xmlns:a16="http://schemas.microsoft.com/office/drawing/2014/main" xmlns="" id="{BE335F68-14EB-4B5D-B48A-D9ABBFFB19E3}"/>
              </a:ext>
            </a:extLst>
          </p:cNvPr>
          <p:cNvSpPr txBox="1"/>
          <p:nvPr/>
        </p:nvSpPr>
        <p:spPr>
          <a:xfrm>
            <a:off x="8172400" y="4797152"/>
            <a:ext cx="806631" cy="461665"/>
          </a:xfrm>
          <a:prstGeom prst="rect">
            <a:avLst/>
          </a:prstGeom>
          <a:noFill/>
        </p:spPr>
        <p:txBody>
          <a:bodyPr wrap="none" rtlCol="0">
            <a:spAutoFit/>
          </a:bodyPr>
          <a:lstStyle/>
          <a:p>
            <a:pPr algn="r"/>
            <a:r>
              <a:rPr lang="pt-BR" sz="2400" b="1" dirty="0">
                <a:solidFill>
                  <a:prstClr val="black">
                    <a:lumMod val="50000"/>
                    <a:lumOff val="50000"/>
                  </a:prstClr>
                </a:solidFill>
                <a:latin typeface="Calibri"/>
              </a:rPr>
              <a:t>2023</a:t>
            </a:r>
          </a:p>
        </p:txBody>
      </p:sp>
      <p:sp>
        <p:nvSpPr>
          <p:cNvPr id="12" name="CaixaDeTexto 11">
            <a:extLst>
              <a:ext uri="{FF2B5EF4-FFF2-40B4-BE49-F238E27FC236}">
                <a16:creationId xmlns:a16="http://schemas.microsoft.com/office/drawing/2014/main" xmlns="" id="{F8F27674-708E-4EA8-A1F7-3926E09A18BA}"/>
              </a:ext>
            </a:extLst>
          </p:cNvPr>
          <p:cNvSpPr txBox="1"/>
          <p:nvPr/>
        </p:nvSpPr>
        <p:spPr>
          <a:xfrm>
            <a:off x="179512" y="1988840"/>
            <a:ext cx="3151632" cy="461665"/>
          </a:xfrm>
          <a:prstGeom prst="rect">
            <a:avLst/>
          </a:prstGeom>
          <a:noFill/>
        </p:spPr>
        <p:txBody>
          <a:bodyPr wrap="none" rtlCol="0">
            <a:spAutoFit/>
          </a:bodyPr>
          <a:lstStyle/>
          <a:p>
            <a:r>
              <a:rPr lang="pt-BR" sz="2400" b="1" dirty="0">
                <a:solidFill>
                  <a:prstClr val="black">
                    <a:lumMod val="50000"/>
                    <a:lumOff val="50000"/>
                  </a:prstClr>
                </a:solidFill>
                <a:latin typeface="Calibri"/>
              </a:rPr>
              <a:t>Eixo: Gestão Ambiental</a:t>
            </a:r>
          </a:p>
        </p:txBody>
      </p:sp>
      <p:sp>
        <p:nvSpPr>
          <p:cNvPr id="13" name="CaixaDeTexto 12">
            <a:extLst>
              <a:ext uri="{FF2B5EF4-FFF2-40B4-BE49-F238E27FC236}">
                <a16:creationId xmlns:a16="http://schemas.microsoft.com/office/drawing/2014/main" xmlns="" id="{DF254C06-1965-4B69-90E7-A2FB2306AEED}"/>
              </a:ext>
            </a:extLst>
          </p:cNvPr>
          <p:cNvSpPr txBox="1"/>
          <p:nvPr/>
        </p:nvSpPr>
        <p:spPr>
          <a:xfrm>
            <a:off x="251521" y="3212976"/>
            <a:ext cx="8568952" cy="1200329"/>
          </a:xfrm>
          <a:prstGeom prst="rect">
            <a:avLst/>
          </a:prstGeom>
          <a:noFill/>
        </p:spPr>
        <p:txBody>
          <a:bodyPr wrap="square" rtlCol="0">
            <a:spAutoFit/>
          </a:bodyPr>
          <a:lstStyle/>
          <a:p>
            <a:pPr algn="ctr"/>
            <a:r>
              <a:rPr lang="pt-BR" sz="3600" b="1" dirty="0">
                <a:solidFill>
                  <a:srgbClr val="E46C0A"/>
                </a:solidFill>
                <a:latin typeface="Calibri"/>
              </a:rPr>
              <a:t>Licenciamento Ambiental de Obras Rodoviárias</a:t>
            </a:r>
          </a:p>
        </p:txBody>
      </p:sp>
    </p:spTree>
    <p:extLst>
      <p:ext uri="{BB962C8B-B14F-4D97-AF65-F5344CB8AC3E}">
        <p14:creationId xmlns:p14="http://schemas.microsoft.com/office/powerpoint/2010/main" xmlns="" val="959080288"/>
      </p:ext>
    </p:extLst>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1580C95-E7AE-4143-AE2D-E14D98663070}" type="slidenum">
              <a:rPr lang="pt-BR" smtClean="0">
                <a:solidFill>
                  <a:prstClr val="black">
                    <a:tint val="75000"/>
                  </a:prstClr>
                </a:solidFill>
              </a:rPr>
              <a:pPr/>
              <a:t>159</a:t>
            </a:fld>
            <a:endParaRPr lang="pt-BR" dirty="0">
              <a:solidFill>
                <a:prstClr val="black">
                  <a:tint val="75000"/>
                </a:prstClr>
              </a:solidFill>
            </a:endParaRPr>
          </a:p>
        </p:txBody>
      </p:sp>
      <p:pic>
        <p:nvPicPr>
          <p:cNvPr id="1026" name="Picture 2"/>
          <p:cNvPicPr>
            <a:picLocks noChangeAspect="1" noChangeArrowheads="1"/>
          </p:cNvPicPr>
          <p:nvPr/>
        </p:nvPicPr>
        <p:blipFill>
          <a:blip r:embed="rId3" cstate="print"/>
          <a:srcRect l="15216" t="2953" r="15052" b="2548"/>
          <a:stretch>
            <a:fillRect/>
          </a:stretch>
        </p:blipFill>
        <p:spPr bwMode="auto">
          <a:xfrm>
            <a:off x="0" y="-27384"/>
            <a:ext cx="9144000" cy="6912768"/>
          </a:xfrm>
          <a:prstGeom prst="rect">
            <a:avLst/>
          </a:prstGeom>
          <a:noFill/>
          <a:ln w="9525">
            <a:noFill/>
            <a:miter lim="800000"/>
            <a:headEnd/>
            <a:tailEnd/>
          </a:ln>
        </p:spPr>
      </p:pic>
    </p:spTree>
    <p:extLst>
      <p:ext uri="{BB962C8B-B14F-4D97-AF65-F5344CB8AC3E}">
        <p14:creationId xmlns:p14="http://schemas.microsoft.com/office/powerpoint/2010/main" xmlns="" val="2230131365"/>
      </p:ext>
    </p:extLst>
  </p:cSld>
  <p:clrMapOvr>
    <a:masterClrMapping/>
  </p:clrMapOvr>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a:solidFill>
                  <a:srgbClr val="E46C0A"/>
                </a:solidFill>
              </a:rPr>
              <a:t>Roteiro</a:t>
            </a:r>
          </a:p>
        </p:txBody>
      </p:sp>
      <p:sp>
        <p:nvSpPr>
          <p:cNvPr id="3" name="Espaço Reservado para Conteúdo 2"/>
          <p:cNvSpPr>
            <a:spLocks noGrp="1"/>
          </p:cNvSpPr>
          <p:nvPr>
            <p:ph idx="1"/>
          </p:nvPr>
        </p:nvSpPr>
        <p:spPr>
          <a:xfrm>
            <a:off x="457200" y="1052735"/>
            <a:ext cx="8229600" cy="5405685"/>
          </a:xfrm>
        </p:spPr>
        <p:txBody>
          <a:bodyPr/>
          <a:lstStyle/>
          <a:p>
            <a:pPr algn="just"/>
            <a:r>
              <a:rPr lang="pt-BR" sz="2800" b="1" dirty="0"/>
              <a:t>Seção 1. </a:t>
            </a:r>
            <a:r>
              <a:rPr lang="pt-BR" sz="2800" dirty="0"/>
              <a:t>Análise do processo pelo órgão ambiental: diferenças de procedimentos conforme o tipo de estudo ambiental;</a:t>
            </a:r>
          </a:p>
          <a:p>
            <a:pPr algn="just"/>
            <a:r>
              <a:rPr lang="pt-BR" sz="2800" b="1" dirty="0"/>
              <a:t>Seção 2. </a:t>
            </a:r>
            <a:r>
              <a:rPr lang="pt-BR" sz="2800" dirty="0"/>
              <a:t>Legislação aplicada envolvendo órgãos intervenientes;</a:t>
            </a:r>
          </a:p>
          <a:p>
            <a:pPr algn="just"/>
            <a:r>
              <a:rPr lang="pt-BR" sz="2800" b="1" dirty="0"/>
              <a:t>Seção 3. </a:t>
            </a:r>
            <a:r>
              <a:rPr lang="pt-BR" sz="2800" dirty="0"/>
              <a:t>Critérios técnicos e procedimentos para elaboração de parecer técnico; 	</a:t>
            </a:r>
          </a:p>
          <a:p>
            <a:pPr algn="just"/>
            <a:r>
              <a:rPr lang="pt-BR" sz="2800" b="1" dirty="0"/>
              <a:t>Seção 4. </a:t>
            </a:r>
            <a:r>
              <a:rPr lang="pt-BR" sz="2800" dirty="0"/>
              <a:t>Controle e fiscalização ambiental do cumprimento das licenças;</a:t>
            </a:r>
          </a:p>
          <a:p>
            <a:pPr algn="just"/>
            <a:r>
              <a:rPr lang="pt-BR" sz="2800" b="1" dirty="0"/>
              <a:t>Atividade prática de final de curso.</a:t>
            </a:r>
            <a:endParaRPr lang="pt-BR" sz="2800" dirty="0"/>
          </a:p>
        </p:txBody>
      </p:sp>
      <p:sp>
        <p:nvSpPr>
          <p:cNvPr id="4" name="Espaço Reservado para Número de Slide 3"/>
          <p:cNvSpPr>
            <a:spLocks noGrp="1"/>
          </p:cNvSpPr>
          <p:nvPr>
            <p:ph type="sldNum" sz="quarter" idx="12"/>
          </p:nvPr>
        </p:nvSpPr>
        <p:spPr/>
        <p:txBody>
          <a:bodyPr/>
          <a:lstStyle/>
          <a:p>
            <a:pPr>
              <a:defRPr/>
            </a:pPr>
            <a:fld id="{CC367C8B-690A-4385-A6B9-7F8116BF0B81}" type="slidenum">
              <a:rPr lang="pt-BR" smtClean="0">
                <a:solidFill>
                  <a:prstClr val="black">
                    <a:tint val="75000"/>
                  </a:prstClr>
                </a:solidFill>
              </a:rPr>
              <a:pPr>
                <a:defRPr/>
              </a:pPr>
              <a:t>160</a:t>
            </a:fld>
            <a:endParaRPr lang="pt-BR">
              <a:solidFill>
                <a:prstClr val="black">
                  <a:tint val="75000"/>
                </a:prstClr>
              </a:solidFill>
            </a:endParaRPr>
          </a:p>
        </p:txBody>
      </p:sp>
    </p:spTree>
    <p:extLst>
      <p:ext uri="{BB962C8B-B14F-4D97-AF65-F5344CB8AC3E}">
        <p14:creationId xmlns:p14="http://schemas.microsoft.com/office/powerpoint/2010/main" xmlns="" val="2034724027"/>
      </p:ext>
    </p:extLst>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z="4000" b="1" dirty="0">
                <a:solidFill>
                  <a:srgbClr val="FF9900"/>
                </a:solidFill>
              </a:rPr>
              <a:t>LEI Nº 11.428, DE 22 DE DEZEMBRO DE 2006 – Lei da Mata Atlântica</a:t>
            </a:r>
          </a:p>
        </p:txBody>
      </p:sp>
      <p:sp>
        <p:nvSpPr>
          <p:cNvPr id="4" name="Espaço Reservado para Número de Slide 3"/>
          <p:cNvSpPr>
            <a:spLocks noGrp="1"/>
          </p:cNvSpPr>
          <p:nvPr>
            <p:ph type="sldNum" sz="quarter" idx="12"/>
          </p:nvPr>
        </p:nvSpPr>
        <p:spPr/>
        <p:txBody>
          <a:bodyPr/>
          <a:lstStyle/>
          <a:p>
            <a:pPr>
              <a:defRPr/>
            </a:pPr>
            <a:fld id="{CC367C8B-690A-4385-A6B9-7F8116BF0B81}" type="slidenum">
              <a:rPr lang="pt-BR" smtClean="0">
                <a:solidFill>
                  <a:prstClr val="black">
                    <a:tint val="75000"/>
                  </a:prstClr>
                </a:solidFill>
              </a:rPr>
              <a:pPr>
                <a:defRPr/>
              </a:pPr>
              <a:t>161</a:t>
            </a:fld>
            <a:endParaRPr lang="pt-BR">
              <a:solidFill>
                <a:prstClr val="black">
                  <a:tint val="75000"/>
                </a:prstClr>
              </a:solidFill>
            </a:endParaRPr>
          </a:p>
        </p:txBody>
      </p:sp>
      <p:graphicFrame>
        <p:nvGraphicFramePr>
          <p:cNvPr id="7" name="Diagrama 6"/>
          <p:cNvGraphicFramePr/>
          <p:nvPr/>
        </p:nvGraphicFramePr>
        <p:xfrm>
          <a:off x="457200" y="2564904"/>
          <a:ext cx="8435280" cy="16561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CaixaDeTexto 7"/>
          <p:cNvSpPr txBox="1"/>
          <p:nvPr/>
        </p:nvSpPr>
        <p:spPr>
          <a:xfrm>
            <a:off x="899592" y="1556792"/>
            <a:ext cx="6192688" cy="1200329"/>
          </a:xfrm>
          <a:prstGeom prst="rect">
            <a:avLst/>
          </a:prstGeom>
          <a:noFill/>
        </p:spPr>
        <p:txBody>
          <a:bodyPr wrap="square" rtlCol="0">
            <a:spAutoFit/>
          </a:bodyPr>
          <a:lstStyle/>
          <a:p>
            <a:pPr algn="ctr"/>
            <a:r>
              <a:rPr lang="pt-BR" sz="2400" dirty="0">
                <a:solidFill>
                  <a:prstClr val="black"/>
                </a:solidFill>
                <a:latin typeface="Berlin Sans FB Demi" panose="020E0802020502020306" pitchFamily="34" charset="0"/>
              </a:rPr>
              <a:t>Caso seja necessária a supressão de vegetação, qual estudo ambiental precisa ser exigido?</a:t>
            </a:r>
          </a:p>
        </p:txBody>
      </p:sp>
      <p:graphicFrame>
        <p:nvGraphicFramePr>
          <p:cNvPr id="9" name="Diagrama 8"/>
          <p:cNvGraphicFramePr/>
          <p:nvPr/>
        </p:nvGraphicFramePr>
        <p:xfrm>
          <a:off x="395536" y="3933056"/>
          <a:ext cx="8435280" cy="165618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xmlns="" val="1374019421"/>
      </p:ext>
    </p:extLst>
  </p:cSld>
  <p:clrMapOvr>
    <a:masterClrMapping/>
  </p:clrMapOvr>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pPr>
              <a:defRPr/>
            </a:pPr>
            <a:fld id="{A43F23B0-A479-486C-8980-C3F881D8CCC2}" type="slidenum">
              <a:rPr lang="pt-BR">
                <a:solidFill>
                  <a:prstClr val="black">
                    <a:tint val="75000"/>
                  </a:prstClr>
                </a:solidFill>
              </a:rPr>
              <a:pPr>
                <a:defRPr/>
              </a:pPr>
              <a:t>162</a:t>
            </a:fld>
            <a:endParaRPr lang="pt-BR">
              <a:solidFill>
                <a:prstClr val="black">
                  <a:tint val="75000"/>
                </a:prstClr>
              </a:solidFill>
            </a:endParaRPr>
          </a:p>
        </p:txBody>
      </p:sp>
      <p:pic>
        <p:nvPicPr>
          <p:cNvPr id="3" name="Imagem 2"/>
          <p:cNvPicPr>
            <a:picLocks noChangeAspect="1"/>
          </p:cNvPicPr>
          <p:nvPr/>
        </p:nvPicPr>
        <p:blipFill>
          <a:blip r:embed="rId2" cstate="print"/>
          <a:stretch>
            <a:fillRect/>
          </a:stretch>
        </p:blipFill>
        <p:spPr>
          <a:xfrm>
            <a:off x="0" y="44624"/>
            <a:ext cx="9086455" cy="5472608"/>
          </a:xfrm>
          <a:prstGeom prst="rect">
            <a:avLst/>
          </a:prstGeom>
        </p:spPr>
      </p:pic>
    </p:spTree>
    <p:extLst>
      <p:ext uri="{BB962C8B-B14F-4D97-AF65-F5344CB8AC3E}">
        <p14:creationId xmlns:p14="http://schemas.microsoft.com/office/powerpoint/2010/main" xmlns="" val="34886443"/>
      </p:ext>
    </p:extLst>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46856" y="188640"/>
            <a:ext cx="8229600" cy="1143000"/>
          </a:xfrm>
        </p:spPr>
        <p:txBody>
          <a:bodyPr/>
          <a:lstStyle/>
          <a:p>
            <a:r>
              <a:rPr lang="pt-PT" sz="3600" b="1" dirty="0">
                <a:solidFill>
                  <a:srgbClr val="FF9900"/>
                </a:solidFill>
              </a:rPr>
              <a:t>INSTRUÇÃO NORMATIVA IEMA Nº. 13-N, DE 30 DE DEZEMBRO DE 2021</a:t>
            </a:r>
            <a:endParaRPr lang="pt-BR" sz="3600" dirty="0">
              <a:solidFill>
                <a:srgbClr val="FF9900"/>
              </a:solidFill>
            </a:endParaRPr>
          </a:p>
        </p:txBody>
      </p:sp>
      <p:sp>
        <p:nvSpPr>
          <p:cNvPr id="4" name="Espaço Reservado para Número de Slide 3"/>
          <p:cNvSpPr>
            <a:spLocks noGrp="1"/>
          </p:cNvSpPr>
          <p:nvPr>
            <p:ph type="sldNum" sz="quarter" idx="12"/>
          </p:nvPr>
        </p:nvSpPr>
        <p:spPr/>
        <p:txBody>
          <a:bodyPr/>
          <a:lstStyle/>
          <a:p>
            <a:pPr>
              <a:defRPr/>
            </a:pPr>
            <a:fld id="{CC367C8B-690A-4385-A6B9-7F8116BF0B81}" type="slidenum">
              <a:rPr lang="pt-BR" smtClean="0">
                <a:solidFill>
                  <a:prstClr val="black">
                    <a:tint val="75000"/>
                  </a:prstClr>
                </a:solidFill>
              </a:rPr>
              <a:pPr>
                <a:defRPr/>
              </a:pPr>
              <a:t>163</a:t>
            </a:fld>
            <a:endParaRPr lang="pt-BR">
              <a:solidFill>
                <a:prstClr val="black">
                  <a:tint val="75000"/>
                </a:prstClr>
              </a:solidFill>
            </a:endParaRPr>
          </a:p>
        </p:txBody>
      </p:sp>
      <p:sp>
        <p:nvSpPr>
          <p:cNvPr id="6" name="Espaço Reservado para Conteúdo 5"/>
          <p:cNvSpPr>
            <a:spLocks noGrp="1"/>
          </p:cNvSpPr>
          <p:nvPr>
            <p:ph idx="1"/>
          </p:nvPr>
        </p:nvSpPr>
        <p:spPr/>
        <p:txBody>
          <a:bodyPr/>
          <a:lstStyle/>
          <a:p>
            <a:pPr algn="just"/>
            <a:r>
              <a:rPr lang="pt-BR" sz="2400" dirty="0">
                <a:solidFill>
                  <a:srgbClr val="F29000"/>
                </a:solidFill>
              </a:rPr>
              <a:t>Art. 3º </a:t>
            </a:r>
            <a:r>
              <a:rPr lang="pt-BR" sz="2400" dirty="0"/>
              <a:t>Estão dispensadas do licenciamento ambiental, desde que em conformidade com a presente Instrução, e que </a:t>
            </a:r>
            <a:r>
              <a:rPr lang="pt-BR" sz="2400" dirty="0">
                <a:solidFill>
                  <a:srgbClr val="FF0000"/>
                </a:solidFill>
              </a:rPr>
              <a:t>não demandem supressão de vegetação nativa, independente do estágio de regeneração</a:t>
            </a:r>
            <a:r>
              <a:rPr lang="pt-BR" sz="2400" dirty="0"/>
              <a:t>, exceto árvores isoladas, nativas e/ou exóticas, as seguintes atividades:</a:t>
            </a:r>
          </a:p>
          <a:p>
            <a:pPr marL="0" indent="0" algn="just">
              <a:buNone/>
            </a:pPr>
            <a:r>
              <a:rPr lang="pt-BR" sz="2400" dirty="0">
                <a:solidFill>
                  <a:srgbClr val="F29000"/>
                </a:solidFill>
              </a:rPr>
              <a:t>I - </a:t>
            </a:r>
            <a:r>
              <a:rPr lang="pt-BR" sz="2400" dirty="0"/>
              <a:t>manutenção, conforme descrição no inciso XXIII e no §1º do art. 2º;</a:t>
            </a:r>
          </a:p>
          <a:p>
            <a:pPr marL="0" indent="0" algn="just">
              <a:buNone/>
            </a:pPr>
            <a:r>
              <a:rPr lang="pt-BR" sz="2400" dirty="0">
                <a:solidFill>
                  <a:srgbClr val="F29000"/>
                </a:solidFill>
              </a:rPr>
              <a:t>II -</a:t>
            </a:r>
            <a:r>
              <a:rPr lang="pt-BR" sz="2400" dirty="0"/>
              <a:t> melhoramento, conforme descrição no inciso XXIV e no §2º do art. 2º, quando em vias urbanas consolidadas;</a:t>
            </a:r>
          </a:p>
          <a:p>
            <a:pPr marL="0" indent="0" algn="just">
              <a:buNone/>
            </a:pPr>
            <a:r>
              <a:rPr lang="pt-BR" sz="2400" dirty="0">
                <a:solidFill>
                  <a:srgbClr val="F29000"/>
                </a:solidFill>
              </a:rPr>
              <a:t>III - </a:t>
            </a:r>
            <a:r>
              <a:rPr lang="pt-BR" sz="2400" dirty="0"/>
              <a:t>pavimentação de estradas, quando em vias urbanas consolidadas.</a:t>
            </a:r>
          </a:p>
        </p:txBody>
      </p:sp>
    </p:spTree>
    <p:extLst>
      <p:ext uri="{BB962C8B-B14F-4D97-AF65-F5344CB8AC3E}">
        <p14:creationId xmlns:p14="http://schemas.microsoft.com/office/powerpoint/2010/main" xmlns="" val="3465411986"/>
      </p:ext>
    </p:extLst>
  </p:cSld>
  <p:clrMapOvr>
    <a:masterClrMapping/>
  </p:clrMapOvr>
  <p:timing>
    <p:tnLst>
      <p:par>
        <p:cTn id="1" dur="indefinite" restart="never" nodeType="tmRoot"/>
      </p:par>
    </p:tn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pPr>
              <a:defRPr/>
            </a:pPr>
            <a:fld id="{CC367C8B-690A-4385-A6B9-7F8116BF0B81}" type="slidenum">
              <a:rPr lang="pt-BR" smtClean="0">
                <a:solidFill>
                  <a:prstClr val="black">
                    <a:tint val="75000"/>
                  </a:prstClr>
                </a:solidFill>
              </a:rPr>
              <a:pPr>
                <a:defRPr/>
              </a:pPr>
              <a:t>164</a:t>
            </a:fld>
            <a:endParaRPr lang="pt-BR">
              <a:solidFill>
                <a:prstClr val="black">
                  <a:tint val="75000"/>
                </a:prstClr>
              </a:solidFill>
            </a:endParaRPr>
          </a:p>
        </p:txBody>
      </p:sp>
      <p:sp>
        <p:nvSpPr>
          <p:cNvPr id="6" name="Espaço Reservado para Conteúdo 5"/>
          <p:cNvSpPr>
            <a:spLocks noGrp="1"/>
          </p:cNvSpPr>
          <p:nvPr>
            <p:ph idx="1"/>
          </p:nvPr>
        </p:nvSpPr>
        <p:spPr>
          <a:xfrm>
            <a:off x="430510" y="404664"/>
            <a:ext cx="8229600" cy="5760640"/>
          </a:xfrm>
        </p:spPr>
        <p:txBody>
          <a:bodyPr/>
          <a:lstStyle/>
          <a:p>
            <a:pPr algn="just"/>
            <a:r>
              <a:rPr lang="pt-PT" sz="2800" dirty="0">
                <a:solidFill>
                  <a:srgbClr val="F29000"/>
                </a:solidFill>
              </a:rPr>
              <a:t>Art. 4º </a:t>
            </a:r>
            <a:r>
              <a:rPr lang="pt-PT" sz="2800" dirty="0"/>
              <a:t>Ficam sujeitas ao licenciamento ambiental por procedimento simplificado as atividades: (Redação dada pela IN nº 006-N/2023).</a:t>
            </a:r>
            <a:endParaRPr lang="pt-BR" sz="2800" dirty="0"/>
          </a:p>
          <a:p>
            <a:pPr marL="0" indent="0" algn="just">
              <a:buNone/>
            </a:pPr>
            <a:r>
              <a:rPr lang="pt-PT" sz="2800" dirty="0">
                <a:solidFill>
                  <a:srgbClr val="F29000"/>
                </a:solidFill>
              </a:rPr>
              <a:t>I - </a:t>
            </a:r>
            <a:r>
              <a:rPr lang="pt-PT" sz="2800" dirty="0"/>
              <a:t>manutenção, melhoramento e pavimentação </a:t>
            </a:r>
            <a:r>
              <a:rPr lang="pt-PT" sz="2800" dirty="0">
                <a:solidFill>
                  <a:srgbClr val="FF0000"/>
                </a:solidFill>
              </a:rPr>
              <a:t>que demandem supressão de vegetação nativa, restrita ao estágio inicial de regeneração</a:t>
            </a:r>
            <a:r>
              <a:rPr lang="pt-PT" sz="2800" dirty="0"/>
              <a:t>, e/ou corte de árvores isoladas, nativas e/ou exóticas; (Incluído pela IN nº 006-N/2023).</a:t>
            </a:r>
            <a:endParaRPr lang="pt-BR" sz="2800" dirty="0"/>
          </a:p>
          <a:p>
            <a:pPr marL="0" indent="0" algn="just">
              <a:buNone/>
            </a:pPr>
            <a:r>
              <a:rPr lang="pt-PT" sz="2800" dirty="0">
                <a:solidFill>
                  <a:srgbClr val="F29000"/>
                </a:solidFill>
              </a:rPr>
              <a:t>II - </a:t>
            </a:r>
            <a:r>
              <a:rPr lang="pt-PT" sz="2800" dirty="0"/>
              <a:t>melhoramento e pavimentação que não demandem supressão de vegetação nativa e que não se enquadrem como dispensadas de licenciamento. (Incluído pela IN nº 006-N/2023).</a:t>
            </a:r>
            <a:endParaRPr lang="pt-BR" sz="2800" dirty="0"/>
          </a:p>
        </p:txBody>
      </p:sp>
    </p:spTree>
    <p:extLst>
      <p:ext uri="{BB962C8B-B14F-4D97-AF65-F5344CB8AC3E}">
        <p14:creationId xmlns:p14="http://schemas.microsoft.com/office/powerpoint/2010/main" xmlns="" val="2363171191"/>
      </p:ext>
    </p:extLst>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pPr>
              <a:defRPr/>
            </a:pPr>
            <a:fld id="{CC367C8B-690A-4385-A6B9-7F8116BF0B81}" type="slidenum">
              <a:rPr lang="pt-BR" smtClean="0">
                <a:solidFill>
                  <a:prstClr val="black">
                    <a:tint val="75000"/>
                  </a:prstClr>
                </a:solidFill>
              </a:rPr>
              <a:pPr>
                <a:defRPr/>
              </a:pPr>
              <a:t>165</a:t>
            </a:fld>
            <a:endParaRPr lang="pt-BR">
              <a:solidFill>
                <a:prstClr val="black">
                  <a:tint val="75000"/>
                </a:prstClr>
              </a:solidFill>
            </a:endParaRPr>
          </a:p>
        </p:txBody>
      </p:sp>
      <p:sp>
        <p:nvSpPr>
          <p:cNvPr id="6" name="Espaço Reservado para Conteúdo 5"/>
          <p:cNvSpPr>
            <a:spLocks noGrp="1"/>
          </p:cNvSpPr>
          <p:nvPr>
            <p:ph idx="1"/>
          </p:nvPr>
        </p:nvSpPr>
        <p:spPr>
          <a:xfrm>
            <a:off x="251520" y="116632"/>
            <a:ext cx="8229600" cy="6624736"/>
          </a:xfrm>
        </p:spPr>
        <p:txBody>
          <a:bodyPr/>
          <a:lstStyle/>
          <a:p>
            <a:pPr algn="just"/>
            <a:r>
              <a:rPr lang="pt-BR" sz="2400" dirty="0">
                <a:solidFill>
                  <a:srgbClr val="F29000"/>
                </a:solidFill>
              </a:rPr>
              <a:t>Art. 5º </a:t>
            </a:r>
            <a:r>
              <a:rPr lang="pt-BR" sz="2400" dirty="0"/>
              <a:t>Ficam sujeitas ao licenciamento ambiental por procedimento ordinário as atividades cuja simulação de enquadramento resultarem em "Implantação de estradas e rodovias e/ou ampliação da capacidade" ou em "Operação ou Regularização de rodovias pavimentadas, incluindo atividades de manutenção e/ou melhoramentos", conforme respectivas descrições nos incisos XIX, V, XXVIII e XXXVII do art. 2º.</a:t>
            </a:r>
          </a:p>
          <a:p>
            <a:pPr marL="0" indent="0" algn="just">
              <a:buNone/>
            </a:pPr>
            <a:r>
              <a:rPr lang="pt-BR" sz="2400" dirty="0">
                <a:solidFill>
                  <a:srgbClr val="F29000"/>
                </a:solidFill>
              </a:rPr>
              <a:t>Parágrafo único. </a:t>
            </a:r>
            <a:r>
              <a:rPr lang="pt-BR" sz="2400" dirty="0"/>
              <a:t>Também estão sujeitas ao procedimento de licenciamento ambiental ordinário, as atividades e obras citadas nos artigos 3° e 4º que:</a:t>
            </a:r>
          </a:p>
          <a:p>
            <a:pPr marL="0" indent="0" algn="just">
              <a:buNone/>
            </a:pPr>
            <a:r>
              <a:rPr lang="pt-BR" sz="2400" dirty="0">
                <a:solidFill>
                  <a:srgbClr val="F29000"/>
                </a:solidFill>
              </a:rPr>
              <a:t>I - </a:t>
            </a:r>
            <a:r>
              <a:rPr lang="pt-BR" sz="2400" dirty="0"/>
              <a:t>Impliquem em supressão de vegetação nativa primária ou secundária em estágio avançado de regeneração, sendo neste caso aplicado o Estudo de Impacto Ambiental e Relatório de Impacto Ambiental (EIA/RIMA), conforme os artigos 20 a 22 da Lei Federal nº 11.428, de 22 de dezembro de 2006;</a:t>
            </a:r>
          </a:p>
          <a:p>
            <a:pPr marL="0" indent="0" algn="just">
              <a:buNone/>
            </a:pPr>
            <a:r>
              <a:rPr lang="pt-BR" sz="2400" dirty="0">
                <a:solidFill>
                  <a:srgbClr val="F29000"/>
                </a:solidFill>
              </a:rPr>
              <a:t>II - </a:t>
            </a:r>
            <a:r>
              <a:rPr lang="pt-BR" sz="2400" dirty="0"/>
              <a:t>Impliquem em supressão de vegetação nativa secundária em estágio médio de regeneração.</a:t>
            </a:r>
          </a:p>
        </p:txBody>
      </p:sp>
    </p:spTree>
    <p:extLst>
      <p:ext uri="{BB962C8B-B14F-4D97-AF65-F5344CB8AC3E}">
        <p14:creationId xmlns:p14="http://schemas.microsoft.com/office/powerpoint/2010/main" xmlns="" val="533327134"/>
      </p:ext>
    </p:extLst>
  </p:cSld>
  <p:clrMapOvr>
    <a:masterClrMapping/>
  </p:clrMapOvr>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Legislação e normativas técnicas </a:t>
            </a: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ctr">
              <a:buNone/>
            </a:pPr>
            <a:r>
              <a:rPr lang="pt-BR" sz="2800" b="1" dirty="0">
                <a:solidFill>
                  <a:schemeClr val="accent6">
                    <a:lumMod val="75000"/>
                  </a:schemeClr>
                </a:solidFill>
              </a:rPr>
              <a:t>Aspectos florestais e faunísticos:</a:t>
            </a:r>
          </a:p>
          <a:p>
            <a:pPr algn="just"/>
            <a:r>
              <a:rPr lang="pt-BR" sz="2800" b="1" dirty="0"/>
              <a:t>IN MMA Nº 02, DE 10 DE JULHO DE 2015</a:t>
            </a:r>
          </a:p>
          <a:p>
            <a:pPr marL="0" indent="0" algn="just">
              <a:buNone/>
            </a:pPr>
            <a:r>
              <a:rPr lang="pt-BR" sz="2400" dirty="0"/>
              <a:t>Art. 1º A </a:t>
            </a:r>
            <a:r>
              <a:rPr lang="pt-BR" sz="2400" dirty="0">
                <a:solidFill>
                  <a:srgbClr val="FF0000"/>
                </a:solidFill>
              </a:rPr>
              <a:t>supressão de vegetação</a:t>
            </a:r>
            <a:r>
              <a:rPr lang="pt-BR" sz="2400" dirty="0"/>
              <a:t> e a captura, o transporte, o armazenamento, a guarda e </a:t>
            </a:r>
            <a:r>
              <a:rPr lang="pt-BR" sz="2400" dirty="0">
                <a:solidFill>
                  <a:srgbClr val="FF0000"/>
                </a:solidFill>
              </a:rPr>
              <a:t>manejo de espécimes da fauna</a:t>
            </a:r>
            <a:r>
              <a:rPr lang="pt-BR" sz="2400" dirty="0"/>
              <a:t>, no âmbito do licenciamento ambiental de que trata o art. 10 da Lei nº 6.938, de 31 de agosto de 1981, e a supressão de vegetação em caso de uso alternativo do solo conforme definido pelo inciso VI, do art. 3º, da Lei nº 12.651, de 25 de maio de 2012, </a:t>
            </a:r>
            <a:r>
              <a:rPr lang="pt-BR" sz="2400" b="1" dirty="0">
                <a:solidFill>
                  <a:srgbClr val="0000FF"/>
                </a:solidFill>
              </a:rPr>
              <a:t>que envolvam espécies constantes das Listas Nacionais Oficiais de Espécies da Flora e da Fauna Ameaçadas de Extinção</a:t>
            </a:r>
            <a:r>
              <a:rPr lang="pt-BR" sz="2400" dirty="0"/>
              <a:t>, publicadas por meio das Portarias nº 443, 444 e 445, de 17 de dezembro de 2014, atenderá ao disposto nesta Instrução Normativa.</a:t>
            </a:r>
          </a:p>
          <a:p>
            <a:pPr marL="0" indent="0">
              <a:buNone/>
            </a:pPr>
            <a:endParaRPr lang="pt-BR" sz="2800" b="0" i="0" u="none" strike="noStrike" cap="none" baseline="0" dirty="0">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166</a:t>
            </a:fld>
            <a:endParaRPr lang="pt-BR" dirty="0">
              <a:solidFill>
                <a:prstClr val="black">
                  <a:tint val="75000"/>
                </a:prstClr>
              </a:solidFill>
            </a:endParaRPr>
          </a:p>
        </p:txBody>
      </p:sp>
    </p:spTree>
    <p:extLst>
      <p:ext uri="{BB962C8B-B14F-4D97-AF65-F5344CB8AC3E}">
        <p14:creationId xmlns:p14="http://schemas.microsoft.com/office/powerpoint/2010/main" xmlns="" val="139566380"/>
      </p:ext>
    </p:extLst>
  </p:cSld>
  <p:clrMapOvr>
    <a:masterClrMapping/>
  </p:clrMapOvr>
  <p:transition spd="slow">
    <p:cut/>
  </p:transition>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Legislação e normativas técnicas </a:t>
            </a:r>
          </a:p>
        </p:txBody>
      </p:sp>
      <p:sp>
        <p:nvSpPr>
          <p:cNvPr id="45" name="Shape 45"/>
          <p:cNvSpPr txBox="1">
            <a:spLocks noGrp="1"/>
          </p:cNvSpPr>
          <p:nvPr>
            <p:ph type="body" idx="1"/>
          </p:nvPr>
        </p:nvSpPr>
        <p:spPr>
          <a:xfrm>
            <a:off x="271787" y="1340768"/>
            <a:ext cx="8319298" cy="5352720"/>
          </a:xfrm>
          <a:prstGeom prst="rect">
            <a:avLst/>
          </a:prstGeom>
          <a:noFill/>
          <a:ln>
            <a:noFill/>
          </a:ln>
        </p:spPr>
        <p:txBody>
          <a:bodyPr lIns="91425" tIns="45700" rIns="91425" bIns="45700" anchor="t" anchorCtr="0">
            <a:noAutofit/>
          </a:bodyPr>
          <a:lstStyle/>
          <a:p>
            <a:pPr marL="0" indent="0" algn="just">
              <a:buNone/>
            </a:pPr>
            <a:r>
              <a:rPr lang="pt-BR" sz="2400" b="1" dirty="0"/>
              <a:t>(Cont.)</a:t>
            </a:r>
          </a:p>
          <a:p>
            <a:pPr algn="just"/>
            <a:r>
              <a:rPr lang="pt-BR" sz="2400" dirty="0">
                <a:solidFill>
                  <a:srgbClr val="FFC000"/>
                </a:solidFill>
              </a:rPr>
              <a:t>Art. 2º </a:t>
            </a:r>
            <a:r>
              <a:rPr lang="pt-BR" sz="2400" dirty="0"/>
              <a:t>A supressão de vegetação em área de ocorrência de espécies da fauna e da flora ameaçadas de extinção, no âmbito do licenciamento ambiental, será objeto de autorização emitida pelo órgão ambiental licenciador, quando devidamente avaliados os seguintes critérios, na etapa de viabilidade ambiental:</a:t>
            </a:r>
          </a:p>
          <a:p>
            <a:pPr marL="0" indent="0" algn="just">
              <a:buNone/>
            </a:pPr>
            <a:r>
              <a:rPr lang="pt-BR" sz="2400" dirty="0"/>
              <a:t>I - alternativas locacionais do empreendimento ou atividade; e</a:t>
            </a:r>
          </a:p>
          <a:p>
            <a:pPr marL="0" indent="0" algn="just">
              <a:buNone/>
            </a:pPr>
            <a:r>
              <a:rPr lang="pt-BR" sz="2400" dirty="0"/>
              <a:t>II - relevância da área, objeto do processo de licenciamento ambiental, para a conservação das espécies ameaçadas, considerando o risco de extinção de cada espécie.</a:t>
            </a:r>
          </a:p>
          <a:p>
            <a:pPr marL="0" indent="0">
              <a:buNone/>
            </a:pPr>
            <a:endParaRPr lang="pt-BR" sz="2400" b="0" i="0" u="none" strike="noStrike" cap="none" baseline="0" dirty="0">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167</a:t>
            </a:fld>
            <a:endParaRPr lang="pt-BR" dirty="0">
              <a:solidFill>
                <a:prstClr val="black">
                  <a:tint val="75000"/>
                </a:prstClr>
              </a:solidFill>
            </a:endParaRPr>
          </a:p>
        </p:txBody>
      </p:sp>
    </p:spTree>
    <p:extLst>
      <p:ext uri="{BB962C8B-B14F-4D97-AF65-F5344CB8AC3E}">
        <p14:creationId xmlns:p14="http://schemas.microsoft.com/office/powerpoint/2010/main" xmlns="" val="1393169529"/>
      </p:ext>
    </p:extLst>
  </p:cSld>
  <p:clrMapOvr>
    <a:masterClrMapping/>
  </p:clrMapOvr>
  <p:transition spd="slow">
    <p:cut/>
  </p:transition>
  <p:timing>
    <p:tnLst>
      <p:par>
        <p:cTn id="1" dur="indefinite" restart="never" nodeType="tmRoot"/>
      </p:par>
    </p:tnLst>
  </p:timing>
</p:sld>
</file>

<file path=ppt/slides/slide16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Legislação e normativas técnicas </a:t>
            </a:r>
          </a:p>
        </p:txBody>
      </p:sp>
      <p:sp>
        <p:nvSpPr>
          <p:cNvPr id="45" name="Shape 45"/>
          <p:cNvSpPr txBox="1">
            <a:spLocks noGrp="1"/>
          </p:cNvSpPr>
          <p:nvPr>
            <p:ph type="body" idx="1"/>
          </p:nvPr>
        </p:nvSpPr>
        <p:spPr>
          <a:xfrm>
            <a:off x="179512" y="1196752"/>
            <a:ext cx="8319298" cy="5352720"/>
          </a:xfrm>
          <a:prstGeom prst="rect">
            <a:avLst/>
          </a:prstGeom>
          <a:noFill/>
          <a:ln>
            <a:noFill/>
          </a:ln>
        </p:spPr>
        <p:txBody>
          <a:bodyPr lIns="91425" tIns="45700" rIns="91425" bIns="45700" anchor="t" anchorCtr="0">
            <a:noAutofit/>
          </a:bodyPr>
          <a:lstStyle/>
          <a:p>
            <a:pPr marL="0" indent="0" algn="just">
              <a:buNone/>
            </a:pPr>
            <a:r>
              <a:rPr lang="pt-BR" sz="2400" b="1" dirty="0"/>
              <a:t>(Cont.)</a:t>
            </a:r>
            <a:endParaRPr lang="pt-BR" sz="2400" dirty="0">
              <a:solidFill>
                <a:srgbClr val="FFC000"/>
              </a:solidFill>
            </a:endParaRPr>
          </a:p>
          <a:p>
            <a:pPr algn="just"/>
            <a:r>
              <a:rPr lang="pt-BR" sz="2400" dirty="0">
                <a:solidFill>
                  <a:srgbClr val="FFC000"/>
                </a:solidFill>
              </a:rPr>
              <a:t>Art. 5º </a:t>
            </a:r>
            <a:r>
              <a:rPr lang="pt-BR" sz="2400" dirty="0"/>
              <a:t>As autorizações de que trata esta Instrução Normativa deverão ser condicionadas à adoção de medidas de mitigação e compensação que assegurem a conservação das espécies.</a:t>
            </a:r>
          </a:p>
          <a:p>
            <a:pPr marL="0" indent="0" algn="just">
              <a:buNone/>
            </a:pPr>
            <a:r>
              <a:rPr lang="pt-BR" sz="2400" dirty="0">
                <a:solidFill>
                  <a:srgbClr val="FFC000"/>
                </a:solidFill>
              </a:rPr>
              <a:t>Parágrafo único. </a:t>
            </a:r>
            <a:r>
              <a:rPr lang="pt-BR" sz="2400" dirty="0"/>
              <a:t>A definição de medidas de mitigação e compensação direcionadas a espécies da fauna e flora ameaçadas de extinção no âmbito do licenciamento ambiental deverá guardar relação direta com os impactos identificados para a espécie, observar a categoria de risco de extinção de cada espécie e as ações indicadas nos Planos de Ação Nacionais para Conservação de Espécies Ameaçadas - PAN, quando existentes.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168</a:t>
            </a:fld>
            <a:endParaRPr lang="pt-BR" dirty="0">
              <a:solidFill>
                <a:prstClr val="black">
                  <a:tint val="75000"/>
                </a:prstClr>
              </a:solidFill>
            </a:endParaRPr>
          </a:p>
        </p:txBody>
      </p:sp>
    </p:spTree>
    <p:extLst>
      <p:ext uri="{BB962C8B-B14F-4D97-AF65-F5344CB8AC3E}">
        <p14:creationId xmlns:p14="http://schemas.microsoft.com/office/powerpoint/2010/main" xmlns="" val="3144627301"/>
      </p:ext>
    </p:extLst>
  </p:cSld>
  <p:clrMapOvr>
    <a:masterClrMapping/>
  </p:clrMapOvr>
  <p:transition spd="slow">
    <p:cut/>
  </p:transition>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Medidas compensatórias – </a:t>
            </a:r>
            <a:r>
              <a:rPr lang="pt-BR" sz="3600" dirty="0" err="1"/>
              <a:t>ssp</a:t>
            </a:r>
            <a:r>
              <a:rPr lang="pt-BR" sz="3600" dirty="0"/>
              <a:t> ameaçadas </a:t>
            </a:r>
          </a:p>
        </p:txBody>
      </p:sp>
      <p:sp>
        <p:nvSpPr>
          <p:cNvPr id="45" name="Shape 45"/>
          <p:cNvSpPr txBox="1">
            <a:spLocks noGrp="1"/>
          </p:cNvSpPr>
          <p:nvPr>
            <p:ph type="body" idx="1"/>
          </p:nvPr>
        </p:nvSpPr>
        <p:spPr>
          <a:xfrm>
            <a:off x="179512" y="1196752"/>
            <a:ext cx="8319298" cy="5352720"/>
          </a:xfrm>
          <a:prstGeom prst="rect">
            <a:avLst/>
          </a:prstGeom>
          <a:noFill/>
          <a:ln>
            <a:noFill/>
          </a:ln>
        </p:spPr>
        <p:txBody>
          <a:bodyPr lIns="91425" tIns="45700" rIns="91425" bIns="45700" anchor="t" anchorCtr="0">
            <a:noAutofit/>
          </a:bodyPr>
          <a:lstStyle/>
          <a:p>
            <a:pPr algn="just"/>
            <a:r>
              <a:rPr lang="pt-BR" sz="2000" dirty="0"/>
              <a:t>Apresentar </a:t>
            </a:r>
            <a:r>
              <a:rPr lang="pt-BR" sz="2000" b="1" dirty="0">
                <a:solidFill>
                  <a:srgbClr val="FF0000"/>
                </a:solidFill>
              </a:rPr>
              <a:t>Programa Específico para a Conservação das Espécies da Flora Ameaçadas de Extinção </a:t>
            </a:r>
            <a:r>
              <a:rPr lang="pt-BR" sz="2000" dirty="0"/>
              <a:t>registradas em áreas a serem suprimidas, conforme estudo apresentado, incluindo no programa o quantitativo (ou estimativa estatística) de indivíduos das espécies ameaçadas que serão suprimidas para a pavimentação da rodovia e um cronograma detalhado das etapas de execução do programa.</a:t>
            </a:r>
            <a:r>
              <a:rPr lang="pt-BR" sz="2000" b="1" dirty="0"/>
              <a:t> Prazo: antes do início da fase de instalação</a:t>
            </a:r>
          </a:p>
          <a:p>
            <a:pPr algn="just"/>
            <a:r>
              <a:rPr lang="pt-BR" sz="2000" dirty="0"/>
              <a:t>Apresentar </a:t>
            </a:r>
            <a:r>
              <a:rPr lang="pt-BR" sz="2000" b="1" dirty="0">
                <a:solidFill>
                  <a:srgbClr val="FF0000"/>
                </a:solidFill>
              </a:rPr>
              <a:t>Programas Específicos de Conservação para todas as espécies da Fauna ameaçadas de extinção </a:t>
            </a:r>
            <a:r>
              <a:rPr lang="pt-BR" sz="2000" dirty="0"/>
              <a:t>registradas, incluindo as que vierem a ser registradas nas novas campanhas de campo decorrentes do monitoramento exigido na condicionante anterior. O plano de monitoramento dos primatas deverá ser reapresentado, porém incluindo o detalhamento dos pontos de amostragem, materiais e métodos a serem utilizados, delineamento do esforço de amostragem e adequação dos números de campanhas, devendo ser considerada além da campanha prévia a instalação, 4 campanhas trimestrais para cada ano, durante todo o período de instalação e operação.</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169</a:t>
            </a:fld>
            <a:endParaRPr lang="pt-BR" dirty="0">
              <a:solidFill>
                <a:prstClr val="black">
                  <a:tint val="75000"/>
                </a:prstClr>
              </a:solidFill>
            </a:endParaRPr>
          </a:p>
        </p:txBody>
      </p:sp>
    </p:spTree>
    <p:extLst>
      <p:ext uri="{BB962C8B-B14F-4D97-AF65-F5344CB8AC3E}">
        <p14:creationId xmlns:p14="http://schemas.microsoft.com/office/powerpoint/2010/main" xmlns="" val="2922569781"/>
      </p:ext>
    </p:extLst>
  </p:cSld>
  <p:clrMapOvr>
    <a:masterClrMapping/>
  </p:clrMapOvr>
  <p:transition spd="slow">
    <p:cut/>
  </p:transition>
  <p:timing>
    <p:tnLst>
      <p:par>
        <p:cTn id="1" dur="indefinite" restart="never" nodeType="tmRoot"/>
      </p:par>
    </p:tnLst>
  </p:timing>
</p:sld>
</file>

<file path=ppt/slides/slide17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Legislação e normativas técnicas </a:t>
            </a:r>
          </a:p>
        </p:txBody>
      </p:sp>
      <p:sp>
        <p:nvSpPr>
          <p:cNvPr id="45" name="Shape 45"/>
          <p:cNvSpPr txBox="1">
            <a:spLocks noGrp="1"/>
          </p:cNvSpPr>
          <p:nvPr>
            <p:ph type="body" idx="1"/>
          </p:nvPr>
        </p:nvSpPr>
        <p:spPr>
          <a:xfrm>
            <a:off x="250810" y="1059043"/>
            <a:ext cx="8319298" cy="5352720"/>
          </a:xfrm>
          <a:prstGeom prst="rect">
            <a:avLst/>
          </a:prstGeom>
          <a:noFill/>
          <a:ln>
            <a:noFill/>
          </a:ln>
        </p:spPr>
        <p:txBody>
          <a:bodyPr lIns="91425" tIns="45700" rIns="91425" bIns="45700" anchor="t" anchorCtr="0">
            <a:noAutofit/>
          </a:bodyPr>
          <a:lstStyle/>
          <a:p>
            <a:pPr marL="0" indent="0" algn="ctr">
              <a:buNone/>
            </a:pPr>
            <a:r>
              <a:rPr lang="pt-BR" sz="2600" b="1" dirty="0">
                <a:solidFill>
                  <a:schemeClr val="accent6">
                    <a:lumMod val="75000"/>
                  </a:schemeClr>
                </a:solidFill>
              </a:rPr>
              <a:t>Aspectos faunísticos:</a:t>
            </a:r>
          </a:p>
          <a:p>
            <a:pPr algn="just"/>
            <a:r>
              <a:rPr lang="pt-BR" sz="2600" b="1" dirty="0"/>
              <a:t>LEI Nº 936/2019 – POLÍTICA ESTADUAL DE PROTEÇÃO À FAUNA SILVESTRE. </a:t>
            </a:r>
            <a:endParaRPr lang="pt-BR" sz="2600" dirty="0"/>
          </a:p>
          <a:p>
            <a:pPr algn="just"/>
            <a:r>
              <a:rPr lang="pt-BR" sz="2600" b="1" dirty="0"/>
              <a:t>INSTRUÇÃO NORMATIVA IEMA Nº 05-N, DE 25 DE JULHO DE 2021 – </a:t>
            </a:r>
            <a:r>
              <a:rPr lang="pt-BR" sz="2600" dirty="0"/>
              <a:t>Regulamentação das autorizações de manejo de fauna silvestre no licenciamento ambiental;</a:t>
            </a:r>
          </a:p>
          <a:p>
            <a:pPr algn="just"/>
            <a:r>
              <a:rPr lang="pt-BR" sz="2600" b="1" dirty="0"/>
              <a:t>TERMOS DE REFERÊNCIA PARA MANEJO DE FAUNA - </a:t>
            </a:r>
            <a:r>
              <a:rPr lang="pt-BR" sz="2600" dirty="0"/>
              <a:t>Diagnóstico/levantamento; resgate, monitoramento; Metodologia com captura; Metodologia sem captura de fauna; </a:t>
            </a:r>
          </a:p>
          <a:p>
            <a:pPr algn="just"/>
            <a:r>
              <a:rPr lang="pt-BR" sz="2600" b="1" dirty="0">
                <a:hlinkClick r:id="rId3" action="ppaction://hlinkfile"/>
              </a:rPr>
              <a:t>LAUDO DE FAUNA</a:t>
            </a:r>
            <a:r>
              <a:rPr lang="pt-BR" sz="2600" b="1" dirty="0"/>
              <a:t> – </a:t>
            </a:r>
            <a:r>
              <a:rPr lang="pt-BR" sz="2600" dirty="0"/>
              <a:t>metodologias não invasivas para diagnóstico de fauna</a:t>
            </a:r>
          </a:p>
          <a:p>
            <a:pPr algn="just"/>
            <a:endParaRPr lang="pt-BR" sz="2600" dirty="0"/>
          </a:p>
          <a:p>
            <a:pPr marL="0" indent="0" algn="just">
              <a:buNone/>
            </a:pPr>
            <a:endParaRPr lang="pt-BR" sz="2600" b="0" i="0" u="none" strike="noStrike" cap="none" baseline="0" dirty="0">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170</a:t>
            </a:fld>
            <a:endParaRPr lang="pt-BR" dirty="0">
              <a:solidFill>
                <a:prstClr val="black">
                  <a:tint val="75000"/>
                </a:prstClr>
              </a:solidFill>
            </a:endParaRPr>
          </a:p>
        </p:txBody>
      </p:sp>
    </p:spTree>
    <p:extLst>
      <p:ext uri="{BB962C8B-B14F-4D97-AF65-F5344CB8AC3E}">
        <p14:creationId xmlns:p14="http://schemas.microsoft.com/office/powerpoint/2010/main" xmlns="" val="569383394"/>
      </p:ext>
    </p:extLst>
  </p:cSld>
  <p:clrMapOvr>
    <a:masterClrMapping/>
  </p:clrMapOvr>
  <p:transition spd="slow">
    <p:cut/>
  </p:transition>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Outras referências de normativas técnicas: </a:t>
            </a: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ctr">
              <a:buNone/>
            </a:pPr>
            <a:r>
              <a:rPr lang="pt-BR" sz="2400" b="1" dirty="0">
                <a:solidFill>
                  <a:schemeClr val="accent6">
                    <a:lumMod val="75000"/>
                  </a:schemeClr>
                </a:solidFill>
              </a:rPr>
              <a:t>Aspectos florestais /Compensação Ambiental e Medidas Compensatórias:</a:t>
            </a:r>
          </a:p>
          <a:p>
            <a:pPr algn="just"/>
            <a:r>
              <a:rPr lang="pt-BR" sz="2400" b="1" dirty="0"/>
              <a:t>INSTRUÇÃO NORMATIVA IEMA 17/2006: </a:t>
            </a:r>
            <a:r>
              <a:rPr lang="pt-BR" sz="2400" dirty="0"/>
              <a:t>Institui Termo de Referência com o objetivo de estabelecer critérios técnicos básicos e oferecer orientação para elaboração de Planos de Recuperação de Áreas Degradadas – </a:t>
            </a:r>
            <a:r>
              <a:rPr lang="pt-BR" sz="2400" dirty="0" err="1"/>
              <a:t>PRADs</a:t>
            </a:r>
            <a:r>
              <a:rPr lang="pt-BR" sz="2400" dirty="0"/>
              <a:t>, visando a </a:t>
            </a:r>
            <a:r>
              <a:rPr lang="pt-BR" sz="2400" b="1" dirty="0">
                <a:solidFill>
                  <a:srgbClr val="FF0000"/>
                </a:solidFill>
              </a:rPr>
              <a:t>restauração de ecossistemas</a:t>
            </a:r>
            <a:r>
              <a:rPr lang="pt-BR" sz="2400" dirty="0"/>
              <a:t>.</a:t>
            </a:r>
          </a:p>
          <a:p>
            <a:pPr algn="just"/>
            <a:r>
              <a:rPr lang="pt-BR" sz="2400" b="1" dirty="0"/>
              <a:t>RESOLUÇÃO CONSEMA Nº 003, DE 06 DE OUTUBRO DE 2011 - </a:t>
            </a:r>
            <a:r>
              <a:rPr lang="pt-BR" sz="2400" dirty="0"/>
              <a:t>Institui diretrizes gerais para elaboração de Planos de Recuperação de Áreas Degradadas – PRAD e estabelece procedimentos relacionados ao tema. </a:t>
            </a:r>
          </a:p>
          <a:p>
            <a:pPr algn="just"/>
            <a:r>
              <a:rPr lang="pt-BR" sz="2400" b="1" dirty="0"/>
              <a:t>RESOLUÇÃO CONSEMA Nº 002 DE 30 DE JUNHO DE 2010 </a:t>
            </a:r>
            <a:r>
              <a:rPr lang="pt-BR" sz="2400" dirty="0"/>
              <a:t>- Estabelece a Metodologia de Cálculo para a Compensação Ambiental no Estado do Espírito Santo. </a:t>
            </a:r>
          </a:p>
          <a:p>
            <a:pPr marL="0" indent="0" algn="just">
              <a:buNone/>
            </a:pPr>
            <a:endParaRPr lang="pt-BR" sz="2400" dirty="0"/>
          </a:p>
          <a:p>
            <a:endParaRPr lang="pt-BR" sz="2400" dirty="0"/>
          </a:p>
          <a:p>
            <a:pPr marL="0" indent="0">
              <a:buNone/>
            </a:pPr>
            <a:endParaRPr lang="pt-BR" sz="2400" b="0" i="0" u="none" strike="noStrike" cap="none" baseline="0" dirty="0">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171</a:t>
            </a:fld>
            <a:endParaRPr lang="pt-BR" dirty="0">
              <a:solidFill>
                <a:prstClr val="black">
                  <a:tint val="75000"/>
                </a:prstClr>
              </a:solidFill>
            </a:endParaRPr>
          </a:p>
        </p:txBody>
      </p:sp>
    </p:spTree>
    <p:extLst>
      <p:ext uri="{BB962C8B-B14F-4D97-AF65-F5344CB8AC3E}">
        <p14:creationId xmlns:p14="http://schemas.microsoft.com/office/powerpoint/2010/main" xmlns="" val="4019494769"/>
      </p:ext>
    </p:extLst>
  </p:cSld>
  <p:clrMapOvr>
    <a:masterClrMapping/>
  </p:clrMapOvr>
  <p:transition spd="slow">
    <p:cut/>
  </p:transition>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Compensação Ambiental</a:t>
            </a: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algn="just"/>
            <a:r>
              <a:rPr lang="pt-BR" sz="2000" dirty="0"/>
              <a:t>Artigo 36 da Lei Federal 9.985/2000 e Artigo 39 da Lei Estadual 9.462/2010:</a:t>
            </a:r>
          </a:p>
          <a:p>
            <a:pPr marL="57150" indent="0" algn="just">
              <a:buNone/>
            </a:pPr>
            <a:r>
              <a:rPr lang="pt-BR" sz="2000" dirty="0"/>
              <a:t>nos casos de projetos que exijam apresentação de EIA/RIMA para o seu licenciamento, fica o empreendedor </a:t>
            </a:r>
            <a:r>
              <a:rPr lang="pt-BR" sz="2000" b="1" dirty="0"/>
              <a:t>obrigado</a:t>
            </a:r>
            <a:r>
              <a:rPr lang="pt-BR" sz="2000" dirty="0"/>
              <a:t> a apoiar a implantação e manutenção de Unidade de Conservação do Grupo de </a:t>
            </a:r>
            <a:r>
              <a:rPr lang="pt-BR" sz="2000" b="1" dirty="0"/>
              <a:t>Proteção Integral</a:t>
            </a:r>
            <a:r>
              <a:rPr lang="pt-BR" sz="2000" dirty="0"/>
              <a:t>.</a:t>
            </a:r>
          </a:p>
          <a:p>
            <a:pPr algn="just"/>
            <a:endParaRPr lang="pt-BR" sz="2000" dirty="0"/>
          </a:p>
          <a:p>
            <a:pPr algn="just"/>
            <a:r>
              <a:rPr lang="pt-BR" sz="2000" dirty="0"/>
              <a:t>Além disso, o parágrafo terceiro do artigo 36 da Lei Federal 9.985/2000 estabelece a obrigação de destinar recursos da Compensação Ambiental para UC de Uso Sustentável nos seguintes termos:</a:t>
            </a:r>
          </a:p>
          <a:p>
            <a:pPr marL="0" indent="0" algn="just">
              <a:buNone/>
            </a:pPr>
            <a:endParaRPr lang="pt-BR" sz="2000" b="1" i="1" dirty="0"/>
          </a:p>
          <a:p>
            <a:pPr marL="0" indent="0" algn="just">
              <a:buNone/>
            </a:pPr>
            <a:r>
              <a:rPr lang="pt-BR" sz="2000" b="1" i="1" dirty="0"/>
              <a:t>§ 3º</a:t>
            </a:r>
            <a:r>
              <a:rPr lang="pt-BR" sz="2000" i="1" dirty="0"/>
              <a:t> Quando </a:t>
            </a:r>
            <a:r>
              <a:rPr lang="pt-BR" sz="2000" b="1" i="1" dirty="0"/>
              <a:t>o empreendimento afetar</a:t>
            </a:r>
            <a:r>
              <a:rPr lang="pt-BR" sz="2000" i="1" dirty="0"/>
              <a:t> </a:t>
            </a:r>
            <a:r>
              <a:rPr lang="pt-BR" sz="2000" b="1" i="1" dirty="0"/>
              <a:t>unidade de conservação</a:t>
            </a:r>
            <a:r>
              <a:rPr lang="pt-BR" sz="2000" i="1" dirty="0"/>
              <a:t> específica </a:t>
            </a:r>
            <a:r>
              <a:rPr lang="pt-BR" sz="2000" b="1" i="1" dirty="0"/>
              <a:t>ou</a:t>
            </a:r>
            <a:r>
              <a:rPr lang="pt-BR" sz="2000" i="1" dirty="0"/>
              <a:t> sua </a:t>
            </a:r>
            <a:r>
              <a:rPr lang="pt-BR" sz="2000" b="1" i="1" dirty="0"/>
              <a:t>zona de amortecimento</a:t>
            </a:r>
            <a:r>
              <a:rPr lang="pt-BR" sz="2000" i="1" dirty="0"/>
              <a:t>, o licenciamento a que se refere o caput deste artigo só poderá ser concedido mediante autorização do órgão responsável por sua administração, e a </a:t>
            </a:r>
            <a:r>
              <a:rPr lang="pt-BR" sz="2000" b="1" i="1" dirty="0"/>
              <a:t>unidade afetada</a:t>
            </a:r>
            <a:r>
              <a:rPr lang="pt-BR" sz="2000" i="1" dirty="0"/>
              <a:t>, mesmo que não pertencente ao Grupo de Proteção Integral,</a:t>
            </a:r>
            <a:r>
              <a:rPr lang="pt-BR" sz="2000" b="1" i="1" dirty="0"/>
              <a:t> deverá ser uma das beneficiárias</a:t>
            </a:r>
            <a:r>
              <a:rPr lang="pt-BR" sz="2000" i="1" dirty="0"/>
              <a:t> da compensação definida neste artigo.</a:t>
            </a:r>
            <a:endParaRPr lang="pt-BR" sz="2000" dirty="0"/>
          </a:p>
          <a:p>
            <a:pPr marL="0" indent="0" algn="just">
              <a:buNone/>
            </a:pPr>
            <a:endParaRPr lang="pt-BR" sz="2000" dirty="0"/>
          </a:p>
          <a:p>
            <a:pPr marL="0" indent="0" algn="just">
              <a:buNone/>
            </a:pPr>
            <a:endParaRPr lang="pt-BR" sz="2000" b="0" i="0" u="none" strike="noStrike" cap="none" baseline="0" dirty="0">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172</a:t>
            </a:fld>
            <a:endParaRPr lang="pt-BR" dirty="0">
              <a:solidFill>
                <a:prstClr val="black">
                  <a:tint val="75000"/>
                </a:prstClr>
              </a:solidFill>
            </a:endParaRPr>
          </a:p>
        </p:txBody>
      </p:sp>
    </p:spTree>
    <p:extLst>
      <p:ext uri="{BB962C8B-B14F-4D97-AF65-F5344CB8AC3E}">
        <p14:creationId xmlns:p14="http://schemas.microsoft.com/office/powerpoint/2010/main" xmlns="" val="4085908899"/>
      </p:ext>
    </p:extLst>
  </p:cSld>
  <p:clrMapOvr>
    <a:masterClrMapping/>
  </p:clrMapOvr>
  <p:transition spd="slow">
    <p:cut/>
  </p:transition>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Legislação e normativas técnicas </a:t>
            </a: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ctr">
              <a:buNone/>
            </a:pPr>
            <a:r>
              <a:rPr lang="pt-BR" sz="2800" b="1" dirty="0">
                <a:solidFill>
                  <a:schemeClr val="accent6">
                    <a:lumMod val="75000"/>
                  </a:schemeClr>
                </a:solidFill>
              </a:rPr>
              <a:t>Recursos Hídricos - Outorga:</a:t>
            </a:r>
          </a:p>
          <a:p>
            <a:pPr algn="just"/>
            <a:endParaRPr lang="pt-BR" sz="2800" dirty="0"/>
          </a:p>
          <a:p>
            <a:pPr algn="just"/>
            <a:r>
              <a:rPr lang="pt-BR" sz="2800" b="1" dirty="0"/>
              <a:t>LEI ESTADUAL Nº 10.179/2014: </a:t>
            </a:r>
            <a:r>
              <a:rPr lang="pt-BR" sz="2800" dirty="0"/>
              <a:t>Dispõe sobre a Política Estadual de Recursos Hídricos, institui o Sistema Integrado de Gerenciamento de Recursos Hídricos do Estado do Espírito Santo – SIGERH/ES e dá outras providências. </a:t>
            </a:r>
          </a:p>
          <a:p>
            <a:pPr algn="just"/>
            <a:r>
              <a:rPr lang="pt-BR" sz="2800" b="1" dirty="0"/>
              <a:t>RESOLUÇÃO CERH Nº 017/2007: </a:t>
            </a:r>
            <a:r>
              <a:rPr lang="pt-BR" sz="2800" dirty="0"/>
              <a:t>Define os usos insignificantes em corpos de água superficiais de domínio do Estado do Espírito Santo. </a:t>
            </a:r>
          </a:p>
          <a:p>
            <a:pPr marL="0" indent="0" algn="just">
              <a:buNone/>
            </a:pPr>
            <a:endParaRPr lang="pt-BR" sz="2800" dirty="0"/>
          </a:p>
          <a:p>
            <a:pPr marL="0" indent="0" algn="just">
              <a:buNone/>
            </a:pPr>
            <a:endParaRPr lang="pt-BR" sz="2800" b="0" i="0" u="none" strike="noStrike" cap="none" baseline="0" dirty="0">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173</a:t>
            </a:fld>
            <a:endParaRPr lang="pt-BR" dirty="0">
              <a:solidFill>
                <a:prstClr val="black">
                  <a:tint val="75000"/>
                </a:prstClr>
              </a:solidFill>
            </a:endParaRPr>
          </a:p>
        </p:txBody>
      </p:sp>
    </p:spTree>
    <p:extLst>
      <p:ext uri="{BB962C8B-B14F-4D97-AF65-F5344CB8AC3E}">
        <p14:creationId xmlns:p14="http://schemas.microsoft.com/office/powerpoint/2010/main" xmlns="" val="1679480822"/>
      </p:ext>
    </p:extLst>
  </p:cSld>
  <p:clrMapOvr>
    <a:masterClrMapping/>
  </p:clrMapOvr>
  <p:transition spd="slow">
    <p:cut/>
  </p:transition>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Legislação e normativas técnicas </a:t>
            </a: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ctr">
              <a:buNone/>
            </a:pPr>
            <a:r>
              <a:rPr lang="pt-BR" sz="2800" b="1" dirty="0">
                <a:solidFill>
                  <a:schemeClr val="accent6">
                    <a:lumMod val="75000"/>
                  </a:schemeClr>
                </a:solidFill>
              </a:rPr>
              <a:t>Unidades de Conservação:</a:t>
            </a:r>
          </a:p>
          <a:p>
            <a:pPr algn="just"/>
            <a:r>
              <a:rPr lang="pt-BR" sz="2800" b="1" dirty="0"/>
              <a:t>RESOLUÇÃO CONSEMA Nº 003 DE 26 DE OUTUBRO DE 2022</a:t>
            </a:r>
            <a:r>
              <a:rPr lang="pt-BR" sz="2800" dirty="0"/>
              <a:t>: </a:t>
            </a:r>
            <a:r>
              <a:rPr lang="pt-BR" sz="2400" dirty="0"/>
              <a:t>Dispõe sobre a autorização do órgão responsável pela administração da UC de que trata o art. 32 e o §3º do art. 39 da Lei Estadual nº 9.462, de 11 de junho de 2010, para licenciamento ambiental de empreendimentos e/ou atividades de significativo impacto ambiental, bem como, sobre a ciência do órgão responsável pela administração da UC nos casos de licenciamento ambiental de empreendimentos e/ou atividades não sujeitos a EIA-RIMA e de intervenção e/ou supressão vegetal em Unidades de Conservação ou nas respectivas Zonas de Amortecimento.</a:t>
            </a:r>
            <a:endParaRPr lang="pt-BR" sz="2800" dirty="0"/>
          </a:p>
          <a:p>
            <a:pPr marL="0" indent="0" algn="just">
              <a:buNone/>
            </a:pPr>
            <a:endParaRPr lang="pt-BR" sz="2800" dirty="0"/>
          </a:p>
          <a:p>
            <a:pPr marL="0" indent="0" algn="just">
              <a:buNone/>
            </a:pPr>
            <a:endParaRPr lang="pt-BR" sz="2800" b="0" i="0" u="none" strike="noStrike" cap="none" baseline="0" dirty="0">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174</a:t>
            </a:fld>
            <a:endParaRPr lang="pt-BR" dirty="0">
              <a:solidFill>
                <a:prstClr val="black">
                  <a:tint val="75000"/>
                </a:prstClr>
              </a:solidFill>
            </a:endParaRPr>
          </a:p>
        </p:txBody>
      </p:sp>
    </p:spTree>
    <p:extLst>
      <p:ext uri="{BB962C8B-B14F-4D97-AF65-F5344CB8AC3E}">
        <p14:creationId xmlns:p14="http://schemas.microsoft.com/office/powerpoint/2010/main" xmlns="" val="1074740871"/>
      </p:ext>
    </p:extLst>
  </p:cSld>
  <p:clrMapOvr>
    <a:masterClrMapping/>
  </p:clrMapOvr>
  <p:transition spd="slow">
    <p:cut/>
  </p:transition>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Legislação e normativas técnicas </a:t>
            </a: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ctr">
              <a:buNone/>
            </a:pPr>
            <a:endParaRPr lang="pt-BR" sz="2800" b="1" dirty="0">
              <a:solidFill>
                <a:schemeClr val="accent6">
                  <a:lumMod val="75000"/>
                </a:schemeClr>
              </a:solidFill>
            </a:endParaRPr>
          </a:p>
          <a:p>
            <a:pPr marL="0" indent="0" algn="just">
              <a:buNone/>
            </a:pPr>
            <a:endParaRPr lang="pt-BR" sz="2800" dirty="0"/>
          </a:p>
          <a:p>
            <a:pPr marL="0" indent="0" algn="just">
              <a:buNone/>
            </a:pPr>
            <a:endParaRPr lang="pt-BR" sz="2800" b="0" i="0" u="none" strike="noStrike" cap="none" baseline="0" dirty="0">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175</a:t>
            </a:fld>
            <a:endParaRPr lang="pt-BR" dirty="0">
              <a:solidFill>
                <a:prstClr val="black">
                  <a:tint val="75000"/>
                </a:prstClr>
              </a:solidFill>
            </a:endParaRPr>
          </a:p>
        </p:txBody>
      </p:sp>
      <p:pic>
        <p:nvPicPr>
          <p:cNvPr id="2" name="Imagem 1"/>
          <p:cNvPicPr>
            <a:picLocks noChangeAspect="1"/>
          </p:cNvPicPr>
          <p:nvPr/>
        </p:nvPicPr>
        <p:blipFill>
          <a:blip r:embed="rId3" cstate="print"/>
          <a:stretch>
            <a:fillRect/>
          </a:stretch>
        </p:blipFill>
        <p:spPr>
          <a:xfrm>
            <a:off x="597754" y="1412776"/>
            <a:ext cx="7749861" cy="4275785"/>
          </a:xfrm>
          <a:prstGeom prst="rect">
            <a:avLst/>
          </a:prstGeom>
        </p:spPr>
      </p:pic>
      <p:sp>
        <p:nvSpPr>
          <p:cNvPr id="6" name="CaixaDeTexto 5"/>
          <p:cNvSpPr txBox="1"/>
          <p:nvPr/>
        </p:nvSpPr>
        <p:spPr>
          <a:xfrm>
            <a:off x="376616" y="5729731"/>
            <a:ext cx="7723775" cy="830997"/>
          </a:xfrm>
          <a:prstGeom prst="rect">
            <a:avLst/>
          </a:prstGeom>
          <a:noFill/>
        </p:spPr>
        <p:txBody>
          <a:bodyPr wrap="square" rtlCol="0">
            <a:spAutoFit/>
          </a:bodyPr>
          <a:lstStyle/>
          <a:p>
            <a:pPr algn="just"/>
            <a:r>
              <a:rPr lang="pt-BR" sz="1600" dirty="0">
                <a:solidFill>
                  <a:prstClr val="black"/>
                </a:solidFill>
              </a:rPr>
              <a:t>Rodovia ES-475 (linha em vermelho) interligando o município de Castelo (à esquerda) ao distrito de Fruteiras, município de Vargem Alta (à direita) e sua interferência no Parque Estadual Mata das Flores.</a:t>
            </a:r>
          </a:p>
        </p:txBody>
      </p:sp>
    </p:spTree>
    <p:extLst>
      <p:ext uri="{BB962C8B-B14F-4D97-AF65-F5344CB8AC3E}">
        <p14:creationId xmlns:p14="http://schemas.microsoft.com/office/powerpoint/2010/main" xmlns="" val="2801919664"/>
      </p:ext>
    </p:extLst>
  </p:cSld>
  <p:clrMapOvr>
    <a:masterClrMapping/>
  </p:clrMapOvr>
  <p:transition spd="slow">
    <p:cut/>
  </p:transition>
  <p:timing>
    <p:tnLst>
      <p:par>
        <p:cTn id="1" dur="indefinite" restart="never" nodeType="tmRoot"/>
      </p:par>
    </p:tnLst>
  </p:timing>
</p:sld>
</file>

<file path=ppt/slides/slide17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Legislação e normativas técnicas </a:t>
            </a: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ctr">
              <a:buNone/>
            </a:pPr>
            <a:endParaRPr lang="pt-BR" sz="2800" b="1" dirty="0">
              <a:solidFill>
                <a:schemeClr val="accent6">
                  <a:lumMod val="75000"/>
                </a:schemeClr>
              </a:solidFill>
            </a:endParaRPr>
          </a:p>
          <a:p>
            <a:pPr marL="0" indent="0" algn="just">
              <a:buNone/>
            </a:pPr>
            <a:endParaRPr lang="pt-BR" sz="2800" dirty="0"/>
          </a:p>
          <a:p>
            <a:pPr marL="0" indent="0" algn="just">
              <a:buNone/>
            </a:pPr>
            <a:endParaRPr lang="pt-BR" sz="2800" b="0" i="0" u="none" strike="noStrike" cap="none" baseline="0" dirty="0">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176</a:t>
            </a:fld>
            <a:endParaRPr lang="pt-BR" dirty="0">
              <a:solidFill>
                <a:prstClr val="black">
                  <a:tint val="75000"/>
                </a:prstClr>
              </a:solidFill>
            </a:endParaRPr>
          </a:p>
        </p:txBody>
      </p:sp>
      <p:pic>
        <p:nvPicPr>
          <p:cNvPr id="3" name="Imagem 2"/>
          <p:cNvPicPr>
            <a:picLocks noChangeAspect="1"/>
          </p:cNvPicPr>
          <p:nvPr/>
        </p:nvPicPr>
        <p:blipFill>
          <a:blip r:embed="rId3" cstate="print"/>
          <a:stretch>
            <a:fillRect/>
          </a:stretch>
        </p:blipFill>
        <p:spPr>
          <a:xfrm>
            <a:off x="453498" y="1103096"/>
            <a:ext cx="7948971" cy="4651809"/>
          </a:xfrm>
          <a:prstGeom prst="rect">
            <a:avLst/>
          </a:prstGeom>
        </p:spPr>
      </p:pic>
      <p:sp>
        <p:nvSpPr>
          <p:cNvPr id="7" name="CaixaDeTexto 6"/>
          <p:cNvSpPr txBox="1"/>
          <p:nvPr/>
        </p:nvSpPr>
        <p:spPr>
          <a:xfrm>
            <a:off x="376165" y="5825408"/>
            <a:ext cx="7776864" cy="584775"/>
          </a:xfrm>
          <a:prstGeom prst="rect">
            <a:avLst/>
          </a:prstGeom>
          <a:noFill/>
        </p:spPr>
        <p:txBody>
          <a:bodyPr wrap="square" rtlCol="0">
            <a:spAutoFit/>
          </a:bodyPr>
          <a:lstStyle/>
          <a:p>
            <a:pPr algn="just"/>
            <a:r>
              <a:rPr lang="pt-BR" sz="1600" dirty="0">
                <a:solidFill>
                  <a:prstClr val="black"/>
                </a:solidFill>
              </a:rPr>
              <a:t>Projeto de pavimentação da Rodovia ES-475 atravessando o fragmento florestal que compõe o PEMF (área em verde escuro).</a:t>
            </a:r>
          </a:p>
        </p:txBody>
      </p:sp>
    </p:spTree>
    <p:extLst>
      <p:ext uri="{BB962C8B-B14F-4D97-AF65-F5344CB8AC3E}">
        <p14:creationId xmlns:p14="http://schemas.microsoft.com/office/powerpoint/2010/main" xmlns="" val="2639981618"/>
      </p:ext>
    </p:extLst>
  </p:cSld>
  <p:clrMapOvr>
    <a:masterClrMapping/>
  </p:clrMapOvr>
  <p:transition spd="slow">
    <p:cut/>
  </p:transition>
  <p:timing>
    <p:tnLst>
      <p:par>
        <p:cTn id="1" dur="indefinite" restart="never" nodeType="tmRoot"/>
      </p:par>
    </p:tnLst>
  </p:timing>
</p:sld>
</file>

<file path=ppt/slides/slide17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Legislação e normativas técnicas </a:t>
            </a: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ctr">
              <a:buNone/>
            </a:pPr>
            <a:r>
              <a:rPr lang="pt-BR" sz="2800" b="1" dirty="0">
                <a:solidFill>
                  <a:schemeClr val="accent6">
                    <a:lumMod val="75000"/>
                  </a:schemeClr>
                </a:solidFill>
              </a:rPr>
              <a:t>Unidades de Conservação:</a:t>
            </a:r>
          </a:p>
          <a:p>
            <a:pPr marL="0" indent="0" algn="just">
              <a:buNone/>
            </a:pPr>
            <a:r>
              <a:rPr lang="pt-BR" sz="2800" b="1" dirty="0"/>
              <a:t>RESOLUÇÃO CONAMA 428/2010: </a:t>
            </a:r>
            <a:r>
              <a:rPr lang="pt-BR" sz="2800" dirty="0"/>
              <a:t>Dispõe, no âmbito do licenciamento ambiental sobre a autorização do órgão responsável pela administração da Unidade de Conservação (UC), de que trata o § 3º do artigo 36 da Lei nº 9.985 de 18 de julho de 2000, bem como sobre a ciência do órgão responsável pela administração da UC no caso de licenciamento ambiental de empreendimentos não sujeitos a EIA-RIMA e dá outras providências. </a:t>
            </a:r>
          </a:p>
          <a:p>
            <a:pPr marL="0" indent="0" algn="just">
              <a:buNone/>
            </a:pPr>
            <a:endParaRPr lang="pt-BR" sz="2800" dirty="0"/>
          </a:p>
          <a:p>
            <a:pPr marL="0" indent="0" algn="just">
              <a:buNone/>
            </a:pPr>
            <a:endParaRPr lang="pt-BR" sz="2800" b="0" i="0" u="none" strike="noStrike" cap="none" baseline="0" dirty="0">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177</a:t>
            </a:fld>
            <a:endParaRPr lang="pt-BR" dirty="0">
              <a:solidFill>
                <a:prstClr val="black">
                  <a:tint val="75000"/>
                </a:prstClr>
              </a:solidFill>
            </a:endParaRPr>
          </a:p>
        </p:txBody>
      </p:sp>
    </p:spTree>
    <p:extLst>
      <p:ext uri="{BB962C8B-B14F-4D97-AF65-F5344CB8AC3E}">
        <p14:creationId xmlns:p14="http://schemas.microsoft.com/office/powerpoint/2010/main" xmlns="" val="2243861716"/>
      </p:ext>
    </p:extLst>
  </p:cSld>
  <p:clrMapOvr>
    <a:masterClrMapping/>
  </p:clrMapOvr>
  <p:transition spd="slow">
    <p:cut/>
  </p:transition>
  <p:timing>
    <p:tnLst>
      <p:par>
        <p:cTn id="1" dur="indefinite" restart="never" nodeType="tmRoot"/>
      </p:par>
    </p:tnLst>
  </p:timing>
</p:sld>
</file>

<file path=ppt/slides/slide17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Legislação e normativas técnicas </a:t>
            </a: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just">
              <a:buNone/>
            </a:pPr>
            <a:endParaRPr lang="pt-BR" sz="2800" dirty="0"/>
          </a:p>
          <a:p>
            <a:pPr marL="0" indent="0" algn="just">
              <a:buNone/>
            </a:pPr>
            <a:endParaRPr lang="pt-BR" sz="2800" b="0" i="0" u="none" strike="noStrike" cap="none" baseline="0" dirty="0">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178</a:t>
            </a:fld>
            <a:endParaRPr lang="pt-BR" dirty="0">
              <a:solidFill>
                <a:prstClr val="black">
                  <a:tint val="75000"/>
                </a:prstClr>
              </a:solidFill>
            </a:endParaRPr>
          </a:p>
        </p:txBody>
      </p:sp>
      <p:pic>
        <p:nvPicPr>
          <p:cNvPr id="2" name="Imagem 1"/>
          <p:cNvPicPr>
            <a:picLocks noChangeAspect="1"/>
          </p:cNvPicPr>
          <p:nvPr/>
        </p:nvPicPr>
        <p:blipFill>
          <a:blip r:embed="rId3" cstate="print"/>
          <a:stretch>
            <a:fillRect/>
          </a:stretch>
        </p:blipFill>
        <p:spPr>
          <a:xfrm>
            <a:off x="611560" y="1556792"/>
            <a:ext cx="7643234" cy="4170256"/>
          </a:xfrm>
          <a:prstGeom prst="rect">
            <a:avLst/>
          </a:prstGeom>
        </p:spPr>
      </p:pic>
      <p:sp>
        <p:nvSpPr>
          <p:cNvPr id="3" name="CaixaDeTexto 2"/>
          <p:cNvSpPr txBox="1"/>
          <p:nvPr/>
        </p:nvSpPr>
        <p:spPr>
          <a:xfrm>
            <a:off x="376616" y="5729731"/>
            <a:ext cx="7723775" cy="830997"/>
          </a:xfrm>
          <a:prstGeom prst="rect">
            <a:avLst/>
          </a:prstGeom>
          <a:noFill/>
        </p:spPr>
        <p:txBody>
          <a:bodyPr wrap="square" rtlCol="0">
            <a:spAutoFit/>
          </a:bodyPr>
          <a:lstStyle/>
          <a:p>
            <a:pPr algn="just"/>
            <a:r>
              <a:rPr lang="pt-BR" sz="1600" dirty="0">
                <a:solidFill>
                  <a:prstClr val="black"/>
                </a:solidFill>
              </a:rPr>
              <a:t>Rodovia ES-230 (linha em amarelo) interligando o município de Vila Valério (à esquerda) ao distrito de Fátima, município de Jaguaré (à direita) e sua interferência na REBIO de Sooretama.</a:t>
            </a:r>
          </a:p>
        </p:txBody>
      </p:sp>
    </p:spTree>
    <p:extLst>
      <p:ext uri="{BB962C8B-B14F-4D97-AF65-F5344CB8AC3E}">
        <p14:creationId xmlns:p14="http://schemas.microsoft.com/office/powerpoint/2010/main" xmlns="" val="2952068881"/>
      </p:ext>
    </p:extLst>
  </p:cSld>
  <p:clrMapOvr>
    <a:masterClrMapping/>
  </p:clrMapOvr>
  <p:transition spd="slow">
    <p:cut/>
  </p:transition>
  <p:timing>
    <p:tnLst>
      <p:par>
        <p:cTn id="1" dur="indefinite" restart="never" nodeType="tmRoot"/>
      </p:par>
    </p:tnLst>
  </p:timing>
</p:sld>
</file>

<file path=ppt/slides/slide17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Legislação e normativas técnicas </a:t>
            </a: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just">
              <a:buNone/>
            </a:pPr>
            <a:endParaRPr lang="pt-BR" sz="2800" dirty="0"/>
          </a:p>
          <a:p>
            <a:pPr marL="0" indent="0" algn="just">
              <a:buNone/>
            </a:pPr>
            <a:endParaRPr lang="pt-BR" sz="2800" b="0" i="0" u="none" strike="noStrike" cap="none" baseline="0" dirty="0">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179</a:t>
            </a:fld>
            <a:endParaRPr lang="pt-BR" dirty="0">
              <a:solidFill>
                <a:prstClr val="black">
                  <a:tint val="75000"/>
                </a:prstClr>
              </a:solidFill>
            </a:endParaRPr>
          </a:p>
        </p:txBody>
      </p:sp>
      <p:pic>
        <p:nvPicPr>
          <p:cNvPr id="3" name="Imagem 2"/>
          <p:cNvPicPr>
            <a:picLocks noChangeAspect="1"/>
          </p:cNvPicPr>
          <p:nvPr/>
        </p:nvPicPr>
        <p:blipFill>
          <a:blip r:embed="rId3" cstate="print"/>
          <a:stretch>
            <a:fillRect/>
          </a:stretch>
        </p:blipFill>
        <p:spPr>
          <a:xfrm>
            <a:off x="611560" y="1191699"/>
            <a:ext cx="7784468" cy="4397541"/>
          </a:xfrm>
          <a:prstGeom prst="rect">
            <a:avLst/>
          </a:prstGeom>
        </p:spPr>
      </p:pic>
      <p:sp>
        <p:nvSpPr>
          <p:cNvPr id="5" name="CaixaDeTexto 4"/>
          <p:cNvSpPr txBox="1"/>
          <p:nvPr/>
        </p:nvSpPr>
        <p:spPr>
          <a:xfrm>
            <a:off x="539552" y="5661248"/>
            <a:ext cx="7776864" cy="584775"/>
          </a:xfrm>
          <a:prstGeom prst="rect">
            <a:avLst/>
          </a:prstGeom>
          <a:noFill/>
        </p:spPr>
        <p:txBody>
          <a:bodyPr wrap="square" rtlCol="0">
            <a:spAutoFit/>
          </a:bodyPr>
          <a:lstStyle/>
          <a:p>
            <a:pPr algn="just"/>
            <a:r>
              <a:rPr lang="pt-BR" sz="1600" dirty="0">
                <a:solidFill>
                  <a:prstClr val="black"/>
                </a:solidFill>
              </a:rPr>
              <a:t>Projeto do traçado da Rodovia ES-230 atravessando parte da REBIO de Sooretama (área em verde escuro) e sua Zona de Amortecimento (área em verde claro)</a:t>
            </a:r>
          </a:p>
        </p:txBody>
      </p:sp>
    </p:spTree>
    <p:extLst>
      <p:ext uri="{BB962C8B-B14F-4D97-AF65-F5344CB8AC3E}">
        <p14:creationId xmlns:p14="http://schemas.microsoft.com/office/powerpoint/2010/main" xmlns="" val="97949133"/>
      </p:ext>
    </p:extLst>
  </p:cSld>
  <p:clrMapOvr>
    <a:masterClrMapping/>
  </p:clrMapOvr>
  <p:transition spd="slow">
    <p:cut/>
  </p:transition>
  <p:timing>
    <p:tnLst>
      <p:par>
        <p:cTn id="1" dur="indefinite" restart="never" nodeType="tmRoot"/>
      </p:par>
    </p:tnLst>
  </p:timing>
</p:sld>
</file>

<file path=ppt/slides/slide18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algn="l"/>
            <a:r>
              <a:rPr lang="pt-BR" sz="3600" dirty="0"/>
              <a:t/>
            </a:r>
            <a:br>
              <a:rPr lang="pt-BR" sz="3600" dirty="0"/>
            </a:br>
            <a:r>
              <a:rPr lang="pt-BR" sz="3600" dirty="0"/>
              <a:t>Legislação aplicada</a:t>
            </a: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ctr">
              <a:buNone/>
            </a:pPr>
            <a:r>
              <a:rPr lang="pt-BR" sz="2800" b="1" dirty="0">
                <a:solidFill>
                  <a:schemeClr val="accent6">
                    <a:lumMod val="75000"/>
                  </a:schemeClr>
                </a:solidFill>
              </a:rPr>
              <a:t>Termos de Referência PCA, RCA, EIA: </a:t>
            </a:r>
            <a:r>
              <a:rPr lang="pt-BR" sz="2800" b="1" dirty="0"/>
              <a:t>Meio Socioeconômico</a:t>
            </a:r>
          </a:p>
          <a:p>
            <a:r>
              <a:rPr lang="pt-BR" sz="2800" dirty="0"/>
              <a:t>População;</a:t>
            </a:r>
          </a:p>
          <a:p>
            <a:r>
              <a:rPr lang="pt-BR" sz="2800" dirty="0"/>
              <a:t>Desapropriações;</a:t>
            </a:r>
          </a:p>
          <a:p>
            <a:r>
              <a:rPr lang="pt-BR" sz="2800" dirty="0"/>
              <a:t>Grupos e atividades tradicionais;</a:t>
            </a:r>
          </a:p>
          <a:p>
            <a:r>
              <a:rPr lang="pt-BR" sz="2800" dirty="0"/>
              <a:t>Infraestrutura de serviços </a:t>
            </a:r>
            <a:r>
              <a:rPr lang="pt-BR" sz="2800" dirty="0" err="1"/>
              <a:t>sociocomunitários</a:t>
            </a:r>
            <a:r>
              <a:rPr lang="pt-BR" sz="2800" dirty="0"/>
              <a:t>;</a:t>
            </a:r>
          </a:p>
          <a:p>
            <a:r>
              <a:rPr lang="pt-BR" sz="2800" dirty="0"/>
              <a:t>Patrimônio histórico, arqueológico e cultural;</a:t>
            </a:r>
          </a:p>
          <a:p>
            <a:r>
              <a:rPr lang="pt-BR" sz="2800" dirty="0"/>
              <a:t>Mão de obra, bens e serviços;</a:t>
            </a:r>
          </a:p>
          <a:p>
            <a:r>
              <a:rPr lang="pt-BR" sz="2800" dirty="0"/>
              <a:t>Turismo;</a:t>
            </a:r>
          </a:p>
          <a:p>
            <a:r>
              <a:rPr lang="pt-BR" sz="2800" dirty="0"/>
              <a:t>Educação ambiental e Comunicação Social;</a:t>
            </a:r>
            <a:endParaRPr lang="pt-BR" sz="2800" b="1"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180</a:t>
            </a:fld>
            <a:endParaRPr lang="pt-BR" dirty="0">
              <a:solidFill>
                <a:prstClr val="black">
                  <a:tint val="75000"/>
                </a:prstClr>
              </a:solidFill>
            </a:endParaRPr>
          </a:p>
        </p:txBody>
      </p:sp>
    </p:spTree>
    <p:extLst>
      <p:ext uri="{BB962C8B-B14F-4D97-AF65-F5344CB8AC3E}">
        <p14:creationId xmlns:p14="http://schemas.microsoft.com/office/powerpoint/2010/main" xmlns="" val="233681249"/>
      </p:ext>
    </p:extLst>
  </p:cSld>
  <p:clrMapOvr>
    <a:masterClrMapping/>
  </p:clrMapOvr>
  <p:transition spd="slow">
    <p:cut/>
  </p:transition>
  <p:timing>
    <p:tnLst>
      <p:par>
        <p:cTn id="1" dur="indefinite" restart="never" nodeType="tmRoot"/>
      </p:par>
    </p:tnLst>
  </p:timing>
</p:sld>
</file>

<file path=ppt/slides/slide18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algn="l"/>
            <a:r>
              <a:rPr lang="pt-BR" sz="3600" dirty="0"/>
              <a:t/>
            </a:r>
            <a:br>
              <a:rPr lang="pt-BR" sz="3600" dirty="0"/>
            </a:br>
            <a:r>
              <a:rPr lang="pt-BR" sz="3600" dirty="0"/>
              <a:t>Legislação aplicada</a:t>
            </a: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ctr">
              <a:buNone/>
            </a:pPr>
            <a:r>
              <a:rPr lang="pt-BR" sz="2800" b="1" dirty="0">
                <a:solidFill>
                  <a:schemeClr val="accent6">
                    <a:lumMod val="75000"/>
                  </a:schemeClr>
                </a:solidFill>
              </a:rPr>
              <a:t>Termos de Referência PCA, RCA, EIA: </a:t>
            </a:r>
            <a:r>
              <a:rPr lang="pt-BR" sz="2400" b="1" dirty="0"/>
              <a:t>Educação ambiental e Comunicação Social</a:t>
            </a:r>
          </a:p>
          <a:p>
            <a:pPr algn="just"/>
            <a:r>
              <a:rPr lang="pt-BR" sz="2400" b="1" dirty="0"/>
              <a:t>INSTRUÇÃO NORMATIVA N.º 03, DE 18 DE MARÇO DE 2009 - </a:t>
            </a:r>
            <a:r>
              <a:rPr lang="pt-BR" sz="2400" dirty="0"/>
              <a:t>Estabelece os termos de referência para elaboração de programas e projetos de educação ambiental e de comunicação social em processos </a:t>
            </a:r>
            <a:r>
              <a:rPr lang="pt-BR" sz="2400" dirty="0">
                <a:solidFill>
                  <a:srgbClr val="FF0000"/>
                </a:solidFill>
              </a:rPr>
              <a:t>sujeitos à elaboração de estudo de impactos ambiental – EIA.</a:t>
            </a:r>
          </a:p>
          <a:p>
            <a:pPr algn="just"/>
            <a:r>
              <a:rPr lang="pt-BR" sz="2400" b="1" dirty="0"/>
              <a:t>IN IEMA N.º 02, DE 4 DE ABRIL DE 2018 - </a:t>
            </a:r>
            <a:r>
              <a:rPr lang="pt-BR" sz="2400" dirty="0"/>
              <a:t>Critérios mínimos para a implementação de Planos e Projetos de Educação Ambiental e de Comunicação Social, voltados aos trabalhadores e às comunidades das áreas de influência dos empreendimentos a serem licenciados pelo IEMA, cujas atividades sejam </a:t>
            </a:r>
            <a:r>
              <a:rPr lang="pt-BR" sz="2400" dirty="0">
                <a:solidFill>
                  <a:srgbClr val="FF0000"/>
                </a:solidFill>
              </a:rPr>
              <a:t>dispensadas de EIA-RIMA</a:t>
            </a:r>
            <a:r>
              <a:rPr lang="pt-BR" sz="2400" dirty="0"/>
              <a:t>.</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181</a:t>
            </a:fld>
            <a:endParaRPr lang="pt-BR" dirty="0">
              <a:solidFill>
                <a:prstClr val="black">
                  <a:tint val="75000"/>
                </a:prstClr>
              </a:solidFill>
            </a:endParaRPr>
          </a:p>
        </p:txBody>
      </p:sp>
    </p:spTree>
    <p:extLst>
      <p:ext uri="{BB962C8B-B14F-4D97-AF65-F5344CB8AC3E}">
        <p14:creationId xmlns:p14="http://schemas.microsoft.com/office/powerpoint/2010/main" xmlns="" val="3521117519"/>
      </p:ext>
    </p:extLst>
  </p:cSld>
  <p:clrMapOvr>
    <a:masterClrMapping/>
  </p:clrMapOvr>
  <p:transition spd="slow">
    <p:cut/>
  </p:transition>
  <p:timing>
    <p:tnLst>
      <p:par>
        <p:cTn id="1" dur="indefinite" restart="never" nodeType="tmRoot"/>
      </p:par>
    </p:tnLst>
  </p:timing>
</p:sld>
</file>

<file path=ppt/slides/slide18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Legislação e normativas técnicas </a:t>
            </a: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ctr">
              <a:buNone/>
            </a:pPr>
            <a:r>
              <a:rPr lang="pt-BR" sz="2800" b="1" dirty="0">
                <a:solidFill>
                  <a:srgbClr val="FF9900"/>
                </a:solidFill>
              </a:rPr>
              <a:t>Arqueologia:</a:t>
            </a:r>
          </a:p>
          <a:p>
            <a:pPr algn="just"/>
            <a:endParaRPr lang="pt-BR" sz="2800" dirty="0"/>
          </a:p>
          <a:p>
            <a:pPr algn="just"/>
            <a:r>
              <a:rPr lang="pt-BR" sz="2800" b="1" dirty="0"/>
              <a:t>INSTRUÇÃO NORMATIVA - IN IPHAN N.º 1, DE 25 DE MARÇO DE 2015</a:t>
            </a:r>
            <a:r>
              <a:rPr lang="pt-BR" sz="2800" dirty="0"/>
              <a:t>: Estabelece procedimentos administrativos a serem observados pelo Instituto do Patrimônio Histórico e Artístico Nacional nos processos de licenciamento ambiental dos quais participe. </a:t>
            </a:r>
          </a:p>
          <a:p>
            <a:pPr marL="0" indent="0" algn="just">
              <a:buNone/>
            </a:pPr>
            <a:endParaRPr lang="pt-BR" sz="2800" b="0" i="0" u="none" strike="noStrike" cap="none" baseline="0" dirty="0">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182</a:t>
            </a:fld>
            <a:endParaRPr lang="pt-BR" dirty="0">
              <a:solidFill>
                <a:prstClr val="black">
                  <a:tint val="75000"/>
                </a:prstClr>
              </a:solidFill>
            </a:endParaRPr>
          </a:p>
        </p:txBody>
      </p:sp>
    </p:spTree>
    <p:extLst>
      <p:ext uri="{BB962C8B-B14F-4D97-AF65-F5344CB8AC3E}">
        <p14:creationId xmlns:p14="http://schemas.microsoft.com/office/powerpoint/2010/main" xmlns="" val="1907242742"/>
      </p:ext>
    </p:extLst>
  </p:cSld>
  <p:clrMapOvr>
    <a:masterClrMapping/>
  </p:clrMapOvr>
  <p:transition spd="slow">
    <p:cut/>
  </p:transition>
  <p:timing>
    <p:tnLst>
      <p:par>
        <p:cTn id="1" dur="indefinite" restart="never" nodeType="tmRoot"/>
      </p:par>
    </p:tnLst>
  </p:timing>
</p:sld>
</file>

<file path=ppt/slides/slide18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Legislação e normativas técnicas </a:t>
            </a: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ctr">
              <a:buNone/>
            </a:pPr>
            <a:r>
              <a:rPr lang="pt-BR" sz="2800" b="1" dirty="0">
                <a:solidFill>
                  <a:srgbClr val="FF9900"/>
                </a:solidFill>
              </a:rPr>
              <a:t>Povos Tradicionais:</a:t>
            </a:r>
          </a:p>
          <a:p>
            <a:pPr algn="just"/>
            <a:r>
              <a:rPr lang="pt-BR" sz="2400" b="1" dirty="0"/>
              <a:t>DECRETO 7747 DE 05 DE JUNHO DE 2012: </a:t>
            </a:r>
            <a:r>
              <a:rPr lang="pt-BR" sz="2400" dirty="0"/>
              <a:t>Institui a Política Nacional de Gestão Territorial e Ambiental de Terras Indígenas. </a:t>
            </a:r>
          </a:p>
          <a:p>
            <a:pPr algn="just"/>
            <a:endParaRPr lang="pt-BR" sz="2400" b="1" dirty="0"/>
          </a:p>
          <a:p>
            <a:pPr algn="just"/>
            <a:r>
              <a:rPr lang="pt-BR" sz="2400" b="1" dirty="0"/>
              <a:t>PORTARIA INTERMINISTERIAL 060/2015: </a:t>
            </a:r>
            <a:r>
              <a:rPr lang="pt-BR" sz="2400" dirty="0"/>
              <a:t>Estabelece procedimentos administrativos que disciplinam a atuação da Fundação Nacional do Índio-FUNAI, da Fundação Cultural Palmares-FCP, do Instituto do Patrimônio Histórico e Artístico Nacional-IPHAN e do Ministério da Saúde nos processos de licenciamento ambiental de competência do Instituto Brasileiro do Meio Ambiente e dos Recursos Naturais Renováveis-IBAMA. </a:t>
            </a:r>
          </a:p>
          <a:p>
            <a:pPr marL="0" indent="0" algn="just">
              <a:buNone/>
            </a:pPr>
            <a:endParaRPr lang="pt-BR" sz="24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183</a:t>
            </a:fld>
            <a:endParaRPr lang="pt-BR" dirty="0">
              <a:solidFill>
                <a:prstClr val="black">
                  <a:tint val="75000"/>
                </a:prstClr>
              </a:solidFill>
            </a:endParaRPr>
          </a:p>
        </p:txBody>
      </p:sp>
    </p:spTree>
    <p:extLst>
      <p:ext uri="{BB962C8B-B14F-4D97-AF65-F5344CB8AC3E}">
        <p14:creationId xmlns:p14="http://schemas.microsoft.com/office/powerpoint/2010/main" xmlns="" val="1195443163"/>
      </p:ext>
    </p:extLst>
  </p:cSld>
  <p:clrMapOvr>
    <a:masterClrMapping/>
  </p:clrMapOvr>
  <p:transition spd="slow">
    <p:cut/>
  </p:transition>
  <p:timing>
    <p:tnLst>
      <p:par>
        <p:cTn id="1" dur="indefinite" restart="never" nodeType="tmRoot"/>
      </p:par>
    </p:tnLst>
  </p:timing>
</p:sld>
</file>

<file path=ppt/slides/slide18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Legislação e normativas técnicas </a:t>
            </a: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just">
              <a:buNone/>
            </a:pPr>
            <a:r>
              <a:rPr lang="pt-BR" sz="2600" dirty="0">
                <a:solidFill>
                  <a:srgbClr val="FF0000"/>
                </a:solidFill>
              </a:rPr>
              <a:t>Art. 2º da Portaria 60/2015:</a:t>
            </a:r>
          </a:p>
          <a:p>
            <a:pPr marL="0" indent="0" algn="just">
              <a:buNone/>
            </a:pPr>
            <a:r>
              <a:rPr lang="pt-BR" sz="2600" dirty="0"/>
              <a:t>I - em terra indígena, quando a atividade ou o empreendimento submetido ao licenciamento ambiental localizar-se em terra indígena ou apresentar elementos que possam ocasionar impacto socioambiental direto na terra indígena, respeitados os </a:t>
            </a:r>
            <a:r>
              <a:rPr lang="pt-BR" sz="2600" dirty="0">
                <a:solidFill>
                  <a:srgbClr val="FF0000"/>
                </a:solidFill>
              </a:rPr>
              <a:t>limites do Anexo I</a:t>
            </a:r>
            <a:r>
              <a:rPr lang="pt-BR" sz="2600" dirty="0"/>
              <a:t>;</a:t>
            </a:r>
          </a:p>
          <a:p>
            <a:pPr marL="0" indent="0" algn="just">
              <a:buNone/>
            </a:pPr>
            <a:r>
              <a:rPr lang="pt-BR" sz="2600" dirty="0"/>
              <a:t>II -em terra quilombola, quando a atividade ou o empreendimento submetido ao licenciamento ambiental localizar-se em terra quilombola ou apresentar elementos que possam ocasionar impacto socioambiental direto na terra quilombola, respeitados os </a:t>
            </a:r>
            <a:r>
              <a:rPr lang="pt-BR" sz="2600" dirty="0">
                <a:solidFill>
                  <a:srgbClr val="FF0000"/>
                </a:solidFill>
              </a:rPr>
              <a:t>limites do Anexo I</a:t>
            </a:r>
            <a:r>
              <a:rPr lang="pt-BR" sz="2600" dirty="0"/>
              <a:t>;</a:t>
            </a:r>
          </a:p>
          <a:p>
            <a:pPr marL="0" indent="0" algn="just">
              <a:buNone/>
            </a:pPr>
            <a:endParaRPr lang="pt-BR" sz="26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184</a:t>
            </a:fld>
            <a:endParaRPr lang="pt-BR" dirty="0">
              <a:solidFill>
                <a:prstClr val="black">
                  <a:tint val="75000"/>
                </a:prstClr>
              </a:solidFill>
            </a:endParaRPr>
          </a:p>
        </p:txBody>
      </p:sp>
      <p:sp>
        <p:nvSpPr>
          <p:cNvPr id="6" name="Texto explicativo retangular 5"/>
          <p:cNvSpPr/>
          <p:nvPr/>
        </p:nvSpPr>
        <p:spPr>
          <a:xfrm>
            <a:off x="5436096" y="5951440"/>
            <a:ext cx="1584176" cy="598032"/>
          </a:xfrm>
          <a:prstGeom prst="wedgeRectCallout">
            <a:avLst>
              <a:gd name="adj1" fmla="val 43967"/>
              <a:gd name="adj2" fmla="val -100629"/>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solidFill>
                  <a:prstClr val="black"/>
                </a:solidFill>
              </a:rPr>
              <a:t>10 Km</a:t>
            </a:r>
          </a:p>
        </p:txBody>
      </p:sp>
    </p:spTree>
    <p:extLst>
      <p:ext uri="{BB962C8B-B14F-4D97-AF65-F5344CB8AC3E}">
        <p14:creationId xmlns:p14="http://schemas.microsoft.com/office/powerpoint/2010/main" xmlns="" val="3234716251"/>
      </p:ext>
    </p:extLst>
  </p:cSld>
  <p:clrMapOvr>
    <a:masterClrMapping/>
  </p:clrMapOvr>
  <p:transition spd="slow">
    <p:cut/>
  </p:transition>
  <p:timing>
    <p:tnLst>
      <p:par>
        <p:cTn id="1" dur="indefinite" restart="never" nodeType="tmRoot"/>
      </p:par>
    </p:tnLst>
  </p:timing>
</p:sld>
</file>

<file path=ppt/slides/slide18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Legislação e normativas técnicas </a:t>
            </a: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algn="just"/>
            <a:r>
              <a:rPr lang="pt-BR" sz="2600" b="1" dirty="0"/>
              <a:t>INSTRUÇÃO NORMATIVA INCRA 111/2021 de 22/12/2021: </a:t>
            </a:r>
          </a:p>
          <a:p>
            <a:pPr marL="0" indent="0" algn="just">
              <a:buNone/>
            </a:pPr>
            <a:r>
              <a:rPr lang="pt-BR" sz="2600" dirty="0"/>
              <a:t>Art. 1º Esta IN estabelece procedimentos administrativos a serem observados pelo Incra quando instado a se manifestar em processos de licenciamento ambiental federal, estadual e </a:t>
            </a:r>
            <a:r>
              <a:rPr lang="pt-BR" sz="2600" dirty="0">
                <a:solidFill>
                  <a:srgbClr val="FF0000"/>
                </a:solidFill>
              </a:rPr>
              <a:t>municipal</a:t>
            </a:r>
            <a:r>
              <a:rPr lang="pt-BR" sz="2600" dirty="0"/>
              <a:t>, de obras, atividades ou empreendimentos causadores de impactos socioambientais, econômicos ou culturais a terras quilombolas. </a:t>
            </a:r>
          </a:p>
          <a:p>
            <a:pPr marL="0" indent="0" algn="just">
              <a:buNone/>
            </a:pPr>
            <a:endParaRPr lang="pt-BR" sz="2600" dirty="0"/>
          </a:p>
          <a:p>
            <a:pPr marL="0" indent="0" algn="just">
              <a:buNone/>
            </a:pPr>
            <a:r>
              <a:rPr lang="pt-BR" sz="2600" dirty="0"/>
              <a:t>Art. 3º O Incra manifestar-se-á nos processos de licenciamento ambiental a partir da solicitação formal do órgão ambiental licenciador.</a:t>
            </a:r>
          </a:p>
          <a:p>
            <a:pPr marL="0" indent="0" algn="just">
              <a:buNone/>
            </a:pPr>
            <a:endParaRPr lang="pt-BR" sz="26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185</a:t>
            </a:fld>
            <a:endParaRPr lang="pt-BR" dirty="0">
              <a:solidFill>
                <a:prstClr val="black">
                  <a:tint val="75000"/>
                </a:prstClr>
              </a:solidFill>
            </a:endParaRPr>
          </a:p>
        </p:txBody>
      </p:sp>
    </p:spTree>
    <p:extLst>
      <p:ext uri="{BB962C8B-B14F-4D97-AF65-F5344CB8AC3E}">
        <p14:creationId xmlns:p14="http://schemas.microsoft.com/office/powerpoint/2010/main" xmlns="" val="1973715688"/>
      </p:ext>
    </p:extLst>
  </p:cSld>
  <p:clrMapOvr>
    <a:masterClrMapping/>
  </p:clrMapOvr>
  <p:transition spd="slow">
    <p:cut/>
  </p:transition>
  <p:timing>
    <p:tnLst>
      <p:par>
        <p:cTn id="1" dur="indefinite" restart="never" nodeType="tmRoot"/>
      </p:par>
    </p:tnLst>
  </p:timing>
</p:sld>
</file>

<file path=ppt/slides/slide18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Legislação e normativas técnicas </a:t>
            </a:r>
          </a:p>
        </p:txBody>
      </p:sp>
      <p:sp>
        <p:nvSpPr>
          <p:cNvPr id="45" name="Shape 45"/>
          <p:cNvSpPr txBox="1">
            <a:spLocks noGrp="1"/>
          </p:cNvSpPr>
          <p:nvPr>
            <p:ph type="body" idx="1"/>
          </p:nvPr>
        </p:nvSpPr>
        <p:spPr>
          <a:xfrm>
            <a:off x="107504" y="980728"/>
            <a:ext cx="8568952" cy="5352720"/>
          </a:xfrm>
          <a:prstGeom prst="rect">
            <a:avLst/>
          </a:prstGeom>
          <a:noFill/>
          <a:ln>
            <a:noFill/>
          </a:ln>
        </p:spPr>
        <p:txBody>
          <a:bodyPr lIns="91425" tIns="45700" rIns="91425" bIns="45700" anchor="t" anchorCtr="0">
            <a:noAutofit/>
          </a:bodyPr>
          <a:lstStyle/>
          <a:p>
            <a:pPr marL="0" indent="0" algn="ctr">
              <a:buNone/>
            </a:pPr>
            <a:r>
              <a:rPr lang="pt-BR" sz="2400" b="1" dirty="0">
                <a:solidFill>
                  <a:srgbClr val="FF9900"/>
                </a:solidFill>
              </a:rPr>
              <a:t>Termo de Referência de PCA, RCA, EIA:</a:t>
            </a:r>
            <a:r>
              <a:rPr lang="pt-BR" sz="2400" dirty="0">
                <a:solidFill>
                  <a:srgbClr val="FF9900"/>
                </a:solidFill>
              </a:rPr>
              <a:t> </a:t>
            </a:r>
            <a:r>
              <a:rPr lang="pt-BR" sz="2400" b="1" dirty="0"/>
              <a:t>Grupos e atividades tradicionais</a:t>
            </a:r>
          </a:p>
          <a:p>
            <a:pPr algn="just"/>
            <a:r>
              <a:rPr lang="pt-BR" sz="2400" dirty="0"/>
              <a:t>Identificar a existência de grupos tradicionais na região (povos indígenas, comunidades remanescentes de quilombos, caboclos ribeirinhos, populações tradicionais marítimas - pescadores artesanais e caiçaras - entre outras), quando couber. Esta verificação deverá ser evidenciada por meio de consultas/manifestações formais dos órgãos oficiais: Instituto Nacional de Colonização e Reforma Agrária (Incra), Fundação Cultural Palmares (FCP), Fundação Nacional do Índio (Funai); Dimensionamento de possíveis interferências nas áreas de pesca; </a:t>
            </a:r>
          </a:p>
          <a:p>
            <a:pPr algn="just"/>
            <a:r>
              <a:rPr lang="pt-BR" sz="2400" dirty="0"/>
              <a:t>Informação acerca dos impactos sobre as populações tradicionais (Indígenas, quilombolas, ribeirinhos, pescadores artesanais, dentre outras).</a:t>
            </a:r>
            <a:endParaRPr lang="pt-BR" sz="2400" b="1"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186</a:t>
            </a:fld>
            <a:endParaRPr lang="pt-BR" dirty="0">
              <a:solidFill>
                <a:prstClr val="black">
                  <a:tint val="75000"/>
                </a:prstClr>
              </a:solidFill>
            </a:endParaRPr>
          </a:p>
        </p:txBody>
      </p:sp>
    </p:spTree>
    <p:extLst>
      <p:ext uri="{BB962C8B-B14F-4D97-AF65-F5344CB8AC3E}">
        <p14:creationId xmlns:p14="http://schemas.microsoft.com/office/powerpoint/2010/main" xmlns="" val="3638021449"/>
      </p:ext>
    </p:extLst>
  </p:cSld>
  <p:clrMapOvr>
    <a:masterClrMapping/>
  </p:clrMapOvr>
  <p:transition spd="slow">
    <p:cut/>
  </p:transition>
  <p:timing>
    <p:tnLst>
      <p:par>
        <p:cTn id="1" dur="indefinite" restart="never" nodeType="tmRoot"/>
      </p:par>
    </p:tnLst>
  </p:timing>
</p:sld>
</file>

<file path=ppt/slides/slide18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Legislação e normativas técnicas </a:t>
            </a: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ctr">
              <a:buNone/>
            </a:pPr>
            <a:r>
              <a:rPr lang="pt-BR" sz="2400" b="1" dirty="0">
                <a:solidFill>
                  <a:schemeClr val="accent6">
                    <a:lumMod val="75000"/>
                  </a:schemeClr>
                </a:solidFill>
              </a:rPr>
              <a:t>Termos de Referência PCA, RCA, EIA: </a:t>
            </a:r>
            <a:r>
              <a:rPr lang="pt-BR" sz="2400" b="1" dirty="0"/>
              <a:t>Patrimônio histórico, arqueológico e cultural </a:t>
            </a:r>
          </a:p>
          <a:p>
            <a:pPr marL="0" indent="0" algn="just">
              <a:buNone/>
            </a:pPr>
            <a:endParaRPr lang="pt-BR" sz="2400" dirty="0"/>
          </a:p>
          <a:p>
            <a:pPr algn="just"/>
            <a:r>
              <a:rPr lang="pt-BR" sz="2400" dirty="0"/>
              <a:t>Identificar e caracterizar os locais de relevante beleza cênica ou quaisquer outros considerados patrimônios da população;</a:t>
            </a:r>
          </a:p>
          <a:p>
            <a:pPr marL="0" indent="0" algn="just">
              <a:buNone/>
            </a:pPr>
            <a:endParaRPr lang="pt-BR" sz="2400" dirty="0"/>
          </a:p>
          <a:p>
            <a:pPr algn="just"/>
            <a:r>
              <a:rPr lang="pt-BR" sz="2400" dirty="0"/>
              <a:t>Apresentar carta de anuência do Instituto do Património Histórico e Artístico Nacional (IPHAN) para o licenciamento prévio e de instalação (se requeridos em conjunto), conforme Instrução Normativa – IN IPHAN n.º 1/2015.</a:t>
            </a:r>
            <a:endParaRPr lang="pt-BR" sz="2400" b="0" i="0" u="none" strike="noStrike" cap="none" baseline="0" dirty="0">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187</a:t>
            </a:fld>
            <a:endParaRPr lang="pt-BR" dirty="0">
              <a:solidFill>
                <a:prstClr val="black">
                  <a:tint val="75000"/>
                </a:prstClr>
              </a:solidFill>
            </a:endParaRPr>
          </a:p>
        </p:txBody>
      </p:sp>
    </p:spTree>
    <p:extLst>
      <p:ext uri="{BB962C8B-B14F-4D97-AF65-F5344CB8AC3E}">
        <p14:creationId xmlns:p14="http://schemas.microsoft.com/office/powerpoint/2010/main" xmlns="" val="2051967493"/>
      </p:ext>
    </p:extLst>
  </p:cSld>
  <p:clrMapOvr>
    <a:masterClrMapping/>
  </p:clrMapOvr>
  <p:transition spd="slow">
    <p:cut/>
  </p:transition>
  <p:timing>
    <p:tnLst>
      <p:par>
        <p:cTn id="1" dur="indefinite" restart="never" nodeType="tmRoot"/>
      </p:par>
    </p:tnLst>
  </p:timing>
</p:sld>
</file>

<file path=ppt/slides/slide18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dirty="0"/>
              <a:t>Procedimento adotado no IEMA:</a:t>
            </a: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algn="just"/>
            <a:r>
              <a:rPr lang="pt-BR" sz="2400" dirty="0"/>
              <a:t>Processo de licenciamento iniciou-se ou teve como estudo complementar o </a:t>
            </a:r>
            <a:r>
              <a:rPr lang="pt-BR" sz="2400" b="1" dirty="0"/>
              <a:t>EIA/RIMA</a:t>
            </a:r>
            <a:r>
              <a:rPr lang="pt-BR" sz="2400" dirty="0"/>
              <a:t>: há obrigatoriedade de </a:t>
            </a:r>
            <a:r>
              <a:rPr lang="pt-BR" sz="2400" b="1" dirty="0"/>
              <a:t>manifestação prévia favorável do IPHAN</a:t>
            </a:r>
            <a:r>
              <a:rPr lang="pt-BR" sz="2400" dirty="0"/>
              <a:t> (visto que já há previsão legal - Resolução CONAMA n° 01/1986). Observar a necessidade de solicitar manifestação para todas as fases do licenciamento (LP, LI, LO);</a:t>
            </a:r>
          </a:p>
          <a:p>
            <a:pPr algn="just"/>
            <a:endParaRPr lang="pt-BR" sz="2400" dirty="0"/>
          </a:p>
          <a:p>
            <a:pPr algn="just"/>
            <a:r>
              <a:rPr lang="pt-BR" sz="2400" dirty="0"/>
              <a:t>Processo de licenciamento indicou no estudo apresentado (</a:t>
            </a:r>
            <a:r>
              <a:rPr lang="pt-BR" sz="2400" b="1" dirty="0"/>
              <a:t>RCA ou PCA ou RAP ou outro</a:t>
            </a:r>
            <a:r>
              <a:rPr lang="pt-BR" sz="2400" dirty="0"/>
              <a:t>) que </a:t>
            </a:r>
            <a:r>
              <a:rPr lang="pt-BR" sz="2400" u="sng" dirty="0"/>
              <a:t>há</a:t>
            </a:r>
            <a:r>
              <a:rPr lang="pt-BR" sz="2400" dirty="0"/>
              <a:t> possibilidade de existência ou proximidade de sítios arqueológicos e/ou bens tombados: </a:t>
            </a:r>
            <a:r>
              <a:rPr lang="pt-BR" sz="2400" b="1" dirty="0"/>
              <a:t>há obrigatoriedade de manifestação prévia favorável do IPHAN</a:t>
            </a:r>
            <a:r>
              <a:rPr lang="pt-BR" sz="2400" dirty="0"/>
              <a:t> (fazer tal comunicação via ofício de complementação técnica). Observar a necessidade de solicitar manifestação para todas as fases do licenciamento (LP, LI, LO);</a:t>
            </a:r>
          </a:p>
          <a:p>
            <a:pPr marL="0" indent="0" algn="ctr">
              <a:buNone/>
            </a:pPr>
            <a:endParaRPr lang="pt-BR" sz="2400" b="0" i="0" u="none" strike="noStrike" cap="none" baseline="0" dirty="0">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188</a:t>
            </a:fld>
            <a:endParaRPr lang="pt-BR" dirty="0">
              <a:solidFill>
                <a:prstClr val="black">
                  <a:tint val="75000"/>
                </a:prstClr>
              </a:solidFill>
            </a:endParaRPr>
          </a:p>
        </p:txBody>
      </p:sp>
    </p:spTree>
    <p:extLst>
      <p:ext uri="{BB962C8B-B14F-4D97-AF65-F5344CB8AC3E}">
        <p14:creationId xmlns:p14="http://schemas.microsoft.com/office/powerpoint/2010/main" xmlns="" val="849844836"/>
      </p:ext>
    </p:extLst>
  </p:cSld>
  <p:clrMapOvr>
    <a:masterClrMapping/>
  </p:clrMapOvr>
  <p:transition spd="slow">
    <p:cut/>
  </p:transition>
  <p:timing>
    <p:tnLst>
      <p:par>
        <p:cTn id="1" dur="indefinite" restart="never" nodeType="tmRoot"/>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fld id="{11580C95-E7AE-4143-AE2D-E14D98663070}" type="slidenum">
              <a:rPr lang="pt-BR" smtClean="0">
                <a:solidFill>
                  <a:prstClr val="black">
                    <a:tint val="75000"/>
                  </a:prstClr>
                </a:solidFill>
              </a:rPr>
              <a:pPr/>
              <a:t>189</a:t>
            </a:fld>
            <a:endParaRPr lang="pt-BR" dirty="0">
              <a:solidFill>
                <a:prstClr val="black">
                  <a:tint val="75000"/>
                </a:prstClr>
              </a:solidFill>
            </a:endParaRPr>
          </a:p>
        </p:txBody>
      </p:sp>
      <p:sp>
        <p:nvSpPr>
          <p:cNvPr id="3" name="Retângulo 2"/>
          <p:cNvSpPr/>
          <p:nvPr/>
        </p:nvSpPr>
        <p:spPr>
          <a:xfrm>
            <a:off x="179512" y="116632"/>
            <a:ext cx="8352928" cy="6340197"/>
          </a:xfrm>
          <a:prstGeom prst="rect">
            <a:avLst/>
          </a:prstGeom>
        </p:spPr>
        <p:txBody>
          <a:bodyPr wrap="square">
            <a:spAutoFit/>
          </a:bodyPr>
          <a:lstStyle/>
          <a:p>
            <a:pPr algn="just"/>
            <a:r>
              <a:rPr lang="pt-BR" sz="1400" dirty="0">
                <a:solidFill>
                  <a:prstClr val="black"/>
                </a:solidFill>
                <a:latin typeface="Tahoma" panose="020B0604030504040204" pitchFamily="34" charset="0"/>
              </a:rPr>
              <a:t>(Cont.)</a:t>
            </a:r>
          </a:p>
          <a:p>
            <a:pPr algn="just"/>
            <a:r>
              <a:rPr lang="pt-BR" sz="1400" dirty="0">
                <a:solidFill>
                  <a:prstClr val="black"/>
                </a:solidFill>
                <a:latin typeface="Tahoma" panose="020B0604030504040204" pitchFamily="34" charset="0"/>
              </a:rPr>
              <a:t>Para os demais casos, dar prosseguimento ao licenciamento, </a:t>
            </a:r>
            <a:r>
              <a:rPr lang="pt-BR" sz="1400" b="1" dirty="0">
                <a:solidFill>
                  <a:prstClr val="black"/>
                </a:solidFill>
                <a:latin typeface="Tahoma" panose="020B0604030504040204" pitchFamily="34" charset="0"/>
              </a:rPr>
              <a:t>incluindo condicionantes nas licenças</a:t>
            </a:r>
            <a:r>
              <a:rPr lang="pt-BR" sz="1400" dirty="0">
                <a:solidFill>
                  <a:prstClr val="black"/>
                </a:solidFill>
                <a:latin typeface="Tahoma" panose="020B0604030504040204" pitchFamily="34" charset="0"/>
              </a:rPr>
              <a:t>, conforme textos padronizados abaixo: </a:t>
            </a:r>
          </a:p>
          <a:p>
            <a:endParaRPr lang="pt-BR" sz="1400" dirty="0">
              <a:solidFill>
                <a:prstClr val="black"/>
              </a:solidFill>
              <a:latin typeface="Tahoma" panose="020B0604030504040204" pitchFamily="34" charset="0"/>
            </a:endParaRPr>
          </a:p>
          <a:p>
            <a:pPr lvl="1" algn="just"/>
            <a:r>
              <a:rPr lang="pt-BR" sz="1400" b="1" dirty="0">
                <a:solidFill>
                  <a:prstClr val="black"/>
                </a:solidFill>
                <a:latin typeface="Tahoma" panose="020B0604030504040204" pitchFamily="34" charset="0"/>
              </a:rPr>
              <a:t>Parecer favorável para emissão apenas de LP (incluindo ampliação de área):</a:t>
            </a:r>
            <a:r>
              <a:rPr lang="pt-BR" sz="1400" dirty="0">
                <a:solidFill>
                  <a:prstClr val="black"/>
                </a:solidFill>
                <a:latin typeface="Tahoma" panose="020B0604030504040204" pitchFamily="34" charset="0"/>
              </a:rPr>
              <a:t> </a:t>
            </a:r>
            <a:r>
              <a:rPr lang="pt-BR" sz="1400" i="1" dirty="0">
                <a:solidFill>
                  <a:prstClr val="black"/>
                </a:solidFill>
                <a:latin typeface="Tahoma" panose="020B0604030504040204" pitchFamily="34" charset="0"/>
              </a:rPr>
              <a:t>"Apresentar manifestação favorável do Instituto do Patrimônio Histórico e Artístico Nacional (IPHAN) quanto à implantação do empreendimento. Prazo: quando do requerimento de Licença de Instalação."</a:t>
            </a:r>
            <a:endParaRPr lang="pt-BR" sz="1400" dirty="0">
              <a:solidFill>
                <a:prstClr val="black"/>
              </a:solidFill>
              <a:latin typeface="Tahoma" panose="020B0604030504040204" pitchFamily="34" charset="0"/>
            </a:endParaRPr>
          </a:p>
          <a:p>
            <a:pPr lvl="1" algn="just"/>
            <a:endParaRPr lang="pt-BR" sz="1400" dirty="0">
              <a:solidFill>
                <a:prstClr val="black"/>
              </a:solidFill>
              <a:latin typeface="Tahoma" panose="020B0604030504040204" pitchFamily="34" charset="0"/>
            </a:endParaRPr>
          </a:p>
          <a:p>
            <a:pPr lvl="1" algn="just"/>
            <a:r>
              <a:rPr lang="pt-BR" sz="1400" b="1" dirty="0">
                <a:solidFill>
                  <a:prstClr val="black"/>
                </a:solidFill>
                <a:latin typeface="Tahoma" panose="020B0604030504040204" pitchFamily="34" charset="0"/>
              </a:rPr>
              <a:t>Parecer favorável para emissão apenas de LI (incluindo ampliação de área):</a:t>
            </a:r>
            <a:r>
              <a:rPr lang="pt-BR" sz="1400" dirty="0">
                <a:solidFill>
                  <a:prstClr val="black"/>
                </a:solidFill>
                <a:latin typeface="Tahoma" panose="020B0604030504040204" pitchFamily="34" charset="0"/>
              </a:rPr>
              <a:t> </a:t>
            </a:r>
            <a:r>
              <a:rPr lang="pt-BR" sz="1400" i="1" dirty="0">
                <a:solidFill>
                  <a:prstClr val="black"/>
                </a:solidFill>
                <a:latin typeface="Tahoma" panose="020B0604030504040204" pitchFamily="34" charset="0"/>
              </a:rPr>
              <a:t>"Apresentar manifestação favorável do Instituto do Patrimônio Histórico e Artístico Nacional (IPHAN) quanto à operação do empreendimento. Prazo: quando do requerimento de Licença de Operação."</a:t>
            </a:r>
            <a:endParaRPr lang="pt-BR" sz="1400" dirty="0">
              <a:solidFill>
                <a:prstClr val="black"/>
              </a:solidFill>
              <a:latin typeface="Tahoma" panose="020B0604030504040204" pitchFamily="34" charset="0"/>
            </a:endParaRPr>
          </a:p>
          <a:p>
            <a:pPr lvl="1" algn="just"/>
            <a:endParaRPr lang="pt-BR" sz="1400" dirty="0">
              <a:solidFill>
                <a:prstClr val="black"/>
              </a:solidFill>
              <a:latin typeface="Tahoma" panose="020B0604030504040204" pitchFamily="34" charset="0"/>
            </a:endParaRPr>
          </a:p>
          <a:p>
            <a:pPr lvl="1" algn="just"/>
            <a:r>
              <a:rPr lang="pt-BR" sz="1400" b="1" dirty="0">
                <a:solidFill>
                  <a:prstClr val="black"/>
                </a:solidFill>
                <a:latin typeface="Tahoma" panose="020B0604030504040204" pitchFamily="34" charset="0"/>
              </a:rPr>
              <a:t>Parecer favorável para emissão cumulativa de LP + LI (incluindo ampliação de área):</a:t>
            </a:r>
            <a:r>
              <a:rPr lang="pt-BR" sz="1400" dirty="0">
                <a:solidFill>
                  <a:prstClr val="black"/>
                </a:solidFill>
                <a:latin typeface="Tahoma" panose="020B0604030504040204" pitchFamily="34" charset="0"/>
              </a:rPr>
              <a:t> </a:t>
            </a:r>
            <a:r>
              <a:rPr lang="pt-BR" sz="1400" u="sng" dirty="0">
                <a:solidFill>
                  <a:prstClr val="black"/>
                </a:solidFill>
                <a:latin typeface="Tahoma" panose="020B0604030504040204" pitchFamily="34" charset="0"/>
              </a:rPr>
              <a:t>Condicionante da LI</a:t>
            </a:r>
            <a:r>
              <a:rPr lang="pt-BR" sz="1400" dirty="0">
                <a:solidFill>
                  <a:prstClr val="black"/>
                </a:solidFill>
                <a:latin typeface="Tahoma" panose="020B0604030504040204" pitchFamily="34" charset="0"/>
              </a:rPr>
              <a:t> - </a:t>
            </a:r>
            <a:r>
              <a:rPr lang="pt-BR" sz="1400" i="1" dirty="0">
                <a:solidFill>
                  <a:prstClr val="black"/>
                </a:solidFill>
                <a:latin typeface="Tahoma" panose="020B0604030504040204" pitchFamily="34" charset="0"/>
              </a:rPr>
              <a:t>"Possuir manifestação favorável do Instituto do Patrimônio Histórico e Artístico Nacional (IPHAN) quanto à implantação do empreendimento, antes de qualquer intervenção na área licenciada ambientalmente. Manter a manifestação junto a esta Licença para fins de fiscalização."</a:t>
            </a:r>
          </a:p>
          <a:p>
            <a:endParaRPr lang="pt-BR" sz="1400" i="1" dirty="0">
              <a:solidFill>
                <a:prstClr val="black"/>
              </a:solidFill>
              <a:latin typeface="Tahoma" panose="020B0604030504040204" pitchFamily="34" charset="0"/>
            </a:endParaRPr>
          </a:p>
          <a:p>
            <a:pPr lvl="1" algn="just"/>
            <a:r>
              <a:rPr lang="pt-BR" sz="1400" b="1" dirty="0">
                <a:solidFill>
                  <a:prstClr val="black"/>
                </a:solidFill>
                <a:latin typeface="Tahoma" panose="020B0604030504040204" pitchFamily="34" charset="0"/>
              </a:rPr>
              <a:t>Parecer favorável para emissão cumulativa de LP + LI + LO (incluindo ampliação de área):</a:t>
            </a:r>
            <a:r>
              <a:rPr lang="pt-BR" sz="1400" dirty="0">
                <a:solidFill>
                  <a:prstClr val="black"/>
                </a:solidFill>
                <a:latin typeface="Tahoma" panose="020B0604030504040204" pitchFamily="34" charset="0"/>
              </a:rPr>
              <a:t> Incluir a </a:t>
            </a:r>
            <a:r>
              <a:rPr lang="pt-BR" sz="1400" u="sng" dirty="0">
                <a:solidFill>
                  <a:prstClr val="black"/>
                </a:solidFill>
                <a:latin typeface="Tahoma" panose="020B0604030504040204" pitchFamily="34" charset="0"/>
              </a:rPr>
              <a:t>condicionante da LI e LO</a:t>
            </a:r>
            <a:r>
              <a:rPr lang="pt-BR" sz="1400" dirty="0">
                <a:solidFill>
                  <a:prstClr val="black"/>
                </a:solidFill>
                <a:latin typeface="Tahoma" panose="020B0604030504040204" pitchFamily="34" charset="0"/>
              </a:rPr>
              <a:t>- </a:t>
            </a:r>
            <a:r>
              <a:rPr lang="pt-BR" sz="1400" i="1" dirty="0">
                <a:solidFill>
                  <a:prstClr val="black"/>
                </a:solidFill>
                <a:latin typeface="Tahoma" panose="020B0604030504040204" pitchFamily="34" charset="0"/>
              </a:rPr>
              <a:t>"Possuir manifestação favorável do Instituto do Patrimônio Histórico e Artístico Nacional (IPHAN) quanto à implantação/operação do empreendimento, antes de qualquer intervenção na área licenciada ambientalmente e/ou operação da atividade. Manter a manifestação junto a esta Licença para fins de fiscalização."</a:t>
            </a:r>
          </a:p>
          <a:p>
            <a:pPr algn="just"/>
            <a:endParaRPr lang="pt-BR" sz="1400" dirty="0">
              <a:solidFill>
                <a:prstClr val="black"/>
              </a:solidFill>
              <a:latin typeface="Tahoma" panose="020B0604030504040204" pitchFamily="34" charset="0"/>
            </a:endParaRPr>
          </a:p>
          <a:p>
            <a:pPr algn="just"/>
            <a:r>
              <a:rPr lang="pt-BR" sz="1400" dirty="0">
                <a:solidFill>
                  <a:prstClr val="black"/>
                </a:solidFill>
                <a:latin typeface="Tahoma" panose="020B0604030504040204" pitchFamily="34" charset="0"/>
              </a:rPr>
              <a:t>Junto com a sugestão de licença deverá ser inserida </a:t>
            </a:r>
            <a:r>
              <a:rPr lang="pt-BR" sz="1400" b="1" dirty="0">
                <a:solidFill>
                  <a:prstClr val="black"/>
                </a:solidFill>
                <a:latin typeface="Tahoma" panose="020B0604030504040204" pitchFamily="34" charset="0"/>
              </a:rPr>
              <a:t>minuta de oficio padrão de “Comunicação ao IPHAN”</a:t>
            </a:r>
            <a:r>
              <a:rPr lang="pt-BR" sz="1400" dirty="0">
                <a:solidFill>
                  <a:prstClr val="black"/>
                </a:solidFill>
                <a:latin typeface="Tahoma" panose="020B0604030504040204" pitchFamily="34" charset="0"/>
              </a:rPr>
              <a:t> sobre o licenciamento realizado na primeira solicitação do IEMA referente a  manifestação do IPHAN, por meio de  condicionante (modelo de minuta padrão abaixo).</a:t>
            </a:r>
          </a:p>
        </p:txBody>
      </p:sp>
    </p:spTree>
    <p:extLst>
      <p:ext uri="{BB962C8B-B14F-4D97-AF65-F5344CB8AC3E}">
        <p14:creationId xmlns:p14="http://schemas.microsoft.com/office/powerpoint/2010/main" xmlns="" val="198505861"/>
      </p:ext>
    </p:extLst>
  </p:cSld>
  <p:clrMapOvr>
    <a:masterClrMapping/>
  </p:clrMapOvr>
  <p:timing>
    <p:tnLst>
      <p:par>
        <p:cTn id="1" dur="indefinite" restart="never" nodeType="tmRoot"/>
      </p:par>
    </p:tnLst>
  </p:timing>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pPr>
              <a:defRPr/>
            </a:pPr>
            <a:fld id="{A43F23B0-A479-486C-8980-C3F881D8CCC2}" type="slidenum">
              <a:rPr lang="pt-BR">
                <a:solidFill>
                  <a:prstClr val="black">
                    <a:tint val="75000"/>
                  </a:prstClr>
                </a:solidFill>
              </a:rPr>
              <a:pPr>
                <a:defRPr/>
              </a:pPr>
              <a:t>190</a:t>
            </a:fld>
            <a:endParaRPr lang="pt-BR">
              <a:solidFill>
                <a:prstClr val="black">
                  <a:tint val="75000"/>
                </a:prstClr>
              </a:solidFill>
            </a:endParaRPr>
          </a:p>
        </p:txBody>
      </p:sp>
      <p:pic>
        <p:nvPicPr>
          <p:cNvPr id="3" name="Imagem 2"/>
          <p:cNvPicPr>
            <a:picLocks noChangeAspect="1"/>
          </p:cNvPicPr>
          <p:nvPr/>
        </p:nvPicPr>
        <p:blipFill>
          <a:blip r:embed="rId2" cstate="print"/>
          <a:stretch>
            <a:fillRect/>
          </a:stretch>
        </p:blipFill>
        <p:spPr>
          <a:xfrm>
            <a:off x="12665" y="260649"/>
            <a:ext cx="8447767" cy="5870482"/>
          </a:xfrm>
          <a:prstGeom prst="rect">
            <a:avLst/>
          </a:prstGeom>
        </p:spPr>
      </p:pic>
    </p:spTree>
    <p:extLst>
      <p:ext uri="{BB962C8B-B14F-4D97-AF65-F5344CB8AC3E}">
        <p14:creationId xmlns:p14="http://schemas.microsoft.com/office/powerpoint/2010/main" xmlns="" val="2362207558"/>
      </p:ext>
    </p:extLst>
  </p:cSld>
  <p:clrMapOvr>
    <a:masterClrMapping/>
  </p:clrMapOvr>
  <p:timing>
    <p:tnLst>
      <p:par>
        <p:cTn id="1" dur="indefinite" restart="never" nodeType="tmRoot"/>
      </p:par>
    </p:tnLst>
  </p:timing>
</p:sld>
</file>

<file path=ppt/slides/slide19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algn="l"/>
            <a:r>
              <a:rPr lang="pt-BR" sz="3600" dirty="0"/>
              <a:t/>
            </a:r>
            <a:br>
              <a:rPr lang="pt-BR" sz="3600" dirty="0"/>
            </a:br>
            <a:r>
              <a:rPr lang="pt-BR" sz="3600" dirty="0"/>
              <a:t>Legislação aplicada – LC 140/2011</a:t>
            </a:r>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marL="0" indent="0" algn="just">
              <a:buNone/>
            </a:pPr>
            <a:r>
              <a:rPr lang="pt-BR" sz="2400" dirty="0"/>
              <a:t>Art. 9</a:t>
            </a:r>
            <a:r>
              <a:rPr lang="pt-BR" sz="2400" u="sng" baseline="30000" dirty="0"/>
              <a:t>o</a:t>
            </a:r>
            <a:r>
              <a:rPr lang="pt-BR" sz="2400" dirty="0"/>
              <a:t>  São ações administrativas dos Municípios:</a:t>
            </a:r>
          </a:p>
          <a:p>
            <a:pPr marL="400050" lvl="1" indent="0" algn="just">
              <a:buNone/>
            </a:pPr>
            <a:r>
              <a:rPr lang="pt-BR" sz="2400" dirty="0"/>
              <a:t>I - executar e fazer cumprir, em âmbito municipal, as Políticas Nacional e Estadual de Meio Ambiente e demais políticas nacionais e estaduais relacionadas à proteção do meio ambiente; </a:t>
            </a:r>
          </a:p>
          <a:p>
            <a:pPr marL="400050" lvl="1" indent="0" algn="just">
              <a:buNone/>
            </a:pPr>
            <a:r>
              <a:rPr lang="pt-BR" sz="2400" dirty="0">
                <a:solidFill>
                  <a:srgbClr val="FF0000"/>
                </a:solidFill>
              </a:rPr>
              <a:t>II - exercer a gestão dos recursos ambientais no âmbito de suas atribuições; </a:t>
            </a:r>
          </a:p>
          <a:p>
            <a:pPr marL="400050" lvl="1" indent="0" algn="just">
              <a:buNone/>
            </a:pPr>
            <a:r>
              <a:rPr lang="pt-BR" sz="2400" dirty="0"/>
              <a:t>III - formular, executar e fazer cumprir a Política Municipal de Meio Ambiente; </a:t>
            </a:r>
          </a:p>
          <a:p>
            <a:pPr marL="400050" lvl="1" indent="0" algn="just">
              <a:buNone/>
            </a:pPr>
            <a:r>
              <a:rPr lang="pt-BR" sz="2400" dirty="0"/>
              <a:t>XIII - exercer o controle e fiscalizar as atividades e empreendimentos cuja atribuição para licenciar ou autorizar, ambientalmente, for cometida ao Município; </a:t>
            </a:r>
          </a:p>
          <a:p>
            <a:pPr algn="just">
              <a:lnSpc>
                <a:spcPct val="150000"/>
              </a:lnSpc>
              <a:spcBef>
                <a:spcPts val="0"/>
              </a:spcBef>
            </a:pPr>
            <a:endParaRPr lang="pt-BR" sz="2400" b="0" i="0" u="none" strike="noStrike" cap="none" baseline="0" dirty="0">
              <a:latin typeface="Calibri"/>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191</a:t>
            </a:fld>
            <a:endParaRPr lang="pt-BR" dirty="0">
              <a:solidFill>
                <a:prstClr val="black">
                  <a:tint val="75000"/>
                </a:prstClr>
              </a:solidFill>
            </a:endParaRPr>
          </a:p>
        </p:txBody>
      </p:sp>
    </p:spTree>
    <p:extLst>
      <p:ext uri="{BB962C8B-B14F-4D97-AF65-F5344CB8AC3E}">
        <p14:creationId xmlns:p14="http://schemas.microsoft.com/office/powerpoint/2010/main" xmlns="" val="1794828653"/>
      </p:ext>
    </p:extLst>
  </p:cSld>
  <p:clrMapOvr>
    <a:masterClrMapping/>
  </p:clrMapOvr>
  <p:transition spd="slow">
    <p:cut/>
  </p:transition>
  <p:timing>
    <p:tnLst>
      <p:par>
        <p:cTn id="1" dur="indefinite" restart="never" nodeType="tmRoot"/>
      </p:par>
    </p:tnLst>
  </p:timing>
</p:sld>
</file>

<file path=ppt/slides/slide19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algn="l"/>
            <a:r>
              <a:rPr lang="pt-BR" sz="3600" dirty="0"/>
              <a:t/>
            </a:r>
            <a:br>
              <a:rPr lang="pt-BR" sz="3600" dirty="0"/>
            </a:br>
            <a:r>
              <a:rPr lang="pt-BR" sz="3600" dirty="0"/>
              <a:t>Legislação aplicada – LC 140/2011</a:t>
            </a:r>
          </a:p>
        </p:txBody>
      </p:sp>
      <p:sp>
        <p:nvSpPr>
          <p:cNvPr id="45" name="Shape 45"/>
          <p:cNvSpPr txBox="1">
            <a:spLocks noGrp="1"/>
          </p:cNvSpPr>
          <p:nvPr>
            <p:ph type="body" idx="1"/>
          </p:nvPr>
        </p:nvSpPr>
        <p:spPr>
          <a:xfrm>
            <a:off x="239914" y="1241376"/>
            <a:ext cx="8319298" cy="5616624"/>
          </a:xfrm>
          <a:prstGeom prst="rect">
            <a:avLst/>
          </a:prstGeom>
          <a:noFill/>
          <a:ln>
            <a:noFill/>
          </a:ln>
        </p:spPr>
        <p:txBody>
          <a:bodyPr lIns="91425" tIns="45700" rIns="91425" bIns="45700" anchor="t" anchorCtr="0">
            <a:noAutofit/>
          </a:bodyPr>
          <a:lstStyle/>
          <a:p>
            <a:pPr marL="0" indent="0" algn="just">
              <a:buNone/>
            </a:pPr>
            <a:r>
              <a:rPr lang="pt-BR" sz="2600" dirty="0"/>
              <a:t>Art. 9º</a:t>
            </a:r>
          </a:p>
          <a:p>
            <a:pPr marL="0" indent="0" algn="just">
              <a:buNone/>
            </a:pPr>
            <a:r>
              <a:rPr lang="pt-BR" sz="2600" dirty="0"/>
              <a:t>XIV - observadas as atribuições dos demais entes federativos previstas nesta Lei Complementar, promover o licenciamento ambiental das atividades ou empreendimentos: </a:t>
            </a:r>
          </a:p>
          <a:p>
            <a:pPr marL="400050" lvl="1" indent="0" algn="just">
              <a:buNone/>
            </a:pPr>
            <a:r>
              <a:rPr lang="pt-BR" sz="2400" dirty="0"/>
              <a:t>a) que causem ou possam causar impacto ambiental de âmbito local, conforme tipologia definida pelos respectivos Conselhos Estaduais de Meio Ambiente, considerados os critérios de porte, potencial poluidor e natureza da atividade; ou </a:t>
            </a:r>
          </a:p>
          <a:p>
            <a:pPr marL="400050" lvl="1" indent="0" algn="just">
              <a:buNone/>
            </a:pPr>
            <a:r>
              <a:rPr lang="pt-BR" sz="2400" dirty="0"/>
              <a:t>b) localizados em unidades de conservação instituídas pelo Município, exceto em Áreas de Proteção Ambiental (</a:t>
            </a:r>
            <a:r>
              <a:rPr lang="pt-BR" sz="2400" dirty="0" err="1"/>
              <a:t>APAs</a:t>
            </a:r>
            <a:r>
              <a:rPr lang="pt-BR" sz="2400" dirty="0"/>
              <a:t>); </a:t>
            </a:r>
          </a:p>
          <a:p>
            <a:pPr marL="0" indent="0" algn="just">
              <a:lnSpc>
                <a:spcPct val="150000"/>
              </a:lnSpc>
              <a:spcBef>
                <a:spcPts val="0"/>
              </a:spcBef>
              <a:buNone/>
            </a:pPr>
            <a:endParaRPr lang="pt-BR" sz="2600" b="0" i="0" u="none" strike="noStrike" cap="none" baseline="0" dirty="0">
              <a:ea typeface="Calibri"/>
              <a:cs typeface="Calibri"/>
              <a:sym typeface="Calibri"/>
            </a:endParaRPr>
          </a:p>
          <a:p>
            <a:pPr algn="just">
              <a:lnSpc>
                <a:spcPct val="150000"/>
              </a:lnSpc>
              <a:spcBef>
                <a:spcPts val="0"/>
              </a:spcBef>
            </a:pPr>
            <a:endParaRPr lang="pt-BR" sz="2600" b="0" i="0" u="none" strike="noStrike" cap="none" baseline="0" dirty="0">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192</a:t>
            </a:fld>
            <a:endParaRPr lang="pt-BR" dirty="0">
              <a:solidFill>
                <a:prstClr val="black">
                  <a:tint val="75000"/>
                </a:prstClr>
              </a:solidFill>
            </a:endParaRPr>
          </a:p>
        </p:txBody>
      </p:sp>
    </p:spTree>
    <p:extLst>
      <p:ext uri="{BB962C8B-B14F-4D97-AF65-F5344CB8AC3E}">
        <p14:creationId xmlns:p14="http://schemas.microsoft.com/office/powerpoint/2010/main" xmlns="" val="3119585916"/>
      </p:ext>
    </p:extLst>
  </p:cSld>
  <p:clrMapOvr>
    <a:masterClrMapping/>
  </p:clrMapOvr>
  <p:transition spd="slow">
    <p:cut/>
  </p:transition>
  <p:timing>
    <p:tnLst>
      <p:par>
        <p:cTn id="1" dur="indefinite" restart="never" nodeType="tmRoot"/>
      </p:par>
    </p:tnLst>
  </p:timing>
</p:sld>
</file>

<file path=ppt/slides/slide19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algn="l"/>
            <a:r>
              <a:rPr lang="pt-BR" sz="3600" dirty="0"/>
              <a:t/>
            </a:r>
            <a:br>
              <a:rPr lang="pt-BR" sz="3600" dirty="0"/>
            </a:br>
            <a:r>
              <a:rPr lang="pt-BR" sz="3600" dirty="0"/>
              <a:t>Legislação aplicada – LC 140/2011</a:t>
            </a:r>
          </a:p>
        </p:txBody>
      </p:sp>
      <p:sp>
        <p:nvSpPr>
          <p:cNvPr id="45" name="Shape 45"/>
          <p:cNvSpPr txBox="1">
            <a:spLocks noGrp="1"/>
          </p:cNvSpPr>
          <p:nvPr>
            <p:ph type="body" idx="1"/>
          </p:nvPr>
        </p:nvSpPr>
        <p:spPr>
          <a:xfrm>
            <a:off x="179512" y="908720"/>
            <a:ext cx="8319298" cy="5616624"/>
          </a:xfrm>
          <a:prstGeom prst="rect">
            <a:avLst/>
          </a:prstGeom>
          <a:noFill/>
          <a:ln>
            <a:noFill/>
          </a:ln>
        </p:spPr>
        <p:txBody>
          <a:bodyPr lIns="91425" tIns="45700" rIns="91425" bIns="45700" anchor="t" anchorCtr="0">
            <a:noAutofit/>
          </a:bodyPr>
          <a:lstStyle/>
          <a:p>
            <a:pPr marL="0" indent="0" algn="just">
              <a:lnSpc>
                <a:spcPct val="150000"/>
              </a:lnSpc>
              <a:spcBef>
                <a:spcPts val="0"/>
              </a:spcBef>
              <a:buNone/>
            </a:pPr>
            <a:endParaRPr lang="pt-BR" sz="2600" b="0" i="0" u="none" strike="noStrike" cap="none" baseline="0" dirty="0">
              <a:ea typeface="Calibri"/>
              <a:cs typeface="Calibri"/>
              <a:sym typeface="Calibri"/>
            </a:endParaRPr>
          </a:p>
          <a:p>
            <a:pPr marL="0" indent="0" algn="just">
              <a:buNone/>
            </a:pPr>
            <a:r>
              <a:rPr lang="pt-BR" sz="2800" dirty="0"/>
              <a:t>Art. 9º</a:t>
            </a:r>
          </a:p>
          <a:p>
            <a:pPr marL="0" indent="0" algn="just">
              <a:buNone/>
            </a:pPr>
            <a:r>
              <a:rPr lang="pt-BR" sz="2800" dirty="0"/>
              <a:t>XV - observadas as atribuições dos demais entes federativos previstas nesta Lei Complementar, aprovar: </a:t>
            </a:r>
          </a:p>
          <a:p>
            <a:pPr marL="400050" lvl="1" indent="0" algn="just">
              <a:buNone/>
            </a:pPr>
            <a:r>
              <a:rPr lang="pt-BR" sz="2400" dirty="0"/>
              <a:t>a) a supressão e o manejo de vegetação, de florestas e formações sucessoras em florestas públicas municipais e unidades de conservação instituídas pelo Município, exceto em Áreas de Proteção Ambiental (</a:t>
            </a:r>
            <a:r>
              <a:rPr lang="pt-BR" sz="2400" dirty="0" err="1"/>
              <a:t>APAs</a:t>
            </a:r>
            <a:r>
              <a:rPr lang="pt-BR" sz="2400" dirty="0"/>
              <a:t>); e </a:t>
            </a:r>
          </a:p>
          <a:p>
            <a:pPr marL="400050" lvl="1" indent="0" algn="just">
              <a:buNone/>
            </a:pPr>
            <a:r>
              <a:rPr lang="pt-BR" sz="2400" dirty="0"/>
              <a:t>b) a supressão e o manejo de vegetação, de florestas e formações sucessoras em empreendimentos licenciados ou autorizados, ambientalmente, pelo Município. </a:t>
            </a:r>
            <a:endParaRPr lang="pt-BR" sz="2600" b="0" i="0" u="none" strike="noStrike" cap="none" baseline="0" dirty="0">
              <a:ea typeface="Calibri"/>
              <a:cs typeface="Calibri"/>
              <a:sym typeface="Calibri"/>
            </a:endParaRPr>
          </a:p>
          <a:p>
            <a:pPr algn="just">
              <a:lnSpc>
                <a:spcPct val="150000"/>
              </a:lnSpc>
              <a:spcBef>
                <a:spcPts val="0"/>
              </a:spcBef>
            </a:pPr>
            <a:endParaRPr lang="pt-BR" sz="2600" b="0" i="0" u="none" strike="noStrike" cap="none" baseline="0" dirty="0">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193</a:t>
            </a:fld>
            <a:endParaRPr lang="pt-BR" dirty="0">
              <a:solidFill>
                <a:prstClr val="black">
                  <a:tint val="75000"/>
                </a:prstClr>
              </a:solidFill>
            </a:endParaRPr>
          </a:p>
        </p:txBody>
      </p:sp>
    </p:spTree>
    <p:extLst>
      <p:ext uri="{BB962C8B-B14F-4D97-AF65-F5344CB8AC3E}">
        <p14:creationId xmlns:p14="http://schemas.microsoft.com/office/powerpoint/2010/main" xmlns="" val="1533998182"/>
      </p:ext>
    </p:extLst>
  </p:cSld>
  <p:clrMapOvr>
    <a:masterClrMapping/>
  </p:clrMapOvr>
  <p:transition spd="slow">
    <p:cut/>
  </p:transition>
  <p:timing>
    <p:tnLst>
      <p:par>
        <p:cTn id="1" dur="indefinite" restart="never" nodeType="tmRoot"/>
      </p:par>
    </p:tnLst>
  </p:timing>
</p:sld>
</file>

<file path=ppt/slides/slide19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algn="l"/>
            <a:r>
              <a:rPr lang="pt-BR" sz="3600" dirty="0"/>
              <a:t/>
            </a:r>
            <a:br>
              <a:rPr lang="pt-BR" sz="3600" dirty="0"/>
            </a:br>
            <a:r>
              <a:rPr lang="pt-BR" sz="3600" dirty="0"/>
              <a:t>Legislação aplicada – LC 140/2011</a:t>
            </a:r>
          </a:p>
        </p:txBody>
      </p:sp>
      <p:sp>
        <p:nvSpPr>
          <p:cNvPr id="45" name="Shape 45"/>
          <p:cNvSpPr txBox="1">
            <a:spLocks noGrp="1"/>
          </p:cNvSpPr>
          <p:nvPr>
            <p:ph type="body" idx="1"/>
          </p:nvPr>
        </p:nvSpPr>
        <p:spPr>
          <a:xfrm>
            <a:off x="107504" y="1080383"/>
            <a:ext cx="8319298" cy="5616624"/>
          </a:xfrm>
          <a:prstGeom prst="rect">
            <a:avLst/>
          </a:prstGeom>
          <a:noFill/>
          <a:ln>
            <a:noFill/>
          </a:ln>
        </p:spPr>
        <p:txBody>
          <a:bodyPr lIns="91425" tIns="45700" rIns="91425" bIns="45700" anchor="t" anchorCtr="0">
            <a:noAutofit/>
          </a:bodyPr>
          <a:lstStyle/>
          <a:p>
            <a:pPr marL="0" indent="0" algn="just">
              <a:buNone/>
            </a:pPr>
            <a:r>
              <a:rPr lang="pt-BR" sz="2800" dirty="0"/>
              <a:t>Art. 13.  Os empreendimentos e atividades são licenciados ou autorizados, ambientalmente, por um único ente federativo, em conformidade com as atribuições estabelecidas nos termos desta Lei Complementar. </a:t>
            </a:r>
          </a:p>
          <a:p>
            <a:pPr marL="400050" lvl="1" indent="0" algn="just">
              <a:buNone/>
            </a:pPr>
            <a:r>
              <a:rPr lang="pt-BR" dirty="0"/>
              <a:t>§1</a:t>
            </a:r>
            <a:r>
              <a:rPr lang="pt-BR" u="sng" baseline="30000" dirty="0"/>
              <a:t>o</a:t>
            </a:r>
            <a:r>
              <a:rPr lang="pt-BR" dirty="0"/>
              <a:t> (...)</a:t>
            </a:r>
          </a:p>
          <a:p>
            <a:pPr marL="400050" lvl="1" indent="0" algn="just">
              <a:buNone/>
            </a:pPr>
            <a:r>
              <a:rPr lang="pt-BR" dirty="0"/>
              <a:t>§2</a:t>
            </a:r>
            <a:r>
              <a:rPr lang="pt-BR" u="sng" baseline="30000" dirty="0"/>
              <a:t>o</a:t>
            </a:r>
            <a:r>
              <a:rPr lang="pt-BR" dirty="0"/>
              <a:t>  A supressão de vegetação decorrente de licenciamentos ambientais é autorizada pelo ente federativo licenciador. </a:t>
            </a:r>
          </a:p>
          <a:p>
            <a:pPr marL="400050" lvl="1" indent="0" algn="just">
              <a:buNone/>
            </a:pPr>
            <a:r>
              <a:rPr lang="pt-BR" dirty="0"/>
              <a:t>§3</a:t>
            </a:r>
            <a:r>
              <a:rPr lang="pt-BR" u="sng" baseline="30000" dirty="0"/>
              <a:t>o</a:t>
            </a:r>
            <a:r>
              <a:rPr lang="pt-BR" dirty="0"/>
              <a:t>  (...)</a:t>
            </a:r>
          </a:p>
          <a:p>
            <a:pPr marL="0" indent="0" algn="just">
              <a:lnSpc>
                <a:spcPct val="150000"/>
              </a:lnSpc>
              <a:spcBef>
                <a:spcPts val="0"/>
              </a:spcBef>
              <a:buNone/>
            </a:pPr>
            <a:endParaRPr lang="pt-BR" sz="2600" b="0" i="0" u="none" strike="noStrike" cap="none" baseline="0" dirty="0">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194</a:t>
            </a:fld>
            <a:endParaRPr lang="pt-BR" dirty="0">
              <a:solidFill>
                <a:prstClr val="black">
                  <a:tint val="75000"/>
                </a:prstClr>
              </a:solidFill>
            </a:endParaRPr>
          </a:p>
        </p:txBody>
      </p:sp>
    </p:spTree>
    <p:extLst>
      <p:ext uri="{BB962C8B-B14F-4D97-AF65-F5344CB8AC3E}">
        <p14:creationId xmlns:p14="http://schemas.microsoft.com/office/powerpoint/2010/main" xmlns="" val="3163238239"/>
      </p:ext>
    </p:extLst>
  </p:cSld>
  <p:clrMapOvr>
    <a:masterClrMapping/>
  </p:clrMapOvr>
  <p:transition spd="slow">
    <p:cut/>
  </p:transition>
  <p:timing>
    <p:tnLst>
      <p:par>
        <p:cTn id="1" dur="indefinite" restart="never" nodeType="tmRoot"/>
      </p:par>
    </p:tnLst>
  </p:timing>
</p:sld>
</file>

<file path=ppt/slides/slide19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algn="l"/>
            <a:r>
              <a:rPr lang="pt-BR" sz="3600" dirty="0"/>
              <a:t/>
            </a:r>
            <a:br>
              <a:rPr lang="pt-BR" sz="3600" dirty="0"/>
            </a:br>
            <a:r>
              <a:rPr lang="pt-BR" sz="3600" dirty="0"/>
              <a:t>Legislação aplicada – LC 140/2011</a:t>
            </a:r>
          </a:p>
        </p:txBody>
      </p:sp>
      <p:sp>
        <p:nvSpPr>
          <p:cNvPr id="45" name="Shape 45"/>
          <p:cNvSpPr txBox="1">
            <a:spLocks noGrp="1"/>
          </p:cNvSpPr>
          <p:nvPr>
            <p:ph type="body" idx="1"/>
          </p:nvPr>
        </p:nvSpPr>
        <p:spPr>
          <a:xfrm>
            <a:off x="313036" y="1250316"/>
            <a:ext cx="8319298" cy="4122900"/>
          </a:xfrm>
          <a:prstGeom prst="rect">
            <a:avLst/>
          </a:prstGeom>
          <a:noFill/>
          <a:ln>
            <a:noFill/>
          </a:ln>
        </p:spPr>
        <p:txBody>
          <a:bodyPr lIns="91425" tIns="45700" rIns="91425" bIns="45700" anchor="t" anchorCtr="0">
            <a:noAutofit/>
          </a:bodyPr>
          <a:lstStyle/>
          <a:p>
            <a:pPr marL="0" indent="0" algn="just">
              <a:buNone/>
            </a:pPr>
            <a:r>
              <a:rPr lang="pt-BR" sz="2800" dirty="0"/>
              <a:t>Art. 8º São ações administrativas dos Estados:</a:t>
            </a:r>
          </a:p>
          <a:p>
            <a:pPr marL="0" indent="0">
              <a:buNone/>
            </a:pPr>
            <a:r>
              <a:rPr lang="pt-BR" sz="2800" dirty="0"/>
              <a:t>(...)</a:t>
            </a:r>
          </a:p>
          <a:p>
            <a:pPr marL="0" indent="0" algn="just">
              <a:buNone/>
            </a:pPr>
            <a:r>
              <a:rPr lang="pt-BR" sz="2800" dirty="0"/>
              <a:t>XVIII - controlar a apanha de espécimes da fauna silvestre, ovos e larvas </a:t>
            </a:r>
            <a:r>
              <a:rPr lang="pt-BR" sz="2800" dirty="0">
                <a:solidFill>
                  <a:srgbClr val="FF0000"/>
                </a:solidFill>
              </a:rPr>
              <a:t>destinadas à implantação de criadouros e à pesquisa científica</a:t>
            </a:r>
            <a:r>
              <a:rPr lang="pt-BR" sz="2800" dirty="0"/>
              <a:t>, ressalvado o disposto no inciso XX do art. 7</a:t>
            </a:r>
            <a:r>
              <a:rPr lang="pt-BR" sz="2800" u="sng" baseline="30000" dirty="0"/>
              <a:t>o</a:t>
            </a:r>
            <a:r>
              <a:rPr lang="pt-BR" sz="2800" dirty="0"/>
              <a:t>; </a:t>
            </a:r>
          </a:p>
          <a:p>
            <a:pPr marL="0" indent="0" algn="just">
              <a:buNone/>
            </a:pPr>
            <a:r>
              <a:rPr lang="pt-BR" sz="2800" dirty="0"/>
              <a:t>XIX - aprovar o funcionamento de criadouros da fauna silvestre;</a:t>
            </a:r>
          </a:p>
          <a:p>
            <a:pPr marL="0" indent="0" algn="just">
              <a:buNone/>
            </a:pPr>
            <a:endParaRPr lang="pt-BR" sz="2600" b="0" i="0" u="none" strike="noStrike" cap="none" baseline="0" dirty="0">
              <a:ea typeface="Calibri"/>
              <a:cs typeface="Calibri"/>
              <a:sym typeface="Calibri"/>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195</a:t>
            </a:fld>
            <a:endParaRPr lang="pt-BR" dirty="0">
              <a:solidFill>
                <a:prstClr val="black">
                  <a:tint val="75000"/>
                </a:prstClr>
              </a:solidFill>
            </a:endParaRPr>
          </a:p>
        </p:txBody>
      </p:sp>
    </p:spTree>
    <p:extLst>
      <p:ext uri="{BB962C8B-B14F-4D97-AF65-F5344CB8AC3E}">
        <p14:creationId xmlns:p14="http://schemas.microsoft.com/office/powerpoint/2010/main" xmlns="" val="3150112093"/>
      </p:ext>
    </p:extLst>
  </p:cSld>
  <p:clrMapOvr>
    <a:masterClrMapping/>
  </p:clrMapOvr>
  <p:transition spd="slow">
    <p:cut/>
  </p:transition>
  <p:timing>
    <p:tnLst>
      <p:par>
        <p:cTn id="1" dur="indefinite" restart="never" nodeType="tmRoot"/>
      </p:par>
    </p:tnLst>
  </p:timing>
</p:sld>
</file>

<file path=ppt/slides/slide19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algn="l"/>
            <a:r>
              <a:rPr lang="pt-BR" sz="2800" dirty="0"/>
              <a:t/>
            </a:r>
            <a:br>
              <a:rPr lang="pt-BR" sz="2800" dirty="0"/>
            </a:br>
            <a:r>
              <a:rPr lang="pt-BR" sz="2800" dirty="0"/>
              <a:t>Legislação aplicada</a:t>
            </a:r>
            <a:r>
              <a:rPr lang="pt-BR" sz="2800" b="1" dirty="0"/>
              <a:t> - Resolução </a:t>
            </a:r>
            <a:r>
              <a:rPr lang="pt-BR" sz="2800" b="1" dirty="0" err="1"/>
              <a:t>Consema</a:t>
            </a:r>
            <a:r>
              <a:rPr lang="pt-BR" sz="2800" b="1" dirty="0"/>
              <a:t> nº 001/2022</a:t>
            </a:r>
            <a:endParaRPr lang="pt-BR" sz="2800" dirty="0"/>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r>
              <a:rPr lang="pt-BR" sz="2800" dirty="0"/>
              <a:t>Art. 1º</a:t>
            </a:r>
          </a:p>
          <a:p>
            <a:pPr marL="0" indent="0" algn="just">
              <a:buNone/>
            </a:pPr>
            <a:r>
              <a:rPr lang="pt-BR" sz="2800" dirty="0"/>
              <a:t>§7º Quando as </a:t>
            </a:r>
            <a:r>
              <a:rPr lang="pt-BR" sz="2800" u="sng" dirty="0"/>
              <a:t>atividades de apoio </a:t>
            </a:r>
            <a:r>
              <a:rPr lang="pt-BR" sz="2800" dirty="0"/>
              <a:t>referidas no §6º (áreas de apoio, ex. canteiro de obras, oficinas mecânicas, garagens, áreas de abastecimento de veículos e/ou outras) </a:t>
            </a:r>
            <a:r>
              <a:rPr lang="pt-BR" sz="2800" u="sng" dirty="0"/>
              <a:t>forem exercidas por empresas terceirizadas vencedoras de licitações de obras públicas</a:t>
            </a:r>
            <a:r>
              <a:rPr lang="pt-BR" sz="2800" dirty="0"/>
              <a:t>, tais como a implantação de rodovias e de infraestruturas de saneamento, mesmo que ocorram na área da atividade principal, </a:t>
            </a:r>
            <a:r>
              <a:rPr lang="pt-BR" sz="2800" dirty="0">
                <a:solidFill>
                  <a:srgbClr val="FF0000"/>
                </a:solidFill>
              </a:rPr>
              <a:t>o licenciamento ambiental das atividades de apoio deverá ser realizado pelo ente competente.</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196</a:t>
            </a:fld>
            <a:endParaRPr lang="pt-BR" dirty="0">
              <a:solidFill>
                <a:prstClr val="black">
                  <a:tint val="75000"/>
                </a:prstClr>
              </a:solidFill>
            </a:endParaRPr>
          </a:p>
        </p:txBody>
      </p:sp>
    </p:spTree>
    <p:extLst>
      <p:ext uri="{BB962C8B-B14F-4D97-AF65-F5344CB8AC3E}">
        <p14:creationId xmlns:p14="http://schemas.microsoft.com/office/powerpoint/2010/main" xmlns="" val="3759591782"/>
      </p:ext>
    </p:extLst>
  </p:cSld>
  <p:clrMapOvr>
    <a:masterClrMapping/>
  </p:clrMapOvr>
  <p:transition spd="slow">
    <p:cut/>
  </p:transition>
  <p:timing>
    <p:tnLst>
      <p:par>
        <p:cTn id="1" dur="indefinite" restart="never" nodeType="tmRoot"/>
      </p:par>
    </p:tnLst>
  </p:timing>
</p:sld>
</file>

<file path=ppt/slides/slide19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pPr algn="l"/>
            <a:r>
              <a:rPr lang="pt-BR" sz="3600" dirty="0"/>
              <a:t/>
            </a:r>
            <a:br>
              <a:rPr lang="pt-BR" sz="3600" dirty="0"/>
            </a:br>
            <a:endParaRPr lang="pt-BR" sz="3600" dirty="0"/>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algn="just"/>
            <a:r>
              <a:rPr lang="pt-BR" sz="2400" dirty="0"/>
              <a:t>Art. 4º Considera-se órgão ambiental capacitado, para efeitos do disposto nesta Resolução, aquele que possui técnicos próprios ou em consórcio, devidamente habilitados, e em número compatível com a demanda das ações administrativas de licenciamento e de fiscalização ambiental de competência do ente federativo, com a devida comprovação sempre que solicitado.</a:t>
            </a:r>
          </a:p>
          <a:p>
            <a:pPr algn="just"/>
            <a:r>
              <a:rPr lang="pt-BR" sz="2400" dirty="0"/>
              <a:t>§1º (...)</a:t>
            </a:r>
          </a:p>
          <a:p>
            <a:pPr algn="just"/>
            <a:r>
              <a:rPr lang="pt-BR" sz="2400" dirty="0"/>
              <a:t>§2º A equipe técnica mínima deverá ser constituída de profissionais qualificados, respeitando-se o caráter multidisciplinar das análises ambientais e considerando cada um dos meios (físico, biótico e socioeconômico) tratados nos estudos ambientais.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197</a:t>
            </a:fld>
            <a:endParaRPr lang="pt-BR" dirty="0">
              <a:solidFill>
                <a:prstClr val="black">
                  <a:tint val="75000"/>
                </a:prstClr>
              </a:solidFill>
            </a:endParaRPr>
          </a:p>
        </p:txBody>
      </p:sp>
      <p:sp>
        <p:nvSpPr>
          <p:cNvPr id="6" name="Shape 44"/>
          <p:cNvSpPr txBox="1">
            <a:spLocks/>
          </p:cNvSpPr>
          <p:nvPr/>
        </p:nvSpPr>
        <p:spPr>
          <a:xfrm>
            <a:off x="418731" y="356623"/>
            <a:ext cx="8236799" cy="648072"/>
          </a:xfrm>
          <a:prstGeom prst="rect">
            <a:avLst/>
          </a:prstGeom>
          <a:noFill/>
          <a:ln>
            <a:noFill/>
          </a:ln>
        </p:spPr>
        <p:txBody>
          <a:bodyPr lIns="91425" tIns="45700" rIns="91425" bIns="45700" anchor="b" anchorCtr="0">
            <a:noAutofit/>
          </a:bodyPr>
          <a:lst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r>
              <a:rPr lang="pt-BR" sz="2800" dirty="0">
                <a:solidFill>
                  <a:prstClr val="black"/>
                </a:solidFill>
              </a:rPr>
              <a:t/>
            </a:r>
            <a:br>
              <a:rPr lang="pt-BR" sz="2800" dirty="0">
                <a:solidFill>
                  <a:prstClr val="black"/>
                </a:solidFill>
              </a:rPr>
            </a:br>
            <a:r>
              <a:rPr lang="pt-BR" sz="2800" dirty="0">
                <a:solidFill>
                  <a:prstClr val="black"/>
                </a:solidFill>
              </a:rPr>
              <a:t>Legislação aplicada</a:t>
            </a:r>
            <a:r>
              <a:rPr lang="pt-BR" sz="2800" b="1" dirty="0">
                <a:solidFill>
                  <a:prstClr val="black"/>
                </a:solidFill>
              </a:rPr>
              <a:t> - Resolução </a:t>
            </a:r>
            <a:r>
              <a:rPr lang="pt-BR" sz="2800" b="1" dirty="0" err="1">
                <a:solidFill>
                  <a:prstClr val="black"/>
                </a:solidFill>
              </a:rPr>
              <a:t>Consema</a:t>
            </a:r>
            <a:r>
              <a:rPr lang="pt-BR" sz="2800" b="1" dirty="0">
                <a:solidFill>
                  <a:prstClr val="black"/>
                </a:solidFill>
              </a:rPr>
              <a:t> nº 001/2022</a:t>
            </a:r>
            <a:endParaRPr lang="pt-BR" sz="2800" dirty="0">
              <a:solidFill>
                <a:prstClr val="black"/>
              </a:solidFill>
            </a:endParaRPr>
          </a:p>
        </p:txBody>
      </p:sp>
    </p:spTree>
    <p:extLst>
      <p:ext uri="{BB962C8B-B14F-4D97-AF65-F5344CB8AC3E}">
        <p14:creationId xmlns:p14="http://schemas.microsoft.com/office/powerpoint/2010/main" xmlns="" val="1286194032"/>
      </p:ext>
    </p:extLst>
  </p:cSld>
  <p:clrMapOvr>
    <a:masterClrMapping/>
  </p:clrMapOvr>
  <p:transition spd="slow">
    <p:cut/>
  </p:transition>
  <p:timing>
    <p:tnLst>
      <p:par>
        <p:cTn id="1" dur="indefinite" restart="never" nodeType="tmRoot"/>
      </p:par>
    </p:tnLst>
  </p:timing>
</p:sld>
</file>

<file path=ppt/slides/slide19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200" dirty="0"/>
              <a:t/>
            </a:r>
            <a:br>
              <a:rPr lang="pt-BR" sz="3200" dirty="0"/>
            </a:br>
            <a:r>
              <a:rPr lang="pt-BR" sz="3200" dirty="0"/>
              <a:t/>
            </a:r>
            <a:br>
              <a:rPr lang="pt-BR" sz="3200" dirty="0"/>
            </a:br>
            <a:r>
              <a:rPr lang="pt-BR" sz="3200" b="1" dirty="0"/>
              <a:t>Referência geral para procedimento padrão:</a:t>
            </a:r>
            <a:endParaRPr lang="pt-BR" sz="3200" dirty="0"/>
          </a:p>
        </p:txBody>
      </p:sp>
      <p:sp>
        <p:nvSpPr>
          <p:cNvPr id="45" name="Shape 45"/>
          <p:cNvSpPr txBox="1">
            <a:spLocks noGrp="1"/>
          </p:cNvSpPr>
          <p:nvPr>
            <p:ph type="body" idx="1"/>
          </p:nvPr>
        </p:nvSpPr>
        <p:spPr>
          <a:xfrm>
            <a:off x="271787" y="1340768"/>
            <a:ext cx="8319298" cy="5352720"/>
          </a:xfrm>
          <a:prstGeom prst="rect">
            <a:avLst/>
          </a:prstGeom>
          <a:noFill/>
          <a:ln>
            <a:noFill/>
          </a:ln>
        </p:spPr>
        <p:txBody>
          <a:bodyPr lIns="91425" tIns="45700" rIns="91425" bIns="45700" anchor="t" anchorCtr="0">
            <a:noAutofit/>
          </a:bodyPr>
          <a:lstStyle/>
          <a:p>
            <a:pPr algn="just"/>
            <a:r>
              <a:rPr lang="pt-PT" b="1" dirty="0"/>
              <a:t>DECRETO Nº 4039-R, DE 07 DE DEZEMBRO DE 2016 - </a:t>
            </a:r>
            <a:r>
              <a:rPr lang="pt-PT" dirty="0"/>
              <a:t>Atualiza as disposições sobre o Sistema de Licenciamento Ambiental e Controle das Atividades Poluidoras ou Degradadoras do Meio Ambiente - SILCAP.</a:t>
            </a:r>
          </a:p>
          <a:p>
            <a:pPr algn="just"/>
            <a:endParaRPr lang="pt-PT" dirty="0"/>
          </a:p>
          <a:p>
            <a:pPr lvl="1" algn="just"/>
            <a:r>
              <a:rPr lang="pt-PT" dirty="0"/>
              <a:t>Capítulo II - Art. 7º</a:t>
            </a:r>
            <a:endParaRPr lang="pt-BR"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198</a:t>
            </a:fld>
            <a:endParaRPr lang="pt-BR" dirty="0">
              <a:solidFill>
                <a:prstClr val="black">
                  <a:tint val="75000"/>
                </a:prstClr>
              </a:solidFill>
            </a:endParaRPr>
          </a:p>
        </p:txBody>
      </p:sp>
      <p:sp>
        <p:nvSpPr>
          <p:cNvPr id="2" name="Texto explicativo em seta para a esquerda 1"/>
          <p:cNvSpPr/>
          <p:nvPr/>
        </p:nvSpPr>
        <p:spPr>
          <a:xfrm>
            <a:off x="4067944" y="3645023"/>
            <a:ext cx="4032448" cy="2520281"/>
          </a:xfrm>
          <a:prstGeom prst="leftArrowCallout">
            <a:avLst/>
          </a:prstGeom>
          <a:solidFill>
            <a:srgbClr val="C2C2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dirty="0">
                <a:solidFill>
                  <a:prstClr val="white"/>
                </a:solidFill>
              </a:rPr>
              <a:t>Caso o município não tenha legislação própria com detalhamento sobre o procedimento</a:t>
            </a:r>
          </a:p>
        </p:txBody>
      </p:sp>
    </p:spTree>
    <p:extLst>
      <p:ext uri="{BB962C8B-B14F-4D97-AF65-F5344CB8AC3E}">
        <p14:creationId xmlns:p14="http://schemas.microsoft.com/office/powerpoint/2010/main" xmlns="" val="2115084759"/>
      </p:ext>
    </p:extLst>
  </p:cSld>
  <p:clrMapOvr>
    <a:masterClrMapping/>
  </p:clrMapOvr>
  <p:transition spd="slow">
    <p:cut/>
  </p:transition>
  <p:timing>
    <p:tnLst>
      <p:par>
        <p:cTn id="1" dur="indefinite" restart="never" nodeType="tmRoot"/>
      </p:par>
    </p:tnLst>
  </p:timing>
</p:sld>
</file>

<file path=ppt/slides/slide19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a:t>Etapas prévias</a:t>
            </a:r>
            <a:endParaRPr lang="pt-BR" sz="3600" dirty="0"/>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algn="just"/>
            <a:r>
              <a:rPr lang="pt-BR" sz="2600" dirty="0"/>
              <a:t>O primeiro procedimento a ser feito é verificar a competência do licenciamento: se municipal, estadual ou federal, e se a atividade foi enquadrada corretamente, face ao estudo ambiental apresentado, quando tratar-se de licenciamento ambiental de impacto local.</a:t>
            </a:r>
          </a:p>
          <a:p>
            <a:pPr algn="just"/>
            <a:r>
              <a:rPr lang="pt-BR" sz="2600" dirty="0"/>
              <a:t>Em se tratando de rodovias municipais, deverão ser consultadas as atividades de impacto local na Resolução </a:t>
            </a:r>
            <a:r>
              <a:rPr lang="pt-BR" sz="2600" dirty="0" err="1"/>
              <a:t>Consema</a:t>
            </a:r>
            <a:r>
              <a:rPr lang="pt-BR" sz="2600" dirty="0"/>
              <a:t> n° 001/2022. Os requerimentos de licença anteriores à publicação municipal deverão ser atendimentos pelo </a:t>
            </a:r>
            <a:r>
              <a:rPr lang="pt-BR" sz="2600" dirty="0" err="1"/>
              <a:t>Iema</a:t>
            </a:r>
            <a:r>
              <a:rPr lang="pt-BR" sz="2600" dirty="0"/>
              <a:t>, a não ser que o município já tenha tramitado o licenciamento em paralelo sem, contudo, oficializar o fato ao </a:t>
            </a:r>
            <a:r>
              <a:rPr lang="pt-BR" sz="2600" dirty="0" err="1"/>
              <a:t>Iema</a:t>
            </a:r>
            <a:r>
              <a:rPr lang="pt-BR" sz="2600" dirty="0"/>
              <a:t>.</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199</a:t>
            </a:fld>
            <a:endParaRPr lang="pt-BR" dirty="0">
              <a:solidFill>
                <a:prstClr val="black">
                  <a:tint val="75000"/>
                </a:prstClr>
              </a:solidFill>
            </a:endParaRPr>
          </a:p>
        </p:txBody>
      </p:sp>
      <p:sp>
        <p:nvSpPr>
          <p:cNvPr id="2" name="Pergaminho horizontal 1"/>
          <p:cNvSpPr/>
          <p:nvPr/>
        </p:nvSpPr>
        <p:spPr>
          <a:xfrm>
            <a:off x="5508104" y="5661248"/>
            <a:ext cx="2448272" cy="888223"/>
          </a:xfrm>
          <a:prstGeom prst="horizontalScroll">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b="1" dirty="0">
                <a:solidFill>
                  <a:prstClr val="white"/>
                </a:solidFill>
                <a:hlinkClick r:id="rId3" action="ppaction://hlinkfile"/>
              </a:rPr>
              <a:t>IN 17/2016</a:t>
            </a:r>
            <a:endParaRPr lang="pt-BR" sz="2800" b="1" dirty="0">
              <a:solidFill>
                <a:prstClr val="white"/>
              </a:solidFill>
            </a:endParaRPr>
          </a:p>
        </p:txBody>
      </p:sp>
    </p:spTree>
    <p:extLst>
      <p:ext uri="{BB962C8B-B14F-4D97-AF65-F5344CB8AC3E}">
        <p14:creationId xmlns:p14="http://schemas.microsoft.com/office/powerpoint/2010/main" xmlns="" val="156125044"/>
      </p:ext>
    </p:extLst>
  </p:cSld>
  <p:clrMapOvr>
    <a:masterClrMapping/>
  </p:clrMapOvr>
  <p:transition spd="slow">
    <p:cut/>
  </p:transition>
  <p:timing>
    <p:tnLst>
      <p:par>
        <p:cTn id="1" dur="indefinite" restart="never" nodeType="tmRoot"/>
      </p:par>
    </p:tnLst>
  </p:timing>
</p:sld>
</file>

<file path=ppt/slides/slide20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200" dirty="0"/>
              <a:t/>
            </a:r>
            <a:br>
              <a:rPr lang="pt-BR" sz="3200" dirty="0"/>
            </a:br>
            <a:r>
              <a:rPr lang="pt-BR" sz="3200" dirty="0"/>
              <a:t/>
            </a:r>
            <a:br>
              <a:rPr lang="pt-BR" sz="3200" dirty="0"/>
            </a:br>
            <a:r>
              <a:rPr lang="pt-BR" sz="3200" b="1" dirty="0"/>
              <a:t>Anexo I da Resolução </a:t>
            </a:r>
            <a:r>
              <a:rPr lang="pt-BR" sz="3200" b="1" dirty="0" err="1"/>
              <a:t>Consema</a:t>
            </a:r>
            <a:r>
              <a:rPr lang="pt-BR" sz="3200" b="1" dirty="0"/>
              <a:t> nº 001/2022</a:t>
            </a:r>
            <a:endParaRPr lang="pt-BR" sz="2400" b="1" dirty="0"/>
          </a:p>
        </p:txBody>
      </p:sp>
      <p:sp>
        <p:nvSpPr>
          <p:cNvPr id="45" name="Shape 45"/>
          <p:cNvSpPr txBox="1">
            <a:spLocks noGrp="1"/>
          </p:cNvSpPr>
          <p:nvPr>
            <p:ph type="body" idx="1"/>
          </p:nvPr>
        </p:nvSpPr>
        <p:spPr>
          <a:xfrm>
            <a:off x="386435" y="2132856"/>
            <a:ext cx="8319298" cy="2664296"/>
          </a:xfrm>
          <a:prstGeom prst="rect">
            <a:avLst/>
          </a:prstGeom>
          <a:noFill/>
          <a:ln>
            <a:noFill/>
          </a:ln>
        </p:spPr>
        <p:txBody>
          <a:bodyPr lIns="91425" tIns="45700" rIns="91425" bIns="45700" anchor="t" anchorCtr="0">
            <a:noAutofit/>
          </a:bodyPr>
          <a:lstStyle/>
          <a:p>
            <a:pPr marL="0" indent="0" algn="ctr">
              <a:buNone/>
            </a:pPr>
            <a:r>
              <a:rPr lang="pt-BR" sz="4000" b="1" dirty="0">
                <a:solidFill>
                  <a:srgbClr val="E46C0A"/>
                </a:solidFill>
              </a:rPr>
              <a:t>Tipologias de atividades e de empreendimentos que causem ou possam causar impacto ambiental de âmbito local</a:t>
            </a:r>
          </a:p>
          <a:p>
            <a:pPr marL="0" indent="0" algn="ctr">
              <a:buNone/>
            </a:pPr>
            <a:endParaRPr lang="pt-BR" sz="2800" b="1" dirty="0">
              <a:solidFill>
                <a:srgbClr val="E46C0A"/>
              </a:solidFill>
            </a:endParaRP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200</a:t>
            </a:fld>
            <a:endParaRPr lang="pt-BR" dirty="0">
              <a:solidFill>
                <a:prstClr val="black">
                  <a:tint val="75000"/>
                </a:prstClr>
              </a:solidFill>
            </a:endParaRPr>
          </a:p>
        </p:txBody>
      </p:sp>
    </p:spTree>
    <p:extLst>
      <p:ext uri="{BB962C8B-B14F-4D97-AF65-F5344CB8AC3E}">
        <p14:creationId xmlns:p14="http://schemas.microsoft.com/office/powerpoint/2010/main" xmlns="" val="2341126380"/>
      </p:ext>
    </p:extLst>
  </p:cSld>
  <p:clrMapOvr>
    <a:masterClrMapping/>
  </p:clrMapOvr>
  <p:transition spd="slow">
    <p:cut/>
  </p:transition>
  <p:timing>
    <p:tnLst>
      <p:par>
        <p:cTn id="1" dur="indefinite" restart="never" nodeType="tmRoot"/>
      </p:par>
    </p:tn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pPr>
              <a:defRPr/>
            </a:pPr>
            <a:fld id="{CC367C8B-690A-4385-A6B9-7F8116BF0B81}" type="slidenum">
              <a:rPr lang="pt-BR" smtClean="0">
                <a:solidFill>
                  <a:prstClr val="black">
                    <a:tint val="75000"/>
                  </a:prstClr>
                </a:solidFill>
              </a:rPr>
              <a:pPr>
                <a:defRPr/>
              </a:pPr>
              <a:t>201</a:t>
            </a:fld>
            <a:endParaRPr lang="pt-BR">
              <a:solidFill>
                <a:prstClr val="black">
                  <a:tint val="75000"/>
                </a:prstClr>
              </a:solidFill>
            </a:endParaRPr>
          </a:p>
        </p:txBody>
      </p:sp>
      <p:pic>
        <p:nvPicPr>
          <p:cNvPr id="5" name="Imagem 4"/>
          <p:cNvPicPr>
            <a:picLocks noChangeAspect="1"/>
          </p:cNvPicPr>
          <p:nvPr/>
        </p:nvPicPr>
        <p:blipFill>
          <a:blip r:embed="rId2" cstate="print"/>
          <a:stretch>
            <a:fillRect/>
          </a:stretch>
        </p:blipFill>
        <p:spPr>
          <a:xfrm>
            <a:off x="251487" y="714719"/>
            <a:ext cx="8668835" cy="5561139"/>
          </a:xfrm>
          <a:prstGeom prst="rect">
            <a:avLst/>
          </a:prstGeom>
        </p:spPr>
      </p:pic>
      <p:sp>
        <p:nvSpPr>
          <p:cNvPr id="6" name="Título 4"/>
          <p:cNvSpPr>
            <a:spLocks noGrp="1"/>
          </p:cNvSpPr>
          <p:nvPr>
            <p:ph type="title"/>
          </p:nvPr>
        </p:nvSpPr>
        <p:spPr>
          <a:xfrm>
            <a:off x="446856" y="125806"/>
            <a:ext cx="8229600" cy="812701"/>
          </a:xfrm>
        </p:spPr>
        <p:txBody>
          <a:bodyPr/>
          <a:lstStyle/>
          <a:p>
            <a:r>
              <a:rPr lang="pt-BR" sz="3200" b="1" dirty="0">
                <a:solidFill>
                  <a:srgbClr val="E46C0A"/>
                </a:solidFill>
              </a:rPr>
              <a:t>Atividades principais</a:t>
            </a:r>
          </a:p>
        </p:txBody>
      </p:sp>
    </p:spTree>
    <p:extLst>
      <p:ext uri="{BB962C8B-B14F-4D97-AF65-F5344CB8AC3E}">
        <p14:creationId xmlns:p14="http://schemas.microsoft.com/office/powerpoint/2010/main" xmlns="" val="3087244789"/>
      </p:ext>
    </p:extLst>
  </p:cSld>
  <p:clrMapOvr>
    <a:masterClrMapping/>
  </p:clrMapOvr>
  <p:timing>
    <p:tnLst>
      <p:par>
        <p:cTn id="1" dur="indefinite" restart="never" nodeType="tmRoot"/>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479077" y="176846"/>
            <a:ext cx="8229600" cy="812701"/>
          </a:xfrm>
        </p:spPr>
        <p:txBody>
          <a:bodyPr/>
          <a:lstStyle/>
          <a:p>
            <a:r>
              <a:rPr lang="pt-BR" sz="3600" b="1" dirty="0">
                <a:solidFill>
                  <a:srgbClr val="E46C0A"/>
                </a:solidFill>
              </a:rPr>
              <a:t>Atividades acessórias</a:t>
            </a:r>
          </a:p>
        </p:txBody>
      </p:sp>
      <p:pic>
        <p:nvPicPr>
          <p:cNvPr id="9" name="Espaço Reservado para Conteúdo 8"/>
          <p:cNvPicPr>
            <a:picLocks noGrp="1" noChangeAspect="1"/>
          </p:cNvPicPr>
          <p:nvPr>
            <p:ph idx="1"/>
          </p:nvPr>
        </p:nvPicPr>
        <p:blipFill>
          <a:blip r:embed="rId2" cstate="print"/>
          <a:stretch>
            <a:fillRect/>
          </a:stretch>
        </p:blipFill>
        <p:spPr>
          <a:xfrm>
            <a:off x="469724" y="4549302"/>
            <a:ext cx="7989472" cy="1567246"/>
          </a:xfrm>
          <a:prstGeom prst="rect">
            <a:avLst/>
          </a:prstGeom>
        </p:spPr>
      </p:pic>
      <p:sp>
        <p:nvSpPr>
          <p:cNvPr id="2" name="Espaço Reservado para Número de Slide 1"/>
          <p:cNvSpPr>
            <a:spLocks noGrp="1"/>
          </p:cNvSpPr>
          <p:nvPr>
            <p:ph type="sldNum" sz="quarter" idx="12"/>
          </p:nvPr>
        </p:nvSpPr>
        <p:spPr/>
        <p:txBody>
          <a:bodyPr/>
          <a:lstStyle/>
          <a:p>
            <a:fld id="{11580C95-E7AE-4143-AE2D-E14D98663070}" type="slidenum">
              <a:rPr lang="pt-BR" smtClean="0">
                <a:solidFill>
                  <a:prstClr val="black">
                    <a:tint val="75000"/>
                  </a:prstClr>
                </a:solidFill>
              </a:rPr>
              <a:pPr/>
              <a:t>202</a:t>
            </a:fld>
            <a:endParaRPr lang="pt-BR" dirty="0">
              <a:solidFill>
                <a:prstClr val="black">
                  <a:tint val="75000"/>
                </a:prstClr>
              </a:solidFill>
            </a:endParaRPr>
          </a:p>
        </p:txBody>
      </p:sp>
      <p:pic>
        <p:nvPicPr>
          <p:cNvPr id="10" name="Imagem 9"/>
          <p:cNvPicPr>
            <a:picLocks noChangeAspect="1"/>
          </p:cNvPicPr>
          <p:nvPr/>
        </p:nvPicPr>
        <p:blipFill>
          <a:blip r:embed="rId3" cstate="print"/>
          <a:stretch>
            <a:fillRect/>
          </a:stretch>
        </p:blipFill>
        <p:spPr>
          <a:xfrm>
            <a:off x="469722" y="2814844"/>
            <a:ext cx="8010015" cy="1727882"/>
          </a:xfrm>
          <a:prstGeom prst="rect">
            <a:avLst/>
          </a:prstGeom>
        </p:spPr>
      </p:pic>
      <p:pic>
        <p:nvPicPr>
          <p:cNvPr id="11" name="Imagem 10"/>
          <p:cNvPicPr>
            <a:picLocks noChangeAspect="1"/>
          </p:cNvPicPr>
          <p:nvPr/>
        </p:nvPicPr>
        <p:blipFill>
          <a:blip r:embed="rId4" cstate="print"/>
          <a:stretch>
            <a:fillRect/>
          </a:stretch>
        </p:blipFill>
        <p:spPr>
          <a:xfrm>
            <a:off x="469723" y="853964"/>
            <a:ext cx="7989473" cy="1069629"/>
          </a:xfrm>
          <a:prstGeom prst="rect">
            <a:avLst/>
          </a:prstGeom>
        </p:spPr>
      </p:pic>
      <p:pic>
        <p:nvPicPr>
          <p:cNvPr id="12" name="Imagem 11"/>
          <p:cNvPicPr>
            <a:picLocks noChangeAspect="1"/>
          </p:cNvPicPr>
          <p:nvPr/>
        </p:nvPicPr>
        <p:blipFill>
          <a:blip r:embed="rId5" cstate="print"/>
          <a:stretch>
            <a:fillRect/>
          </a:stretch>
        </p:blipFill>
        <p:spPr>
          <a:xfrm>
            <a:off x="465825" y="1916133"/>
            <a:ext cx="8009551" cy="885884"/>
          </a:xfrm>
          <a:prstGeom prst="rect">
            <a:avLst/>
          </a:prstGeom>
        </p:spPr>
      </p:pic>
    </p:spTree>
    <p:extLst>
      <p:ext uri="{BB962C8B-B14F-4D97-AF65-F5344CB8AC3E}">
        <p14:creationId xmlns:p14="http://schemas.microsoft.com/office/powerpoint/2010/main" xmlns="" val="785072327"/>
      </p:ext>
    </p:extLst>
  </p:cSld>
  <p:clrMapOvr>
    <a:masterClrMapping/>
  </p:clrMapOvr>
  <p:timing>
    <p:tnLst>
      <p:par>
        <p:cTn id="1" dur="indefinite" restart="never" nodeType="tmRoot"/>
      </p:par>
    </p:tnLst>
  </p:timing>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ítulo 4"/>
          <p:cNvSpPr>
            <a:spLocks noGrp="1"/>
          </p:cNvSpPr>
          <p:nvPr>
            <p:ph type="title"/>
          </p:nvPr>
        </p:nvSpPr>
        <p:spPr>
          <a:xfrm>
            <a:off x="479077" y="176846"/>
            <a:ext cx="8229600" cy="812701"/>
          </a:xfrm>
        </p:spPr>
        <p:txBody>
          <a:bodyPr/>
          <a:lstStyle/>
          <a:p>
            <a:r>
              <a:rPr lang="pt-BR" sz="3200" b="1" dirty="0">
                <a:solidFill>
                  <a:srgbClr val="E46C0A"/>
                </a:solidFill>
              </a:rPr>
              <a:t>05 Consórcios licenciadores</a:t>
            </a:r>
            <a:br>
              <a:rPr lang="pt-BR" sz="3200" b="1" dirty="0">
                <a:solidFill>
                  <a:srgbClr val="E46C0A"/>
                </a:solidFill>
              </a:rPr>
            </a:br>
            <a:endParaRPr lang="pt-BR" sz="3200" b="1" dirty="0">
              <a:solidFill>
                <a:srgbClr val="E46C0A"/>
              </a:solidFill>
            </a:endParaRPr>
          </a:p>
        </p:txBody>
      </p:sp>
      <p:sp>
        <p:nvSpPr>
          <p:cNvPr id="2" name="Espaço Reservado para Número de Slide 1"/>
          <p:cNvSpPr>
            <a:spLocks noGrp="1"/>
          </p:cNvSpPr>
          <p:nvPr>
            <p:ph type="sldNum" sz="quarter" idx="12"/>
          </p:nvPr>
        </p:nvSpPr>
        <p:spPr/>
        <p:txBody>
          <a:bodyPr/>
          <a:lstStyle/>
          <a:p>
            <a:fld id="{11580C95-E7AE-4143-AE2D-E14D98663070}" type="slidenum">
              <a:rPr lang="pt-BR" smtClean="0">
                <a:solidFill>
                  <a:prstClr val="black">
                    <a:tint val="75000"/>
                  </a:prstClr>
                </a:solidFill>
              </a:rPr>
              <a:pPr/>
              <a:t>203</a:t>
            </a:fld>
            <a:endParaRPr lang="pt-BR" dirty="0">
              <a:solidFill>
                <a:prstClr val="black">
                  <a:tint val="75000"/>
                </a:prstClr>
              </a:solidFill>
            </a:endParaRPr>
          </a:p>
        </p:txBody>
      </p:sp>
      <p:pic>
        <p:nvPicPr>
          <p:cNvPr id="4" name="Espaço Reservado para Conteúdo 3"/>
          <p:cNvPicPr>
            <a:picLocks noGrp="1" noChangeAspect="1"/>
          </p:cNvPicPr>
          <p:nvPr>
            <p:ph idx="1"/>
          </p:nvPr>
        </p:nvPicPr>
        <p:blipFill>
          <a:blip r:embed="rId2" cstate="print"/>
          <a:stretch>
            <a:fillRect/>
          </a:stretch>
        </p:blipFill>
        <p:spPr>
          <a:xfrm>
            <a:off x="479076" y="732308"/>
            <a:ext cx="7981355" cy="5569110"/>
          </a:xfrm>
          <a:prstGeom prst="rect">
            <a:avLst/>
          </a:prstGeom>
        </p:spPr>
      </p:pic>
    </p:spTree>
    <p:extLst>
      <p:ext uri="{BB962C8B-B14F-4D97-AF65-F5344CB8AC3E}">
        <p14:creationId xmlns:p14="http://schemas.microsoft.com/office/powerpoint/2010/main" xmlns="" val="1764607215"/>
      </p:ext>
    </p:extLst>
  </p:cSld>
  <p:clrMapOvr>
    <a:masterClrMapping/>
  </p:clrMapOvr>
  <p:timing>
    <p:tnLst>
      <p:par>
        <p:cTn id="1" dur="indefinite" restart="never" nodeType="tmRoot"/>
      </p:par>
    </p:tnLst>
  </p:timing>
</p:sld>
</file>

<file path=ppt/slides/slide20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a:t>Documentação técnica</a:t>
            </a:r>
            <a:endParaRPr lang="pt-BR" sz="3600" dirty="0"/>
          </a:p>
        </p:txBody>
      </p:sp>
      <p:sp>
        <p:nvSpPr>
          <p:cNvPr id="45" name="Shape 45"/>
          <p:cNvSpPr txBox="1">
            <a:spLocks noGrp="1"/>
          </p:cNvSpPr>
          <p:nvPr>
            <p:ph type="body" idx="1"/>
          </p:nvPr>
        </p:nvSpPr>
        <p:spPr>
          <a:xfrm>
            <a:off x="313037" y="1196752"/>
            <a:ext cx="8319298" cy="5352720"/>
          </a:xfrm>
          <a:prstGeom prst="rect">
            <a:avLst/>
          </a:prstGeom>
          <a:noFill/>
          <a:ln>
            <a:noFill/>
          </a:ln>
        </p:spPr>
        <p:txBody>
          <a:bodyPr lIns="91425" tIns="45700" rIns="91425" bIns="45700" anchor="t" anchorCtr="0">
            <a:noAutofit/>
          </a:bodyPr>
          <a:lstStyle/>
          <a:p>
            <a:pPr algn="just"/>
            <a:r>
              <a:rPr lang="pt-BR" sz="2400" dirty="0"/>
              <a:t>Deverá ser conferida a </a:t>
            </a:r>
            <a:r>
              <a:rPr lang="pt-BR" sz="2400" dirty="0">
                <a:solidFill>
                  <a:srgbClr val="FF0000"/>
                </a:solidFill>
              </a:rPr>
              <a:t>anotação de responsabilidade técnica (ART)</a:t>
            </a:r>
            <a:r>
              <a:rPr lang="pt-BR" sz="2400" dirty="0"/>
              <a:t>. Existem campos nesses documentos que devem ser verificados pelo analista para validá-las, pois havendo erros ou vícios elas não têm valor jurídico;</a:t>
            </a:r>
          </a:p>
          <a:p>
            <a:pPr lvl="1" algn="just"/>
            <a:r>
              <a:rPr lang="pt-BR" sz="2400" dirty="0"/>
              <a:t>Quanto ao campo “atividade técnica”, se for clicada a opção “elaboração de projeto” (geométricos de engenharia), o campo “natureza da participação” é automaticamente preenchido pelo Conselho </a:t>
            </a:r>
            <a:r>
              <a:rPr lang="pt-BR" sz="2400" i="1" dirty="0"/>
              <a:t>online</a:t>
            </a:r>
            <a:r>
              <a:rPr lang="pt-BR" sz="2400" dirty="0"/>
              <a:t> com o tipo “autoria”;</a:t>
            </a:r>
          </a:p>
          <a:p>
            <a:pPr lvl="1" algn="just"/>
            <a:r>
              <a:rPr lang="pt-BR" sz="2400" dirty="0"/>
              <a:t>Quando são preenchidas no campo “atividade técnica” as demais modalidades (por exemplo: “execução de obra”, “serviço técnico”, “estudos”, “planejamento”, “laudo”, “execução de manutenção”), o campo “natureza da participação” é automaticamente preenchido pelo Conselho </a:t>
            </a:r>
            <a:r>
              <a:rPr lang="pt-BR" sz="2400" i="1" dirty="0"/>
              <a:t>online</a:t>
            </a:r>
            <a:r>
              <a:rPr lang="pt-BR" sz="2400" dirty="0"/>
              <a:t> com o tipo “responsabilidade técnica”.</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204</a:t>
            </a:fld>
            <a:endParaRPr lang="pt-BR" dirty="0">
              <a:solidFill>
                <a:prstClr val="black">
                  <a:tint val="75000"/>
                </a:prstClr>
              </a:solidFill>
            </a:endParaRPr>
          </a:p>
        </p:txBody>
      </p:sp>
    </p:spTree>
    <p:extLst>
      <p:ext uri="{BB962C8B-B14F-4D97-AF65-F5344CB8AC3E}">
        <p14:creationId xmlns:p14="http://schemas.microsoft.com/office/powerpoint/2010/main" xmlns="" val="1979226894"/>
      </p:ext>
    </p:extLst>
  </p:cSld>
  <p:clrMapOvr>
    <a:masterClrMapping/>
  </p:clrMapOvr>
  <p:transition spd="slow">
    <p:cut/>
  </p:transition>
  <p:timing>
    <p:tnLst>
      <p:par>
        <p:cTn id="1" dur="indefinite" restart="never" nodeType="tmRoot"/>
      </p:par>
    </p:tnLst>
  </p:timing>
</p:sld>
</file>

<file path=ppt/slides/slide20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err="1"/>
              <a:t>Checklist</a:t>
            </a:r>
            <a:r>
              <a:rPr lang="pt-BR" sz="3600" b="1" dirty="0"/>
              <a:t> e Vistoria Técnica</a:t>
            </a:r>
            <a:endParaRPr lang="pt-BR" sz="3600" dirty="0"/>
          </a:p>
        </p:txBody>
      </p:sp>
      <p:sp>
        <p:nvSpPr>
          <p:cNvPr id="45" name="Shape 45"/>
          <p:cNvSpPr txBox="1">
            <a:spLocks noGrp="1"/>
          </p:cNvSpPr>
          <p:nvPr>
            <p:ph type="body" idx="1"/>
          </p:nvPr>
        </p:nvSpPr>
        <p:spPr>
          <a:xfrm>
            <a:off x="313037" y="1196752"/>
            <a:ext cx="8319298" cy="5112568"/>
          </a:xfrm>
          <a:prstGeom prst="rect">
            <a:avLst/>
          </a:prstGeom>
          <a:noFill/>
          <a:ln>
            <a:noFill/>
          </a:ln>
        </p:spPr>
        <p:txBody>
          <a:bodyPr lIns="91425" tIns="45700" rIns="91425" bIns="45700" anchor="t" anchorCtr="0">
            <a:noAutofit/>
          </a:bodyPr>
          <a:lstStyle/>
          <a:p>
            <a:pPr algn="just"/>
            <a:r>
              <a:rPr lang="pt-BR" sz="2600" dirty="0"/>
              <a:t>Verificar a necessidade de realizar vistoria na área onde se encontra ou será implantada a atividade poluidora;</a:t>
            </a:r>
          </a:p>
          <a:p>
            <a:pPr algn="just"/>
            <a:r>
              <a:rPr lang="pt-BR" sz="2600" dirty="0"/>
              <a:t>Verificar se todas as áreas protegidas, áreas de risco cadastradas pela Defesa Civil, áreas vulneráveis a inundações, curso d’água transpostos, fragmentos de mata nativa ou outras fitofisionomias significativas foram citadas nos estudos, comparando-os aos </a:t>
            </a:r>
            <a:r>
              <a:rPr lang="pt-BR" sz="2600" i="1" dirty="0" err="1"/>
              <a:t>shapes</a:t>
            </a:r>
            <a:r>
              <a:rPr lang="pt-BR" sz="2600" dirty="0"/>
              <a:t> disponibilizados em sistema de informação geográfica (SIG).</a:t>
            </a:r>
          </a:p>
          <a:p>
            <a:pPr marL="0" indent="0" algn="just">
              <a:buNone/>
            </a:pPr>
            <a:endParaRPr lang="pt-BR" sz="2400" dirty="0"/>
          </a:p>
          <a:p>
            <a:pPr algn="just"/>
            <a:endParaRPr lang="pt-BR" sz="24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205</a:t>
            </a:fld>
            <a:endParaRPr lang="pt-BR" dirty="0">
              <a:solidFill>
                <a:prstClr val="black">
                  <a:tint val="75000"/>
                </a:prstClr>
              </a:solidFill>
            </a:endParaRPr>
          </a:p>
        </p:txBody>
      </p:sp>
      <p:sp>
        <p:nvSpPr>
          <p:cNvPr id="2" name="Pergaminho horizontal 1"/>
          <p:cNvSpPr/>
          <p:nvPr/>
        </p:nvSpPr>
        <p:spPr>
          <a:xfrm>
            <a:off x="3851920" y="4797152"/>
            <a:ext cx="3672408" cy="1368152"/>
          </a:xfrm>
          <a:prstGeom prst="horizontalScroll">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4000" dirty="0">
                <a:solidFill>
                  <a:prstClr val="white"/>
                </a:solidFill>
                <a:latin typeface="Berlin Sans FB Demi" panose="020E0802020502020306" pitchFamily="34" charset="0"/>
                <a:hlinkClick r:id="rId3"/>
              </a:rPr>
              <a:t>GEOIEMA</a:t>
            </a:r>
            <a:endParaRPr lang="pt-BR" sz="4000" dirty="0">
              <a:solidFill>
                <a:prstClr val="white"/>
              </a:solidFill>
              <a:latin typeface="Berlin Sans FB Demi" panose="020E0802020502020306" pitchFamily="34" charset="0"/>
            </a:endParaRPr>
          </a:p>
        </p:txBody>
      </p:sp>
    </p:spTree>
    <p:extLst>
      <p:ext uri="{BB962C8B-B14F-4D97-AF65-F5344CB8AC3E}">
        <p14:creationId xmlns:p14="http://schemas.microsoft.com/office/powerpoint/2010/main" xmlns="" val="1109080606"/>
      </p:ext>
    </p:extLst>
  </p:cSld>
  <p:clrMapOvr>
    <a:masterClrMapping/>
  </p:clrMapOvr>
  <p:transition spd="slow">
    <p:cut/>
  </p:transition>
  <p:timing>
    <p:tnLst>
      <p:par>
        <p:cTn id="1" dur="indefinite" restart="never" nodeType="tmRoot"/>
      </p:par>
    </p:tnLst>
  </p:timing>
</p:sld>
</file>

<file path=ppt/slides/slide20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err="1"/>
              <a:t>Checklist</a:t>
            </a:r>
            <a:r>
              <a:rPr lang="pt-BR" sz="3600" b="1" dirty="0"/>
              <a:t> e Vistoria Técnica</a:t>
            </a:r>
            <a:endParaRPr lang="pt-BR" sz="3600" dirty="0"/>
          </a:p>
        </p:txBody>
      </p:sp>
      <p:sp>
        <p:nvSpPr>
          <p:cNvPr id="45" name="Shape 45"/>
          <p:cNvSpPr txBox="1">
            <a:spLocks noGrp="1"/>
          </p:cNvSpPr>
          <p:nvPr>
            <p:ph type="body" idx="1"/>
          </p:nvPr>
        </p:nvSpPr>
        <p:spPr>
          <a:xfrm>
            <a:off x="313037" y="1196752"/>
            <a:ext cx="8319298" cy="5112568"/>
          </a:xfrm>
          <a:prstGeom prst="rect">
            <a:avLst/>
          </a:prstGeom>
          <a:noFill/>
          <a:ln>
            <a:noFill/>
          </a:ln>
        </p:spPr>
        <p:txBody>
          <a:bodyPr lIns="91425" tIns="45700" rIns="91425" bIns="45700" anchor="t" anchorCtr="0">
            <a:noAutofit/>
          </a:bodyPr>
          <a:lstStyle/>
          <a:p>
            <a:pPr algn="just"/>
            <a:r>
              <a:rPr lang="pt-BR" sz="2800" dirty="0"/>
              <a:t>Os principais pontos de interesse a serem elencados no </a:t>
            </a:r>
            <a:r>
              <a:rPr lang="pt-BR" sz="2800" i="1" dirty="0" err="1"/>
              <a:t>checklist</a:t>
            </a:r>
            <a:r>
              <a:rPr lang="pt-BR" sz="2800" dirty="0"/>
              <a:t> são as </a:t>
            </a:r>
            <a:r>
              <a:rPr lang="pt-BR" sz="2800" dirty="0">
                <a:solidFill>
                  <a:srgbClr val="FF0000"/>
                </a:solidFill>
              </a:rPr>
              <a:t>coordenadas SIRGAS2000</a:t>
            </a:r>
            <a:r>
              <a:rPr lang="pt-BR" sz="2800" dirty="0"/>
              <a:t>: do inicio e término dos trechos, das áreas de bota-fora, das áreas de empréstimo, do canteiro de obras, das obras-de-arte, dos fragmentos de mata nativa ou florestas de eucalipto atravessados pela rodovia, entre outros. </a:t>
            </a:r>
          </a:p>
          <a:p>
            <a:pPr algn="just"/>
            <a:r>
              <a:rPr lang="pt-BR" sz="2800" dirty="0"/>
              <a:t>Durante a vistoria deverão ser verificados eventuais passivos ambientais deflagrados por erosão ou deslizamento de solo ou rocha, anotando suas coordenadas e estacas no </a:t>
            </a:r>
            <a:r>
              <a:rPr lang="pt-BR" sz="2800" i="1" dirty="0" err="1"/>
              <a:t>checklist</a:t>
            </a:r>
            <a:r>
              <a:rPr lang="pt-BR" sz="2800" i="1" dirty="0"/>
              <a:t>.</a:t>
            </a:r>
            <a:endParaRPr lang="pt-BR" sz="2800" dirty="0"/>
          </a:p>
          <a:p>
            <a:pPr algn="just"/>
            <a:endParaRPr lang="pt-BR" sz="28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206</a:t>
            </a:fld>
            <a:endParaRPr lang="pt-BR" dirty="0">
              <a:solidFill>
                <a:prstClr val="black">
                  <a:tint val="75000"/>
                </a:prstClr>
              </a:solidFill>
            </a:endParaRPr>
          </a:p>
        </p:txBody>
      </p:sp>
    </p:spTree>
    <p:extLst>
      <p:ext uri="{BB962C8B-B14F-4D97-AF65-F5344CB8AC3E}">
        <p14:creationId xmlns:p14="http://schemas.microsoft.com/office/powerpoint/2010/main" xmlns="" val="939419762"/>
      </p:ext>
    </p:extLst>
  </p:cSld>
  <p:clrMapOvr>
    <a:masterClrMapping/>
  </p:clrMapOvr>
  <p:transition spd="slow">
    <p:cut/>
  </p:transition>
  <p:timing>
    <p:tnLst>
      <p:par>
        <p:cTn id="1" dur="indefinite" restart="never" nodeType="tmRoot"/>
      </p:par>
    </p:tn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pPr>
              <a:defRPr/>
            </a:pPr>
            <a:fld id="{A43F23B0-A479-486C-8980-C3F881D8CCC2}" type="slidenum">
              <a:rPr lang="pt-BR">
                <a:solidFill>
                  <a:prstClr val="black">
                    <a:tint val="75000"/>
                  </a:prstClr>
                </a:solidFill>
              </a:rPr>
              <a:pPr>
                <a:defRPr/>
              </a:pPr>
              <a:t>207</a:t>
            </a:fld>
            <a:endParaRPr lang="pt-BR">
              <a:solidFill>
                <a:prstClr val="black">
                  <a:tint val="75000"/>
                </a:prstClr>
              </a:solidFill>
            </a:endParaRPr>
          </a:p>
        </p:txBody>
      </p:sp>
      <p:pic>
        <p:nvPicPr>
          <p:cNvPr id="3" name="Imagem 2"/>
          <p:cNvPicPr>
            <a:picLocks noChangeAspect="1"/>
          </p:cNvPicPr>
          <p:nvPr/>
        </p:nvPicPr>
        <p:blipFill>
          <a:blip r:embed="rId2" cstate="print"/>
          <a:stretch>
            <a:fillRect/>
          </a:stretch>
        </p:blipFill>
        <p:spPr>
          <a:xfrm>
            <a:off x="142863" y="332656"/>
            <a:ext cx="7740121" cy="5787384"/>
          </a:xfrm>
          <a:prstGeom prst="rect">
            <a:avLst/>
          </a:prstGeom>
        </p:spPr>
      </p:pic>
    </p:spTree>
    <p:extLst>
      <p:ext uri="{BB962C8B-B14F-4D97-AF65-F5344CB8AC3E}">
        <p14:creationId xmlns:p14="http://schemas.microsoft.com/office/powerpoint/2010/main" xmlns="" val="878007758"/>
      </p:ext>
    </p:extLst>
  </p:cSld>
  <p:clrMapOvr>
    <a:masterClrMapping/>
  </p:clrMapOvr>
  <p:timing>
    <p:tnLst>
      <p:par>
        <p:cTn id="1" dur="indefinite" restart="never" nodeType="tmRoot"/>
      </p:par>
    </p:tnLst>
  </p:timing>
</p:sld>
</file>

<file path=ppt/slides/slide20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err="1"/>
              <a:t>Checklist</a:t>
            </a:r>
            <a:r>
              <a:rPr lang="pt-BR" sz="3600" b="1" dirty="0"/>
              <a:t> e Vistoria Técnica</a:t>
            </a:r>
            <a:endParaRPr lang="pt-BR" sz="3600" dirty="0"/>
          </a:p>
        </p:txBody>
      </p:sp>
      <p:sp>
        <p:nvSpPr>
          <p:cNvPr id="45" name="Shape 45"/>
          <p:cNvSpPr txBox="1">
            <a:spLocks noGrp="1"/>
          </p:cNvSpPr>
          <p:nvPr>
            <p:ph type="body" idx="1"/>
          </p:nvPr>
        </p:nvSpPr>
        <p:spPr>
          <a:xfrm>
            <a:off x="313037" y="1196752"/>
            <a:ext cx="8319298" cy="5112568"/>
          </a:xfrm>
          <a:prstGeom prst="rect">
            <a:avLst/>
          </a:prstGeom>
          <a:noFill/>
          <a:ln>
            <a:noFill/>
          </a:ln>
        </p:spPr>
        <p:txBody>
          <a:bodyPr lIns="91425" tIns="45700" rIns="91425" bIns="45700" anchor="t" anchorCtr="0">
            <a:noAutofit/>
          </a:bodyPr>
          <a:lstStyle/>
          <a:p>
            <a:pPr algn="just"/>
            <a:r>
              <a:rPr lang="pt-BR" sz="2800" dirty="0"/>
              <a:t>Para elaboração de mapa para uso na vistoria, capturar a imagem aérea do SIG com os </a:t>
            </a:r>
            <a:r>
              <a:rPr lang="pt-BR" sz="2800" i="1" dirty="0" err="1"/>
              <a:t>layers</a:t>
            </a:r>
            <a:r>
              <a:rPr lang="pt-BR" sz="2800" dirty="0"/>
              <a:t> dos aspectos citados acima, além do </a:t>
            </a:r>
            <a:r>
              <a:rPr lang="pt-BR" sz="2800" i="1" dirty="0" err="1"/>
              <a:t>shape</a:t>
            </a:r>
            <a:r>
              <a:rPr lang="pt-BR" sz="2800" dirty="0"/>
              <a:t> da rodovia, na ordem de início para término de trecho, inserindo o </a:t>
            </a:r>
            <a:r>
              <a:rPr lang="pt-BR" sz="2800" i="1" dirty="0" err="1"/>
              <a:t>layer</a:t>
            </a:r>
            <a:r>
              <a:rPr lang="pt-BR" sz="2800" dirty="0"/>
              <a:t> com simbologia legível dos pontos de interesse;</a:t>
            </a:r>
          </a:p>
          <a:p>
            <a:pPr algn="just"/>
            <a:r>
              <a:rPr lang="pt-BR" sz="2800" dirty="0"/>
              <a:t>Durante a vistoria, antes de fotografar a paisagem correspondente ao ponto de interesse elencado do </a:t>
            </a:r>
            <a:r>
              <a:rPr lang="pt-BR" sz="2800" i="1" dirty="0" err="1"/>
              <a:t>checklist</a:t>
            </a:r>
            <a:r>
              <a:rPr lang="pt-BR" sz="2800" dirty="0"/>
              <a:t>, primeiramente fotografar o </a:t>
            </a:r>
            <a:r>
              <a:rPr lang="pt-BR" sz="2800" i="1" dirty="0" err="1"/>
              <a:t>checklist</a:t>
            </a:r>
            <a:r>
              <a:rPr lang="pt-BR" sz="2800" dirty="0"/>
              <a:t> destacando o ponto de interesse com um objeto (ponta da caneta ou outro), em seguida fotografar a paisagem.</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208</a:t>
            </a:fld>
            <a:endParaRPr lang="pt-BR" dirty="0">
              <a:solidFill>
                <a:prstClr val="black">
                  <a:tint val="75000"/>
                </a:prstClr>
              </a:solidFill>
            </a:endParaRPr>
          </a:p>
        </p:txBody>
      </p:sp>
    </p:spTree>
    <p:extLst>
      <p:ext uri="{BB962C8B-B14F-4D97-AF65-F5344CB8AC3E}">
        <p14:creationId xmlns:p14="http://schemas.microsoft.com/office/powerpoint/2010/main" xmlns="" val="1621569953"/>
      </p:ext>
    </p:extLst>
  </p:cSld>
  <p:clrMapOvr>
    <a:masterClrMapping/>
  </p:clrMapOvr>
  <p:transition spd="slow">
    <p:cut/>
  </p:transition>
  <p:timing>
    <p:tnLst>
      <p:par>
        <p:cTn id="1" dur="indefinite" restart="never" nodeType="tmRoot"/>
      </p:par>
    </p:tn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pPr>
              <a:defRPr/>
            </a:pPr>
            <a:fld id="{CC367C8B-690A-4385-A6B9-7F8116BF0B81}" type="slidenum">
              <a:rPr lang="pt-BR">
                <a:solidFill>
                  <a:prstClr val="black">
                    <a:tint val="75000"/>
                  </a:prstClr>
                </a:solidFill>
              </a:rPr>
              <a:pPr>
                <a:defRPr/>
              </a:pPr>
              <a:t>209</a:t>
            </a:fld>
            <a:endParaRPr lang="pt-BR">
              <a:solidFill>
                <a:prstClr val="black">
                  <a:tint val="75000"/>
                </a:prstClr>
              </a:solidFill>
            </a:endParaRPr>
          </a:p>
        </p:txBody>
      </p:sp>
      <p:pic>
        <p:nvPicPr>
          <p:cNvPr id="5" name="Imagem 4"/>
          <p:cNvPicPr>
            <a:picLocks noChangeAspect="1"/>
          </p:cNvPicPr>
          <p:nvPr/>
        </p:nvPicPr>
        <p:blipFill>
          <a:blip r:embed="rId2" cstate="print"/>
          <a:stretch>
            <a:fillRect/>
          </a:stretch>
        </p:blipFill>
        <p:spPr>
          <a:xfrm>
            <a:off x="2399" y="548680"/>
            <a:ext cx="8913835" cy="5005531"/>
          </a:xfrm>
          <a:prstGeom prst="rect">
            <a:avLst/>
          </a:prstGeom>
        </p:spPr>
      </p:pic>
    </p:spTree>
    <p:extLst>
      <p:ext uri="{BB962C8B-B14F-4D97-AF65-F5344CB8AC3E}">
        <p14:creationId xmlns:p14="http://schemas.microsoft.com/office/powerpoint/2010/main" xmlns="" val="769412845"/>
      </p:ext>
    </p:extLst>
  </p:cSld>
  <p:clrMapOvr>
    <a:masterClrMapping/>
  </p:clrMapOvr>
  <p:timing>
    <p:tnLst>
      <p:par>
        <p:cTn id="1" dur="indefinite" restart="never" nodeType="tmRoot"/>
      </p:par>
    </p:tnLst>
  </p:timing>
</p:sld>
</file>

<file path=ppt/slides/slide21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a:t>Redação dos Atos Administrativos </a:t>
            </a:r>
            <a:endParaRPr lang="pt-BR" sz="3600" dirty="0"/>
          </a:p>
        </p:txBody>
      </p:sp>
      <p:sp>
        <p:nvSpPr>
          <p:cNvPr id="45" name="Shape 45"/>
          <p:cNvSpPr txBox="1">
            <a:spLocks noGrp="1"/>
          </p:cNvSpPr>
          <p:nvPr>
            <p:ph type="body" idx="1"/>
          </p:nvPr>
        </p:nvSpPr>
        <p:spPr>
          <a:xfrm>
            <a:off x="313037" y="1196752"/>
            <a:ext cx="8319298" cy="5112568"/>
          </a:xfrm>
          <a:prstGeom prst="rect">
            <a:avLst/>
          </a:prstGeom>
          <a:noFill/>
          <a:ln>
            <a:noFill/>
          </a:ln>
        </p:spPr>
        <p:txBody>
          <a:bodyPr lIns="91425" tIns="45700" rIns="91425" bIns="45700" anchor="t" anchorCtr="0">
            <a:noAutofit/>
          </a:bodyPr>
          <a:lstStyle/>
          <a:p>
            <a:pPr algn="just"/>
            <a:r>
              <a:rPr lang="pt-BR" sz="2400" dirty="0"/>
              <a:t>Nos casos de vistorias realizadas por equipes multidisciplinares, o coordenador do estudo ambiental, para o caso de EIA/RIMA, ou o autor principal, para as demais avaliações ambientais, deverá elaborar o(s) ato(s) administrativo(s) e fiscalizatório(s) necessário(s), como couber, contemplando as constatações, análises e conclusões, contando com o auxílio e sugestões dos coautores ou colaboradores integrantes da equipe.</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210</a:t>
            </a:fld>
            <a:endParaRPr lang="pt-BR" dirty="0">
              <a:solidFill>
                <a:prstClr val="black">
                  <a:tint val="75000"/>
                </a:prstClr>
              </a:solidFill>
            </a:endParaRPr>
          </a:p>
        </p:txBody>
      </p:sp>
      <p:sp>
        <p:nvSpPr>
          <p:cNvPr id="5" name="Retângulo de cantos arredondados 4"/>
          <p:cNvSpPr/>
          <p:nvPr/>
        </p:nvSpPr>
        <p:spPr>
          <a:xfrm>
            <a:off x="728269" y="4365104"/>
            <a:ext cx="7488832" cy="1656184"/>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2400" dirty="0">
                <a:solidFill>
                  <a:prstClr val="white"/>
                </a:solidFill>
              </a:rPr>
              <a:t>Os atos administrativos são o </a:t>
            </a:r>
            <a:r>
              <a:rPr lang="pt-BR" sz="2400" b="1" dirty="0">
                <a:solidFill>
                  <a:prstClr val="white"/>
                </a:solidFill>
              </a:rPr>
              <a:t>parecer técnico (PT), a nota técnica (NT), o relatório de vistoria(RV), </a:t>
            </a:r>
            <a:r>
              <a:rPr lang="pt-BR" sz="2400" dirty="0">
                <a:solidFill>
                  <a:prstClr val="white"/>
                </a:solidFill>
              </a:rPr>
              <a:t>entre outros, contendo manifestação unilateral com o embasamento teórico necessário à emissão dos atos fiscalizatórios.</a:t>
            </a:r>
          </a:p>
        </p:txBody>
      </p:sp>
    </p:spTree>
    <p:extLst>
      <p:ext uri="{BB962C8B-B14F-4D97-AF65-F5344CB8AC3E}">
        <p14:creationId xmlns:p14="http://schemas.microsoft.com/office/powerpoint/2010/main" xmlns="" val="4173053565"/>
      </p:ext>
    </p:extLst>
  </p:cSld>
  <p:clrMapOvr>
    <a:masterClrMapping/>
  </p:clrMapOvr>
  <p:transition spd="slow">
    <p:cut/>
  </p:transition>
  <p:timing>
    <p:tnLst>
      <p:par>
        <p:cTn id="1" dur="indefinite" restart="never" nodeType="tmRoot"/>
      </p:par>
    </p:tnLst>
  </p:timing>
</p:sld>
</file>

<file path=ppt/slides/slide21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a:t>Atos Fiscalizatórios </a:t>
            </a:r>
            <a:endParaRPr lang="pt-BR" sz="36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211</a:t>
            </a:fld>
            <a:endParaRPr lang="pt-BR" dirty="0">
              <a:solidFill>
                <a:prstClr val="black">
                  <a:tint val="75000"/>
                </a:prstClr>
              </a:solidFill>
            </a:endParaRPr>
          </a:p>
        </p:txBody>
      </p:sp>
      <p:sp>
        <p:nvSpPr>
          <p:cNvPr id="6" name="Espaço Reservado para Texto 5"/>
          <p:cNvSpPr>
            <a:spLocks noGrp="1"/>
          </p:cNvSpPr>
          <p:nvPr>
            <p:ph type="body" idx="1"/>
          </p:nvPr>
        </p:nvSpPr>
        <p:spPr>
          <a:xfrm>
            <a:off x="312738" y="1196975"/>
            <a:ext cx="8320087" cy="5111750"/>
          </a:xfrm>
          <a:prstGeom prst="roundRect">
            <a:avLst/>
          </a:prstGeom>
          <a:solidFill>
            <a:schemeClr val="accent6">
              <a:lumMod val="20000"/>
              <a:lumOff val="8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pt-BR" sz="2400" dirty="0">
                <a:solidFill>
                  <a:schemeClr val="tx1"/>
                </a:solidFill>
              </a:rPr>
              <a:t>São produzidos em função das análises contidas no ato administrativo, sendo necessários para instrução/notificação ao empreendedor, e para o total cumprimento dos controles ambientais necessários à atividade. </a:t>
            </a:r>
          </a:p>
          <a:p>
            <a:pPr algn="ctr"/>
            <a:endParaRPr lang="pt-BR" sz="2400" dirty="0">
              <a:solidFill>
                <a:schemeClr val="tx1"/>
              </a:solidFill>
            </a:endParaRPr>
          </a:p>
          <a:p>
            <a:pPr algn="ctr"/>
            <a:r>
              <a:rPr lang="pt-BR" sz="2400" dirty="0">
                <a:solidFill>
                  <a:schemeClr val="tx1"/>
                </a:solidFill>
              </a:rPr>
              <a:t>Os atos fiscalizatórios </a:t>
            </a:r>
            <a:r>
              <a:rPr lang="pt-BR" sz="2400" b="1" dirty="0">
                <a:solidFill>
                  <a:schemeClr val="tx1"/>
                </a:solidFill>
              </a:rPr>
              <a:t>são o ofício, os autos (de intimação, de embargo/interdição, de multa), a decisão, a licença</a:t>
            </a:r>
            <a:r>
              <a:rPr lang="pt-BR" sz="2400" dirty="0">
                <a:solidFill>
                  <a:schemeClr val="tx1"/>
                </a:solidFill>
              </a:rPr>
              <a:t>, entre outros e como couber. Seus autores serão os responsáveis diretos pela elaboração de suas minutas. Normalmente tais minutas seguem anexadas ao ato administrativo.</a:t>
            </a:r>
          </a:p>
        </p:txBody>
      </p:sp>
    </p:spTree>
    <p:extLst>
      <p:ext uri="{BB962C8B-B14F-4D97-AF65-F5344CB8AC3E}">
        <p14:creationId xmlns:p14="http://schemas.microsoft.com/office/powerpoint/2010/main" xmlns="" val="3210689730"/>
      </p:ext>
    </p:extLst>
  </p:cSld>
  <p:clrMapOvr>
    <a:masterClrMapping/>
  </p:clrMapOvr>
  <p:transition spd="slow">
    <p:cut/>
  </p:transition>
  <p:timing>
    <p:tnLst>
      <p:par>
        <p:cTn id="1" dur="indefinite" restart="never" nodeType="tmRoot"/>
      </p:par>
    </p:tnLst>
  </p:timing>
</p:sld>
</file>

<file path=ppt/slides/slide21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a:t>Redação do Parecer Técnico </a:t>
            </a:r>
            <a:endParaRPr lang="pt-BR" sz="36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212</a:t>
            </a:fld>
            <a:endParaRPr lang="pt-BR" dirty="0">
              <a:solidFill>
                <a:prstClr val="black">
                  <a:tint val="75000"/>
                </a:prstClr>
              </a:solidFill>
            </a:endParaRPr>
          </a:p>
        </p:txBody>
      </p:sp>
      <p:sp>
        <p:nvSpPr>
          <p:cNvPr id="2" name="Espaço Reservado para Conteúdo 1"/>
          <p:cNvSpPr>
            <a:spLocks noGrp="1"/>
          </p:cNvSpPr>
          <p:nvPr>
            <p:ph idx="1"/>
          </p:nvPr>
        </p:nvSpPr>
        <p:spPr>
          <a:xfrm>
            <a:off x="354286" y="1196752"/>
            <a:ext cx="8229600" cy="4525963"/>
          </a:xfrm>
        </p:spPr>
        <p:txBody>
          <a:bodyPr/>
          <a:lstStyle/>
          <a:p>
            <a:pPr marL="0" indent="0" algn="just">
              <a:buNone/>
            </a:pPr>
            <a:r>
              <a:rPr lang="pt-BR" sz="2400" b="1" dirty="0"/>
              <a:t>Promover a padronização. Segue sugestão:</a:t>
            </a:r>
          </a:p>
          <a:p>
            <a:pPr marL="0" indent="0" algn="just">
              <a:buNone/>
            </a:pPr>
            <a:endParaRPr lang="pt-BR" sz="2400" b="1" dirty="0"/>
          </a:p>
          <a:p>
            <a:pPr algn="just"/>
            <a:r>
              <a:rPr lang="pt-BR" sz="2800" b="1" dirty="0"/>
              <a:t>Constar Timbre do órgão ambiental;</a:t>
            </a:r>
            <a:endParaRPr lang="pt-BR" sz="2800" dirty="0"/>
          </a:p>
          <a:p>
            <a:pPr lvl="1" algn="just"/>
            <a:r>
              <a:rPr lang="pt-BR" sz="2400" dirty="0"/>
              <a:t>No cabeçalho deve constar o símbolo do Município com alinhamento central;</a:t>
            </a:r>
          </a:p>
          <a:p>
            <a:pPr algn="just"/>
            <a:r>
              <a:rPr lang="pt-BR" sz="2800" b="1" dirty="0"/>
              <a:t>Epígrafe ou nome do ato, gerência/coordenação, número, ano</a:t>
            </a:r>
            <a:r>
              <a:rPr lang="pt-BR" sz="2800" dirty="0"/>
              <a:t>: com alinhamento central, sem ponto final, fonte </a:t>
            </a:r>
            <a:r>
              <a:rPr lang="pt-BR" sz="2800" dirty="0" err="1"/>
              <a:t>calibri</a:t>
            </a:r>
            <a:r>
              <a:rPr lang="pt-BR" sz="2800" dirty="0"/>
              <a:t> tamanho 12 em negrito.</a:t>
            </a:r>
          </a:p>
          <a:p>
            <a:pPr marL="400050" lvl="1" indent="0" algn="just">
              <a:buNone/>
            </a:pPr>
            <a:r>
              <a:rPr lang="pt-BR" sz="2400" dirty="0"/>
              <a:t>	Exemplo: PARECER TÉCNICO GSIM/CPO N.º 110/2023</a:t>
            </a:r>
          </a:p>
          <a:p>
            <a:pPr algn="just"/>
            <a:r>
              <a:rPr lang="pt-BR" sz="2800" b="1" dirty="0"/>
              <a:t>Ementa</a:t>
            </a:r>
            <a:endParaRPr lang="pt-BR" sz="2800" dirty="0"/>
          </a:p>
          <a:p>
            <a:pPr marL="0" indent="0" algn="just">
              <a:buNone/>
            </a:pPr>
            <a:r>
              <a:rPr lang="pt-BR" sz="2400" dirty="0"/>
              <a:t>Para o caso de Parecer Técnico, Nota Técnica ou Relatório de Vistoria, a ementa constará das seguintes informações:</a:t>
            </a:r>
            <a:endParaRPr lang="pt-BR" dirty="0"/>
          </a:p>
        </p:txBody>
      </p:sp>
    </p:spTree>
    <p:extLst>
      <p:ext uri="{BB962C8B-B14F-4D97-AF65-F5344CB8AC3E}">
        <p14:creationId xmlns:p14="http://schemas.microsoft.com/office/powerpoint/2010/main" xmlns="" val="197339869"/>
      </p:ext>
    </p:extLst>
  </p:cSld>
  <p:clrMapOvr>
    <a:masterClrMapping/>
  </p:clrMapOvr>
  <p:transition spd="slow">
    <p:cut/>
  </p:transition>
  <p:timing>
    <p:tnLst>
      <p:par>
        <p:cTn id="1" dur="indefinite" restart="never" nodeType="tmRoot"/>
      </p:par>
    </p:tn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Conteúdo 5"/>
          <p:cNvSpPr>
            <a:spLocks noGrp="1"/>
          </p:cNvSpPr>
          <p:nvPr>
            <p:ph idx="1"/>
          </p:nvPr>
        </p:nvSpPr>
        <p:spPr>
          <a:xfrm>
            <a:off x="457200" y="332656"/>
            <a:ext cx="8229600" cy="5793507"/>
          </a:xfrm>
        </p:spPr>
        <p:style>
          <a:lnRef idx="2">
            <a:schemeClr val="accent6"/>
          </a:lnRef>
          <a:fillRef idx="1">
            <a:schemeClr val="lt1"/>
          </a:fillRef>
          <a:effectRef idx="0">
            <a:schemeClr val="accent6"/>
          </a:effectRef>
          <a:fontRef idx="minor">
            <a:schemeClr val="dk1"/>
          </a:fontRef>
        </p:style>
        <p:txBody>
          <a:bodyPr/>
          <a:lstStyle/>
          <a:p>
            <a:pPr marL="0" indent="0" algn="ctr">
              <a:buNone/>
            </a:pPr>
            <a:r>
              <a:rPr lang="pt-BR" sz="2800" b="1" dirty="0">
                <a:solidFill>
                  <a:srgbClr val="FF9900"/>
                </a:solidFill>
              </a:rPr>
              <a:t>Redação do Parecer Técnico</a:t>
            </a:r>
          </a:p>
          <a:p>
            <a:pPr algn="just"/>
            <a:endParaRPr lang="pt-BR" sz="2400" dirty="0"/>
          </a:p>
          <a:p>
            <a:pPr marL="0" indent="0" algn="just">
              <a:buNone/>
            </a:pPr>
            <a:endParaRPr lang="pt-BR" sz="2400" dirty="0"/>
          </a:p>
          <a:p>
            <a:pPr marL="0" indent="0" algn="just">
              <a:buNone/>
            </a:pPr>
            <a:endParaRPr lang="pt-BR" sz="2400" dirty="0"/>
          </a:p>
        </p:txBody>
      </p:sp>
      <p:sp>
        <p:nvSpPr>
          <p:cNvPr id="4" name="Espaço Reservado para Número de Slide 3"/>
          <p:cNvSpPr>
            <a:spLocks noGrp="1"/>
          </p:cNvSpPr>
          <p:nvPr>
            <p:ph type="sldNum" sz="quarter" idx="12"/>
          </p:nvPr>
        </p:nvSpPr>
        <p:spPr/>
        <p:txBody>
          <a:bodyPr/>
          <a:lstStyle/>
          <a:p>
            <a:pPr>
              <a:defRPr/>
            </a:pPr>
            <a:fld id="{CC367C8B-690A-4385-A6B9-7F8116BF0B81}" type="slidenum">
              <a:rPr lang="pt-BR" smtClean="0">
                <a:solidFill>
                  <a:prstClr val="black">
                    <a:tint val="75000"/>
                  </a:prstClr>
                </a:solidFill>
              </a:rPr>
              <a:pPr>
                <a:defRPr/>
              </a:pPr>
              <a:t>213</a:t>
            </a:fld>
            <a:endParaRPr lang="pt-BR">
              <a:solidFill>
                <a:prstClr val="black">
                  <a:tint val="75000"/>
                </a:prstClr>
              </a:solidFill>
            </a:endParaRPr>
          </a:p>
        </p:txBody>
      </p:sp>
      <p:pic>
        <p:nvPicPr>
          <p:cNvPr id="3" name="Imagem 2"/>
          <p:cNvPicPr>
            <a:picLocks noChangeAspect="1"/>
          </p:cNvPicPr>
          <p:nvPr/>
        </p:nvPicPr>
        <p:blipFill>
          <a:blip r:embed="rId2" cstate="print"/>
          <a:stretch>
            <a:fillRect/>
          </a:stretch>
        </p:blipFill>
        <p:spPr>
          <a:xfrm>
            <a:off x="1043609" y="732870"/>
            <a:ext cx="6900712" cy="5273002"/>
          </a:xfrm>
          <a:prstGeom prst="rect">
            <a:avLst/>
          </a:prstGeom>
        </p:spPr>
      </p:pic>
    </p:spTree>
    <p:extLst>
      <p:ext uri="{BB962C8B-B14F-4D97-AF65-F5344CB8AC3E}">
        <p14:creationId xmlns:p14="http://schemas.microsoft.com/office/powerpoint/2010/main" xmlns="" val="4286863370"/>
      </p:ext>
    </p:extLst>
  </p:cSld>
  <p:clrMapOvr>
    <a:masterClrMapping/>
  </p:clrMapOvr>
  <p:timing>
    <p:tnLst>
      <p:par>
        <p:cTn id="1" dur="indefinite" restart="never" nodeType="tmRoot"/>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Conteúdo 5"/>
          <p:cNvSpPr>
            <a:spLocks noGrp="1"/>
          </p:cNvSpPr>
          <p:nvPr>
            <p:ph idx="1"/>
          </p:nvPr>
        </p:nvSpPr>
        <p:spPr>
          <a:xfrm>
            <a:off x="457200" y="332656"/>
            <a:ext cx="8147248" cy="5760640"/>
          </a:xfrm>
        </p:spPr>
        <p:style>
          <a:lnRef idx="2">
            <a:schemeClr val="accent6"/>
          </a:lnRef>
          <a:fillRef idx="1">
            <a:schemeClr val="lt1"/>
          </a:fillRef>
          <a:effectRef idx="0">
            <a:schemeClr val="accent6"/>
          </a:effectRef>
          <a:fontRef idx="minor">
            <a:schemeClr val="dk1"/>
          </a:fontRef>
        </p:style>
        <p:txBody>
          <a:bodyPr/>
          <a:lstStyle/>
          <a:p>
            <a:pPr marL="0" indent="0" algn="just">
              <a:buNone/>
            </a:pPr>
            <a:r>
              <a:rPr lang="pt-BR" sz="2800" dirty="0">
                <a:solidFill>
                  <a:srgbClr val="FF9900"/>
                </a:solidFill>
              </a:rPr>
              <a:t>Instruções para preenchimento da ementa:</a:t>
            </a:r>
          </a:p>
          <a:p>
            <a:pPr marL="0" indent="0" algn="just">
              <a:buNone/>
            </a:pPr>
            <a:endParaRPr lang="pt-BR" sz="2400" dirty="0">
              <a:solidFill>
                <a:srgbClr val="FF9900"/>
              </a:solidFill>
            </a:endParaRPr>
          </a:p>
          <a:p>
            <a:pPr algn="just"/>
            <a:r>
              <a:rPr lang="pt-BR" sz="2400" dirty="0"/>
              <a:t>O </a:t>
            </a:r>
            <a:r>
              <a:rPr lang="pt-BR" sz="2400" i="1" dirty="0" err="1"/>
              <a:t>Datum</a:t>
            </a:r>
            <a:r>
              <a:rPr lang="pt-BR" sz="2400" dirty="0"/>
              <a:t> SIRGAS2000 deverá ser citado obrigatoriamente. As direções x e y das coordenadas são E (este) e S (sul) para a nossa localização;</a:t>
            </a:r>
          </a:p>
          <a:p>
            <a:pPr algn="just"/>
            <a:endParaRPr lang="pt-BR" sz="2400" dirty="0"/>
          </a:p>
          <a:p>
            <a:pPr algn="just"/>
            <a:r>
              <a:rPr lang="pt-BR" sz="2400" dirty="0"/>
              <a:t>Em relação às intervenções em APP, devem ser consideradas as intervenções previstas e aquelas realizadas em áreas não consolidadas rural ou urbana, independente de ocorrer supressão das vegetação ou não;</a:t>
            </a:r>
          </a:p>
          <a:p>
            <a:pPr algn="just"/>
            <a:endParaRPr lang="pt-BR" sz="2400" dirty="0"/>
          </a:p>
          <a:p>
            <a:pPr algn="just"/>
            <a:r>
              <a:rPr lang="pt-BR" sz="2400" dirty="0"/>
              <a:t>Utilizar </a:t>
            </a:r>
            <a:r>
              <a:rPr lang="pt-BR" sz="2400" dirty="0" err="1"/>
              <a:t>SIGs</a:t>
            </a:r>
            <a:r>
              <a:rPr lang="pt-BR" sz="2400" dirty="0"/>
              <a:t> para medição de distâncias entre o empreendimento e </a:t>
            </a:r>
            <a:r>
              <a:rPr lang="pt-BR" sz="2400" dirty="0" err="1"/>
              <a:t>Ucs</a:t>
            </a:r>
            <a:r>
              <a:rPr lang="pt-BR" sz="2400" dirty="0"/>
              <a:t>.</a:t>
            </a:r>
          </a:p>
          <a:p>
            <a:pPr algn="just"/>
            <a:endParaRPr lang="pt-BR" sz="2400" dirty="0"/>
          </a:p>
          <a:p>
            <a:pPr marL="0" indent="0" algn="just">
              <a:buNone/>
            </a:pPr>
            <a:endParaRPr lang="pt-BR" sz="2400" dirty="0"/>
          </a:p>
          <a:p>
            <a:pPr marL="0" indent="0" algn="just">
              <a:buNone/>
            </a:pPr>
            <a:endParaRPr lang="pt-BR" sz="2400" dirty="0"/>
          </a:p>
          <a:p>
            <a:pPr marL="0" indent="0" algn="just">
              <a:buNone/>
            </a:pPr>
            <a:endParaRPr lang="pt-BR" sz="2400" dirty="0"/>
          </a:p>
        </p:txBody>
      </p:sp>
      <p:sp>
        <p:nvSpPr>
          <p:cNvPr id="4" name="Espaço Reservado para Número de Slide 3"/>
          <p:cNvSpPr>
            <a:spLocks noGrp="1"/>
          </p:cNvSpPr>
          <p:nvPr>
            <p:ph type="sldNum" sz="quarter" idx="12"/>
          </p:nvPr>
        </p:nvSpPr>
        <p:spPr/>
        <p:txBody>
          <a:bodyPr/>
          <a:lstStyle/>
          <a:p>
            <a:pPr>
              <a:defRPr/>
            </a:pPr>
            <a:fld id="{CC367C8B-690A-4385-A6B9-7F8116BF0B81}" type="slidenum">
              <a:rPr lang="pt-BR" smtClean="0">
                <a:solidFill>
                  <a:prstClr val="black">
                    <a:tint val="75000"/>
                  </a:prstClr>
                </a:solidFill>
              </a:rPr>
              <a:pPr>
                <a:defRPr/>
              </a:pPr>
              <a:t>214</a:t>
            </a:fld>
            <a:endParaRPr lang="pt-BR">
              <a:solidFill>
                <a:prstClr val="black">
                  <a:tint val="75000"/>
                </a:prstClr>
              </a:solidFill>
            </a:endParaRPr>
          </a:p>
        </p:txBody>
      </p:sp>
    </p:spTree>
    <p:extLst>
      <p:ext uri="{BB962C8B-B14F-4D97-AF65-F5344CB8AC3E}">
        <p14:creationId xmlns:p14="http://schemas.microsoft.com/office/powerpoint/2010/main" xmlns="" val="2309596998"/>
      </p:ext>
    </p:extLst>
  </p:cSld>
  <p:clrMapOvr>
    <a:masterClrMapping/>
  </p:clrMapOvr>
  <p:timing>
    <p:tnLst>
      <p:par>
        <p:cTn id="1" dur="indefinite" restart="never" nodeType="tmRoot"/>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Conteúdo 5"/>
          <p:cNvSpPr>
            <a:spLocks noGrp="1"/>
          </p:cNvSpPr>
          <p:nvPr>
            <p:ph idx="1"/>
          </p:nvPr>
        </p:nvSpPr>
        <p:spPr>
          <a:xfrm>
            <a:off x="457200" y="332656"/>
            <a:ext cx="8147248" cy="5760639"/>
          </a:xfrm>
        </p:spPr>
        <p:style>
          <a:lnRef idx="2">
            <a:schemeClr val="accent6"/>
          </a:lnRef>
          <a:fillRef idx="1">
            <a:schemeClr val="lt1"/>
          </a:fillRef>
          <a:effectRef idx="0">
            <a:schemeClr val="accent6"/>
          </a:effectRef>
          <a:fontRef idx="minor">
            <a:schemeClr val="dk1"/>
          </a:fontRef>
        </p:style>
        <p:txBody>
          <a:bodyPr/>
          <a:lstStyle/>
          <a:p>
            <a:pPr marL="0" indent="0" algn="just">
              <a:buNone/>
            </a:pPr>
            <a:r>
              <a:rPr lang="pt-BR" sz="2800" dirty="0">
                <a:solidFill>
                  <a:srgbClr val="FF9900"/>
                </a:solidFill>
              </a:rPr>
              <a:t>Instruções gerais:</a:t>
            </a:r>
          </a:p>
          <a:p>
            <a:pPr marL="0" indent="0" algn="just">
              <a:buNone/>
            </a:pPr>
            <a:endParaRPr lang="pt-BR" sz="2400" dirty="0">
              <a:solidFill>
                <a:srgbClr val="FF9900"/>
              </a:solidFill>
            </a:endParaRPr>
          </a:p>
          <a:p>
            <a:pPr algn="just"/>
            <a:r>
              <a:rPr lang="pt-BR" sz="2400" dirty="0"/>
              <a:t>Usar espaçamento entre linhas de 1,5, fonte 11 </a:t>
            </a:r>
            <a:r>
              <a:rPr lang="pt-BR" sz="2400" dirty="0" err="1"/>
              <a:t>Calibri</a:t>
            </a:r>
            <a:r>
              <a:rPr lang="pt-BR" sz="2400" dirty="0"/>
              <a:t>, espaçamento antes do parágrafo zero e depois 6. Nos títulos usar espaçamento entre 12 e 18 antes do título e 6 depois;</a:t>
            </a:r>
          </a:p>
          <a:p>
            <a:pPr algn="just"/>
            <a:r>
              <a:rPr lang="pt-BR" sz="2400" dirty="0"/>
              <a:t>Com o objetivo de facilitar as análises de superiores, todas as citações mais importantes devem estar em </a:t>
            </a:r>
            <a:r>
              <a:rPr lang="pt-BR" sz="2400" b="1" dirty="0"/>
              <a:t>negrito</a:t>
            </a:r>
            <a:r>
              <a:rPr lang="pt-BR" sz="2400" dirty="0"/>
              <a:t> ou </a:t>
            </a:r>
            <a:r>
              <a:rPr lang="pt-BR" sz="2400" u="sng" dirty="0"/>
              <a:t>grifadas</a:t>
            </a:r>
            <a:r>
              <a:rPr lang="pt-BR" sz="2400" dirty="0"/>
              <a:t>;</a:t>
            </a:r>
          </a:p>
          <a:p>
            <a:pPr algn="just"/>
            <a:r>
              <a:rPr lang="pt-BR" sz="2400" dirty="0"/>
              <a:t>Evitar utilizar caixa alta para chamar atenção, conforme recomenda a Redação Oficial e linguagem culta. Preferir os negritos ou sublinhados para isto;</a:t>
            </a:r>
          </a:p>
          <a:p>
            <a:pPr algn="just"/>
            <a:r>
              <a:rPr lang="pt-BR" sz="2400" dirty="0"/>
              <a:t>No corpo do Parecer, citar as datas preferencialmente por extenso, conforme recomenda a Redação Oficial, ou manter o mesmo padrão em todo o texto;</a:t>
            </a:r>
          </a:p>
          <a:p>
            <a:pPr algn="just"/>
            <a:endParaRPr lang="pt-BR" sz="2400" dirty="0"/>
          </a:p>
          <a:p>
            <a:pPr marL="0" indent="0" algn="just">
              <a:buNone/>
            </a:pPr>
            <a:endParaRPr lang="pt-BR" sz="2400" dirty="0"/>
          </a:p>
          <a:p>
            <a:pPr marL="0" indent="0" algn="just">
              <a:buNone/>
            </a:pPr>
            <a:endParaRPr lang="pt-BR" sz="2400" dirty="0"/>
          </a:p>
          <a:p>
            <a:pPr marL="0" indent="0" algn="just">
              <a:buNone/>
            </a:pPr>
            <a:endParaRPr lang="pt-BR" sz="2400" dirty="0"/>
          </a:p>
        </p:txBody>
      </p:sp>
      <p:sp>
        <p:nvSpPr>
          <p:cNvPr id="4" name="Espaço Reservado para Número de Slide 3"/>
          <p:cNvSpPr>
            <a:spLocks noGrp="1"/>
          </p:cNvSpPr>
          <p:nvPr>
            <p:ph type="sldNum" sz="quarter" idx="12"/>
          </p:nvPr>
        </p:nvSpPr>
        <p:spPr/>
        <p:txBody>
          <a:bodyPr/>
          <a:lstStyle/>
          <a:p>
            <a:pPr>
              <a:defRPr/>
            </a:pPr>
            <a:fld id="{CC367C8B-690A-4385-A6B9-7F8116BF0B81}" type="slidenum">
              <a:rPr lang="pt-BR" smtClean="0">
                <a:solidFill>
                  <a:prstClr val="black">
                    <a:tint val="75000"/>
                  </a:prstClr>
                </a:solidFill>
              </a:rPr>
              <a:pPr>
                <a:defRPr/>
              </a:pPr>
              <a:t>215</a:t>
            </a:fld>
            <a:endParaRPr lang="pt-BR">
              <a:solidFill>
                <a:prstClr val="black">
                  <a:tint val="75000"/>
                </a:prstClr>
              </a:solidFill>
            </a:endParaRPr>
          </a:p>
        </p:txBody>
      </p:sp>
    </p:spTree>
    <p:extLst>
      <p:ext uri="{BB962C8B-B14F-4D97-AF65-F5344CB8AC3E}">
        <p14:creationId xmlns:p14="http://schemas.microsoft.com/office/powerpoint/2010/main" xmlns="" val="3371759719"/>
      </p:ext>
    </p:extLst>
  </p:cSld>
  <p:clrMapOvr>
    <a:masterClrMapping/>
  </p:clrMapOvr>
  <p:timing>
    <p:tnLst>
      <p:par>
        <p:cTn id="1" dur="indefinite" restart="never" nodeType="tmRoot"/>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Conteúdo 5"/>
          <p:cNvSpPr>
            <a:spLocks noGrp="1"/>
          </p:cNvSpPr>
          <p:nvPr>
            <p:ph idx="1"/>
          </p:nvPr>
        </p:nvSpPr>
        <p:spPr>
          <a:xfrm>
            <a:off x="457200" y="332656"/>
            <a:ext cx="8147248" cy="5904656"/>
          </a:xfrm>
        </p:spPr>
        <p:style>
          <a:lnRef idx="2">
            <a:schemeClr val="accent6"/>
          </a:lnRef>
          <a:fillRef idx="1">
            <a:schemeClr val="lt1"/>
          </a:fillRef>
          <a:effectRef idx="0">
            <a:schemeClr val="accent6"/>
          </a:effectRef>
          <a:fontRef idx="minor">
            <a:schemeClr val="dk1"/>
          </a:fontRef>
        </p:style>
        <p:txBody>
          <a:bodyPr/>
          <a:lstStyle/>
          <a:p>
            <a:pPr marL="0" indent="0" algn="just">
              <a:buNone/>
            </a:pPr>
            <a:r>
              <a:rPr lang="pt-BR" sz="2800" dirty="0">
                <a:solidFill>
                  <a:srgbClr val="FF9900"/>
                </a:solidFill>
              </a:rPr>
              <a:t>Instruções gerais:</a:t>
            </a:r>
          </a:p>
          <a:p>
            <a:pPr algn="just"/>
            <a:r>
              <a:rPr lang="pt-BR" sz="2400" dirty="0"/>
              <a:t>Na citação dos documentos devem vir todas as informações necessárias para eventuais consultas ao processo: nº do protocolo, data do protocolo e número das folhas anexadas no processo;</a:t>
            </a:r>
          </a:p>
          <a:p>
            <a:pPr algn="just"/>
            <a:r>
              <a:rPr lang="pt-BR" sz="2400" dirty="0"/>
              <a:t>Na primeira vez em que aparecerem as siglas no texto, deve-se explicitar seu significado por extenso, seguido da sigla entre parênteses. Nas demais inserções, usar somente a sigla normalmente.  </a:t>
            </a:r>
          </a:p>
          <a:p>
            <a:pPr lvl="1" algn="just"/>
            <a:r>
              <a:rPr lang="pt-BR" sz="2400" dirty="0"/>
              <a:t>Se a sigla tiver até 3 letras, usar letras maiúsculas. Exemplo: DER,  APP;</a:t>
            </a:r>
          </a:p>
          <a:p>
            <a:pPr lvl="1" algn="just"/>
            <a:r>
              <a:rPr lang="pt-BR" sz="2400" dirty="0"/>
              <a:t>Se a sigla tiver mais de 3 letras e puder ser lida como uma palavra, apenas a letra inicial deve ser grafada em maiúscula. Exemplo: </a:t>
            </a:r>
            <a:r>
              <a:rPr lang="pt-BR" sz="2400" dirty="0" err="1"/>
              <a:t>Iema</a:t>
            </a:r>
            <a:r>
              <a:rPr lang="pt-BR" sz="2400" dirty="0"/>
              <a:t>, </a:t>
            </a:r>
            <a:r>
              <a:rPr lang="pt-BR" sz="2400" dirty="0" err="1"/>
              <a:t>Dnit</a:t>
            </a:r>
            <a:r>
              <a:rPr lang="pt-BR" sz="2400" dirty="0"/>
              <a:t>, </a:t>
            </a:r>
            <a:r>
              <a:rPr lang="pt-BR" sz="2400" dirty="0" err="1"/>
              <a:t>Idaf</a:t>
            </a:r>
            <a:r>
              <a:rPr lang="pt-BR" sz="2400" dirty="0"/>
              <a:t>, Conama, </a:t>
            </a:r>
            <a:r>
              <a:rPr lang="pt-BR" sz="2400" dirty="0" err="1"/>
              <a:t>Consema</a:t>
            </a:r>
            <a:r>
              <a:rPr lang="pt-BR" sz="2400" dirty="0"/>
              <a:t>, </a:t>
            </a:r>
            <a:r>
              <a:rPr lang="pt-BR" sz="2400" dirty="0" err="1"/>
              <a:t>Prad</a:t>
            </a:r>
            <a:r>
              <a:rPr lang="pt-BR" sz="2400" dirty="0"/>
              <a:t>, </a:t>
            </a:r>
            <a:r>
              <a:rPr lang="pt-BR" sz="2400" dirty="0" err="1"/>
              <a:t>Incaper</a:t>
            </a:r>
            <a:r>
              <a:rPr lang="pt-BR" sz="2400" dirty="0"/>
              <a:t>.</a:t>
            </a:r>
          </a:p>
          <a:p>
            <a:pPr algn="just"/>
            <a:endParaRPr lang="pt-BR" sz="2400" dirty="0"/>
          </a:p>
          <a:p>
            <a:pPr algn="just"/>
            <a:endParaRPr lang="pt-BR" sz="2400" dirty="0"/>
          </a:p>
          <a:p>
            <a:pPr marL="0" indent="0" algn="just">
              <a:buNone/>
            </a:pPr>
            <a:endParaRPr lang="pt-BR" sz="2400" dirty="0"/>
          </a:p>
          <a:p>
            <a:pPr marL="0" indent="0" algn="just">
              <a:buNone/>
            </a:pPr>
            <a:endParaRPr lang="pt-BR" sz="2400" dirty="0"/>
          </a:p>
          <a:p>
            <a:pPr marL="0" indent="0" algn="just">
              <a:buNone/>
            </a:pPr>
            <a:endParaRPr lang="pt-BR" sz="2400" dirty="0"/>
          </a:p>
        </p:txBody>
      </p:sp>
      <p:sp>
        <p:nvSpPr>
          <p:cNvPr id="4" name="Espaço Reservado para Número de Slide 3"/>
          <p:cNvSpPr>
            <a:spLocks noGrp="1"/>
          </p:cNvSpPr>
          <p:nvPr>
            <p:ph type="sldNum" sz="quarter" idx="12"/>
          </p:nvPr>
        </p:nvSpPr>
        <p:spPr/>
        <p:txBody>
          <a:bodyPr/>
          <a:lstStyle/>
          <a:p>
            <a:pPr>
              <a:defRPr/>
            </a:pPr>
            <a:fld id="{CC367C8B-690A-4385-A6B9-7F8116BF0B81}" type="slidenum">
              <a:rPr lang="pt-BR" smtClean="0">
                <a:solidFill>
                  <a:prstClr val="black">
                    <a:tint val="75000"/>
                  </a:prstClr>
                </a:solidFill>
              </a:rPr>
              <a:pPr>
                <a:defRPr/>
              </a:pPr>
              <a:t>216</a:t>
            </a:fld>
            <a:endParaRPr lang="pt-BR">
              <a:solidFill>
                <a:prstClr val="black">
                  <a:tint val="75000"/>
                </a:prstClr>
              </a:solidFill>
            </a:endParaRPr>
          </a:p>
        </p:txBody>
      </p:sp>
    </p:spTree>
    <p:extLst>
      <p:ext uri="{BB962C8B-B14F-4D97-AF65-F5344CB8AC3E}">
        <p14:creationId xmlns:p14="http://schemas.microsoft.com/office/powerpoint/2010/main" xmlns="" val="3925582901"/>
      </p:ext>
    </p:extLst>
  </p:cSld>
  <p:clrMapOvr>
    <a:masterClrMapping/>
  </p:clrMapOvr>
  <p:timing>
    <p:tnLst>
      <p:par>
        <p:cTn id="1" dur="indefinite" restart="never" nodeType="tmRoot"/>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Conteúdo 5"/>
          <p:cNvSpPr>
            <a:spLocks noGrp="1"/>
          </p:cNvSpPr>
          <p:nvPr>
            <p:ph idx="1"/>
          </p:nvPr>
        </p:nvSpPr>
        <p:spPr>
          <a:xfrm>
            <a:off x="457200" y="332656"/>
            <a:ext cx="8147248" cy="5760639"/>
          </a:xfrm>
        </p:spPr>
        <p:style>
          <a:lnRef idx="2">
            <a:schemeClr val="accent6"/>
          </a:lnRef>
          <a:fillRef idx="1">
            <a:schemeClr val="lt1"/>
          </a:fillRef>
          <a:effectRef idx="0">
            <a:schemeClr val="accent6"/>
          </a:effectRef>
          <a:fontRef idx="minor">
            <a:schemeClr val="dk1"/>
          </a:fontRef>
        </p:style>
        <p:txBody>
          <a:bodyPr/>
          <a:lstStyle/>
          <a:p>
            <a:pPr marL="0" indent="0" algn="just">
              <a:buNone/>
            </a:pPr>
            <a:r>
              <a:rPr lang="pt-BR" sz="2800" dirty="0">
                <a:solidFill>
                  <a:srgbClr val="FF9900"/>
                </a:solidFill>
              </a:rPr>
              <a:t>Instruções gerais:</a:t>
            </a:r>
          </a:p>
          <a:p>
            <a:pPr marL="0" indent="0" algn="just">
              <a:buNone/>
            </a:pPr>
            <a:endParaRPr lang="pt-BR" sz="2400" dirty="0">
              <a:solidFill>
                <a:srgbClr val="FF9900"/>
              </a:solidFill>
            </a:endParaRPr>
          </a:p>
          <a:p>
            <a:pPr algn="just"/>
            <a:r>
              <a:rPr lang="pt-BR" sz="2400" dirty="0"/>
              <a:t>Normas técnicas devem ser citadas conforme seu fórum de normatização. Exemplo: norma técnica ABNT NBR 10004:2004;</a:t>
            </a:r>
          </a:p>
          <a:p>
            <a:pPr marL="0" indent="0" algn="just">
              <a:buNone/>
            </a:pPr>
            <a:endParaRPr lang="pt-BR" sz="2400" dirty="0"/>
          </a:p>
          <a:p>
            <a:pPr algn="just"/>
            <a:r>
              <a:rPr lang="pt-BR" sz="2400" dirty="0"/>
              <a:t>As Resoluções e Instruções Normativas deverão seguir o mesmo tipo de formato em todo o parecer, preferencialmente citando o ano completo (não apenas a década). Exemplo: Resolução Conama n.º 307/2002, Instrução Normativa IN </a:t>
            </a:r>
            <a:r>
              <a:rPr lang="pt-BR" sz="2400" dirty="0" err="1"/>
              <a:t>Iema</a:t>
            </a:r>
            <a:r>
              <a:rPr lang="pt-BR" sz="2400" dirty="0"/>
              <a:t> n.º 2/2018.</a:t>
            </a:r>
          </a:p>
          <a:p>
            <a:pPr algn="just"/>
            <a:endParaRPr lang="pt-BR" sz="2400" dirty="0"/>
          </a:p>
          <a:p>
            <a:pPr algn="just"/>
            <a:endParaRPr lang="pt-BR" sz="2400" dirty="0"/>
          </a:p>
          <a:p>
            <a:pPr marL="0" indent="0" algn="just">
              <a:buNone/>
            </a:pPr>
            <a:endParaRPr lang="pt-BR" sz="2400" dirty="0"/>
          </a:p>
          <a:p>
            <a:pPr marL="0" indent="0" algn="just">
              <a:buNone/>
            </a:pPr>
            <a:endParaRPr lang="pt-BR" sz="2400" dirty="0"/>
          </a:p>
          <a:p>
            <a:pPr marL="0" indent="0" algn="just">
              <a:buNone/>
            </a:pPr>
            <a:endParaRPr lang="pt-BR" sz="2400" dirty="0"/>
          </a:p>
        </p:txBody>
      </p:sp>
      <p:sp>
        <p:nvSpPr>
          <p:cNvPr id="4" name="Espaço Reservado para Número de Slide 3"/>
          <p:cNvSpPr>
            <a:spLocks noGrp="1"/>
          </p:cNvSpPr>
          <p:nvPr>
            <p:ph type="sldNum" sz="quarter" idx="12"/>
          </p:nvPr>
        </p:nvSpPr>
        <p:spPr/>
        <p:txBody>
          <a:bodyPr/>
          <a:lstStyle/>
          <a:p>
            <a:pPr>
              <a:defRPr/>
            </a:pPr>
            <a:fld id="{CC367C8B-690A-4385-A6B9-7F8116BF0B81}" type="slidenum">
              <a:rPr lang="pt-BR" smtClean="0">
                <a:solidFill>
                  <a:prstClr val="black">
                    <a:tint val="75000"/>
                  </a:prstClr>
                </a:solidFill>
              </a:rPr>
              <a:pPr>
                <a:defRPr/>
              </a:pPr>
              <a:t>217</a:t>
            </a:fld>
            <a:endParaRPr lang="pt-BR">
              <a:solidFill>
                <a:prstClr val="black">
                  <a:tint val="75000"/>
                </a:prstClr>
              </a:solidFill>
            </a:endParaRPr>
          </a:p>
        </p:txBody>
      </p:sp>
    </p:spTree>
    <p:extLst>
      <p:ext uri="{BB962C8B-B14F-4D97-AF65-F5344CB8AC3E}">
        <p14:creationId xmlns:p14="http://schemas.microsoft.com/office/powerpoint/2010/main" xmlns="" val="3351511620"/>
      </p:ext>
    </p:extLst>
  </p:cSld>
  <p:clrMapOvr>
    <a:masterClrMapping/>
  </p:clrMapOvr>
  <p:timing>
    <p:tnLst>
      <p:par>
        <p:cTn id="1" dur="indefinite" restart="never" nodeType="tmRoot"/>
      </p:par>
    </p:tn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Conteúdo 5"/>
          <p:cNvSpPr>
            <a:spLocks noGrp="1"/>
          </p:cNvSpPr>
          <p:nvPr>
            <p:ph idx="1"/>
          </p:nvPr>
        </p:nvSpPr>
        <p:spPr>
          <a:xfrm>
            <a:off x="457200" y="332656"/>
            <a:ext cx="8147248" cy="5760639"/>
          </a:xfrm>
        </p:spPr>
        <p:style>
          <a:lnRef idx="2">
            <a:schemeClr val="accent6"/>
          </a:lnRef>
          <a:fillRef idx="1">
            <a:schemeClr val="lt1"/>
          </a:fillRef>
          <a:effectRef idx="0">
            <a:schemeClr val="accent6"/>
          </a:effectRef>
          <a:fontRef idx="minor">
            <a:schemeClr val="dk1"/>
          </a:fontRef>
        </p:style>
        <p:txBody>
          <a:bodyPr/>
          <a:lstStyle/>
          <a:p>
            <a:pPr marL="0" indent="0" algn="just">
              <a:buNone/>
            </a:pPr>
            <a:r>
              <a:rPr lang="pt-BR" sz="2800" dirty="0">
                <a:solidFill>
                  <a:srgbClr val="FF9900"/>
                </a:solidFill>
              </a:rPr>
              <a:t>Conteúdo básico de um Parecer Técnico (PT):</a:t>
            </a:r>
          </a:p>
          <a:p>
            <a:pPr marL="0" indent="0" algn="just">
              <a:buNone/>
            </a:pPr>
            <a:endParaRPr lang="pt-BR" sz="2800" dirty="0">
              <a:solidFill>
                <a:srgbClr val="FF9900"/>
              </a:solidFill>
            </a:endParaRPr>
          </a:p>
          <a:p>
            <a:pPr algn="just"/>
            <a:r>
              <a:rPr lang="pt-BR" sz="2800" dirty="0"/>
              <a:t>Análise de condicionantes/itens dos atos fiscalizatórios (licença ambiental, ofícios e autos), as constatações de vistoria, a descrição dos controles ambientais necessários nos atos fiscalizatórios, como couber, conclusão, considerações finais e sugestão de encaminhamentos.</a:t>
            </a:r>
            <a:endParaRPr lang="pt-BR" sz="2800" dirty="0">
              <a:solidFill>
                <a:srgbClr val="FF9900"/>
              </a:solidFill>
            </a:endParaRPr>
          </a:p>
          <a:p>
            <a:pPr marL="0" indent="0" algn="just">
              <a:buNone/>
            </a:pPr>
            <a:endParaRPr lang="pt-BR" sz="2800" dirty="0">
              <a:solidFill>
                <a:srgbClr val="FF9900"/>
              </a:solidFill>
            </a:endParaRPr>
          </a:p>
          <a:p>
            <a:pPr marL="0" indent="0" algn="just">
              <a:buNone/>
            </a:pPr>
            <a:r>
              <a:rPr lang="pt-BR" sz="2800" dirty="0">
                <a:solidFill>
                  <a:srgbClr val="FF9900"/>
                </a:solidFill>
              </a:rPr>
              <a:t>A seguir os tópicos comumente utilizados pelo PT padronizado no </a:t>
            </a:r>
            <a:r>
              <a:rPr lang="pt-BR" sz="2800" dirty="0" err="1">
                <a:solidFill>
                  <a:srgbClr val="FF9900"/>
                </a:solidFill>
              </a:rPr>
              <a:t>Iema</a:t>
            </a:r>
            <a:r>
              <a:rPr lang="pt-BR" sz="2800" dirty="0">
                <a:solidFill>
                  <a:srgbClr val="FF9900"/>
                </a:solidFill>
              </a:rPr>
              <a:t>:</a:t>
            </a:r>
          </a:p>
          <a:p>
            <a:pPr marL="0" indent="0" algn="just">
              <a:buNone/>
            </a:pPr>
            <a:endParaRPr lang="pt-BR" sz="2800" dirty="0"/>
          </a:p>
          <a:p>
            <a:pPr algn="just"/>
            <a:endParaRPr lang="pt-BR" sz="2800" dirty="0"/>
          </a:p>
          <a:p>
            <a:pPr marL="0" indent="0" algn="just">
              <a:buNone/>
            </a:pPr>
            <a:endParaRPr lang="pt-BR" sz="2800" dirty="0"/>
          </a:p>
          <a:p>
            <a:pPr marL="0" indent="0" algn="just">
              <a:buNone/>
            </a:pPr>
            <a:endParaRPr lang="pt-BR" sz="2800" dirty="0"/>
          </a:p>
          <a:p>
            <a:pPr marL="0" indent="0" algn="just">
              <a:buNone/>
            </a:pPr>
            <a:endParaRPr lang="pt-BR" sz="2800" dirty="0"/>
          </a:p>
        </p:txBody>
      </p:sp>
      <p:sp>
        <p:nvSpPr>
          <p:cNvPr id="4" name="Espaço Reservado para Número de Slide 3"/>
          <p:cNvSpPr>
            <a:spLocks noGrp="1"/>
          </p:cNvSpPr>
          <p:nvPr>
            <p:ph type="sldNum" sz="quarter" idx="12"/>
          </p:nvPr>
        </p:nvSpPr>
        <p:spPr/>
        <p:txBody>
          <a:bodyPr/>
          <a:lstStyle/>
          <a:p>
            <a:pPr>
              <a:defRPr/>
            </a:pPr>
            <a:fld id="{CC367C8B-690A-4385-A6B9-7F8116BF0B81}" type="slidenum">
              <a:rPr lang="pt-BR" smtClean="0">
                <a:solidFill>
                  <a:prstClr val="black">
                    <a:tint val="75000"/>
                  </a:prstClr>
                </a:solidFill>
              </a:rPr>
              <a:pPr>
                <a:defRPr/>
              </a:pPr>
              <a:t>218</a:t>
            </a:fld>
            <a:endParaRPr lang="pt-BR">
              <a:solidFill>
                <a:prstClr val="black">
                  <a:tint val="75000"/>
                </a:prstClr>
              </a:solidFill>
            </a:endParaRPr>
          </a:p>
        </p:txBody>
      </p:sp>
    </p:spTree>
    <p:extLst>
      <p:ext uri="{BB962C8B-B14F-4D97-AF65-F5344CB8AC3E}">
        <p14:creationId xmlns:p14="http://schemas.microsoft.com/office/powerpoint/2010/main" xmlns="" val="3702304804"/>
      </p:ext>
    </p:extLst>
  </p:cSld>
  <p:clrMapOvr>
    <a:masterClrMapping/>
  </p:clrMapOvr>
  <p:timing>
    <p:tnLst>
      <p:par>
        <p:cTn id="1" dur="indefinite" restart="never" nodeType="tmRoot"/>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Número de Slide 3"/>
          <p:cNvSpPr>
            <a:spLocks noGrp="1"/>
          </p:cNvSpPr>
          <p:nvPr>
            <p:ph type="sldNum" sz="quarter" idx="12"/>
          </p:nvPr>
        </p:nvSpPr>
        <p:spPr/>
        <p:txBody>
          <a:bodyPr/>
          <a:lstStyle/>
          <a:p>
            <a:pPr>
              <a:defRPr/>
            </a:pPr>
            <a:fld id="{CC367C8B-690A-4385-A6B9-7F8116BF0B81}" type="slidenum">
              <a:rPr lang="pt-BR" smtClean="0">
                <a:solidFill>
                  <a:prstClr val="black">
                    <a:tint val="75000"/>
                  </a:prstClr>
                </a:solidFill>
              </a:rPr>
              <a:pPr>
                <a:defRPr/>
              </a:pPr>
              <a:t>219</a:t>
            </a:fld>
            <a:endParaRPr lang="pt-BR">
              <a:solidFill>
                <a:prstClr val="black">
                  <a:tint val="75000"/>
                </a:prstClr>
              </a:solidFill>
            </a:endParaRPr>
          </a:p>
        </p:txBody>
      </p:sp>
      <p:pic>
        <p:nvPicPr>
          <p:cNvPr id="3" name="Imagem 2"/>
          <p:cNvPicPr>
            <a:picLocks noChangeAspect="1"/>
          </p:cNvPicPr>
          <p:nvPr/>
        </p:nvPicPr>
        <p:blipFill>
          <a:blip r:embed="rId2" cstate="print"/>
          <a:stretch>
            <a:fillRect/>
          </a:stretch>
        </p:blipFill>
        <p:spPr>
          <a:xfrm>
            <a:off x="1115616" y="188640"/>
            <a:ext cx="5616624" cy="6002261"/>
          </a:xfrm>
          <a:prstGeom prst="rect">
            <a:avLst/>
          </a:prstGeom>
        </p:spPr>
      </p:pic>
    </p:spTree>
    <p:extLst>
      <p:ext uri="{BB962C8B-B14F-4D97-AF65-F5344CB8AC3E}">
        <p14:creationId xmlns:p14="http://schemas.microsoft.com/office/powerpoint/2010/main" xmlns="" val="2049288721"/>
      </p:ext>
    </p:extLst>
  </p:cSld>
  <p:clrMapOvr>
    <a:masterClrMapping/>
  </p:clrMapOvr>
  <p:timing>
    <p:tnLst>
      <p:par>
        <p:cTn id="1" dur="indefinite" restart="never" nodeType="tmRoot"/>
      </p:par>
    </p:tnLst>
  </p:timing>
</p:sld>
</file>

<file path=ppt/slides/slide22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a:t>Redação do Parecer Técnico </a:t>
            </a:r>
            <a:endParaRPr lang="pt-BR" sz="36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220</a:t>
            </a:fld>
            <a:endParaRPr lang="pt-BR" dirty="0">
              <a:solidFill>
                <a:prstClr val="black">
                  <a:tint val="75000"/>
                </a:prstClr>
              </a:solidFill>
            </a:endParaRPr>
          </a:p>
        </p:txBody>
      </p:sp>
      <p:sp>
        <p:nvSpPr>
          <p:cNvPr id="2" name="Espaço Reservado para Conteúdo 1"/>
          <p:cNvSpPr>
            <a:spLocks noGrp="1"/>
          </p:cNvSpPr>
          <p:nvPr>
            <p:ph idx="1"/>
          </p:nvPr>
        </p:nvSpPr>
        <p:spPr>
          <a:xfrm>
            <a:off x="354286" y="1196752"/>
            <a:ext cx="8229600" cy="4968552"/>
          </a:xfrm>
        </p:spPr>
        <p:txBody>
          <a:bodyPr/>
          <a:lstStyle/>
          <a:p>
            <a:pPr algn="just"/>
            <a:r>
              <a:rPr lang="pt-BR" sz="2400" b="1" dirty="0"/>
              <a:t>Introdução</a:t>
            </a:r>
          </a:p>
          <a:p>
            <a:pPr lvl="1" algn="just"/>
            <a:r>
              <a:rPr lang="pt-BR" sz="2400" dirty="0"/>
              <a:t>Seção obrigatória em pareceres técnicos. Citar o que motivou a elaboração do ato administrativo, ou seja, a demanda incumbida ao autor principal ou coordenador do estudo ambiental, e outras demandas pendentes de análise consideradas relevantes pelos autores, caso couber;</a:t>
            </a:r>
          </a:p>
          <a:p>
            <a:pPr marL="457200" lvl="1" indent="0" algn="just">
              <a:buNone/>
            </a:pPr>
            <a:endParaRPr lang="pt-BR" sz="2400" dirty="0"/>
          </a:p>
          <a:p>
            <a:pPr algn="just"/>
            <a:r>
              <a:rPr lang="pt-BR" sz="2400" b="1" dirty="0"/>
              <a:t>Justificativa</a:t>
            </a:r>
          </a:p>
          <a:p>
            <a:pPr lvl="1" algn="just"/>
            <a:r>
              <a:rPr lang="pt-BR" sz="2400" dirty="0"/>
              <a:t>Somente preencher se houver justificativa apresentada pelo empreendedor. Caso não haja, informar que "não foi definida justificativa pelo empreendedor."</a:t>
            </a:r>
          </a:p>
        </p:txBody>
      </p:sp>
    </p:spTree>
    <p:extLst>
      <p:ext uri="{BB962C8B-B14F-4D97-AF65-F5344CB8AC3E}">
        <p14:creationId xmlns:p14="http://schemas.microsoft.com/office/powerpoint/2010/main" xmlns="" val="490669464"/>
      </p:ext>
    </p:extLst>
  </p:cSld>
  <p:clrMapOvr>
    <a:masterClrMapping/>
  </p:clrMapOvr>
  <p:transition spd="slow">
    <p:cut/>
  </p:transition>
  <p:timing>
    <p:tnLst>
      <p:par>
        <p:cTn id="1" dur="indefinite" restart="never" nodeType="tmRoot"/>
      </p:par>
    </p:tnLst>
  </p:timing>
</p:sld>
</file>

<file path=ppt/slides/slide22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a:t>Redação do Parecer Técnico </a:t>
            </a:r>
            <a:endParaRPr lang="pt-BR" sz="36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221</a:t>
            </a:fld>
            <a:endParaRPr lang="pt-BR" dirty="0">
              <a:solidFill>
                <a:prstClr val="black">
                  <a:tint val="75000"/>
                </a:prstClr>
              </a:solidFill>
            </a:endParaRPr>
          </a:p>
        </p:txBody>
      </p:sp>
      <p:sp>
        <p:nvSpPr>
          <p:cNvPr id="2" name="Espaço Reservado para Conteúdo 1"/>
          <p:cNvSpPr>
            <a:spLocks noGrp="1"/>
          </p:cNvSpPr>
          <p:nvPr>
            <p:ph idx="1"/>
          </p:nvPr>
        </p:nvSpPr>
        <p:spPr>
          <a:xfrm>
            <a:off x="354286" y="1196752"/>
            <a:ext cx="8229600" cy="4968552"/>
          </a:xfrm>
        </p:spPr>
        <p:txBody>
          <a:bodyPr/>
          <a:lstStyle/>
          <a:p>
            <a:pPr algn="just"/>
            <a:r>
              <a:rPr lang="pt-BR" b="1" dirty="0"/>
              <a:t>Histórico</a:t>
            </a:r>
          </a:p>
          <a:p>
            <a:pPr lvl="1" algn="just"/>
            <a:r>
              <a:rPr lang="pt-BR" dirty="0"/>
              <a:t>Seção obrigatória em pareceres técnicos. Para o caso de PT ou NT, elaborar ou atualizar o histórico processual, com as principais entradas de protocolos, emissão ou expedição de atos administrativos e fiscalizatórios, com as respectivas datas e numeração das folhas anexadas ao processo. As datas devem ser abreviadas na forma numérica: dia, mês, ano. </a:t>
            </a:r>
          </a:p>
        </p:txBody>
      </p:sp>
    </p:spTree>
    <p:extLst>
      <p:ext uri="{BB962C8B-B14F-4D97-AF65-F5344CB8AC3E}">
        <p14:creationId xmlns:p14="http://schemas.microsoft.com/office/powerpoint/2010/main" xmlns="" val="3944815290"/>
      </p:ext>
    </p:extLst>
  </p:cSld>
  <p:clrMapOvr>
    <a:masterClrMapping/>
  </p:clrMapOvr>
  <p:transition spd="slow">
    <p:cut/>
  </p:transition>
  <p:timing>
    <p:tnLst>
      <p:par>
        <p:cTn id="1" dur="indefinite" restart="never" nodeType="tmRoot"/>
      </p:par>
    </p:tnLst>
  </p:timing>
</p:sld>
</file>

<file path=ppt/slides/slide22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a:t>Redação do Parecer Técnico </a:t>
            </a:r>
            <a:endParaRPr lang="pt-BR" sz="36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222</a:t>
            </a:fld>
            <a:endParaRPr lang="pt-BR" dirty="0">
              <a:solidFill>
                <a:prstClr val="black">
                  <a:tint val="75000"/>
                </a:prstClr>
              </a:solidFill>
            </a:endParaRPr>
          </a:p>
        </p:txBody>
      </p:sp>
      <p:sp>
        <p:nvSpPr>
          <p:cNvPr id="2" name="Espaço Reservado para Conteúdo 1"/>
          <p:cNvSpPr>
            <a:spLocks noGrp="1"/>
          </p:cNvSpPr>
          <p:nvPr>
            <p:ph idx="1"/>
          </p:nvPr>
        </p:nvSpPr>
        <p:spPr>
          <a:xfrm>
            <a:off x="354286" y="1196752"/>
            <a:ext cx="8229600" cy="4968552"/>
          </a:xfrm>
        </p:spPr>
        <p:txBody>
          <a:bodyPr/>
          <a:lstStyle/>
          <a:p>
            <a:pPr algn="just"/>
            <a:r>
              <a:rPr lang="pt-BR" sz="2800" b="1" dirty="0"/>
              <a:t>Descrição do empreendimento ou da atividade</a:t>
            </a:r>
          </a:p>
          <a:p>
            <a:pPr lvl="1" algn="just"/>
            <a:r>
              <a:rPr lang="pt-BR" sz="2400" dirty="0"/>
              <a:t>Seção obrigatória em pareceres técnicos. </a:t>
            </a:r>
          </a:p>
          <a:p>
            <a:pPr lvl="1" algn="just"/>
            <a:r>
              <a:rPr lang="pt-BR" sz="2400" dirty="0"/>
              <a:t>Para o caso de rodovias, descrever primeiramente se trata de implantação ou de restauração/pavimentação sobre corpo </a:t>
            </a:r>
            <a:r>
              <a:rPr lang="pt-BR" sz="2400" dirty="0" err="1"/>
              <a:t>estradal</a:t>
            </a:r>
            <a:r>
              <a:rPr lang="pt-BR" sz="2400" dirty="0"/>
              <a:t> pré-existente em área urbana e/ou rural consolidada. Fazer a descrição sucinta da área de abrangência da rodovia: o município atingido, a extensão da via, as coordenadas UTM SIRGAS2000 de início e término do trecho de rodovia, o número de pistas da plataforma, a existência de acostamento, a largura da faixa de domínio, </a:t>
            </a:r>
            <a:r>
              <a:rPr lang="pt-BR" sz="2400" dirty="0" err="1"/>
              <a:t>etc</a:t>
            </a:r>
            <a:r>
              <a:rPr lang="pt-BR" sz="2400" dirty="0"/>
              <a:t>; </a:t>
            </a:r>
          </a:p>
        </p:txBody>
      </p:sp>
    </p:spTree>
    <p:extLst>
      <p:ext uri="{BB962C8B-B14F-4D97-AF65-F5344CB8AC3E}">
        <p14:creationId xmlns:p14="http://schemas.microsoft.com/office/powerpoint/2010/main" xmlns="" val="822890024"/>
      </p:ext>
    </p:extLst>
  </p:cSld>
  <p:clrMapOvr>
    <a:masterClrMapping/>
  </p:clrMapOvr>
  <p:transition spd="slow">
    <p:cut/>
  </p:transition>
  <p:timing>
    <p:tnLst>
      <p:par>
        <p:cTn id="1" dur="indefinite" restart="never" nodeType="tmRoot"/>
      </p:par>
    </p:tnLst>
  </p:timing>
</p:sld>
</file>

<file path=ppt/slides/slide22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a:t>Redação do Parecer Técnico </a:t>
            </a:r>
            <a:endParaRPr lang="pt-BR" sz="36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223</a:t>
            </a:fld>
            <a:endParaRPr lang="pt-BR" dirty="0">
              <a:solidFill>
                <a:prstClr val="black">
                  <a:tint val="75000"/>
                </a:prstClr>
              </a:solidFill>
            </a:endParaRPr>
          </a:p>
        </p:txBody>
      </p:sp>
      <p:sp>
        <p:nvSpPr>
          <p:cNvPr id="2" name="Espaço Reservado para Conteúdo 1"/>
          <p:cNvSpPr>
            <a:spLocks noGrp="1"/>
          </p:cNvSpPr>
          <p:nvPr>
            <p:ph idx="1"/>
          </p:nvPr>
        </p:nvSpPr>
        <p:spPr>
          <a:xfrm>
            <a:off x="354286" y="1196752"/>
            <a:ext cx="8229600" cy="4968552"/>
          </a:xfrm>
        </p:spPr>
        <p:txBody>
          <a:bodyPr/>
          <a:lstStyle/>
          <a:p>
            <a:pPr algn="just"/>
            <a:r>
              <a:rPr lang="pt-BR" sz="2800" b="1" dirty="0"/>
              <a:t>Descrição do empreendimento ou da atividade</a:t>
            </a:r>
          </a:p>
          <a:p>
            <a:pPr lvl="1" algn="just"/>
            <a:r>
              <a:rPr lang="pt-BR" sz="2400" dirty="0"/>
              <a:t>Ressaltar, claramente, se a atividade foi corretamente enquadrada, citando aqui a classe do enquadramento correto em grifo ou sublinhado;</a:t>
            </a:r>
          </a:p>
          <a:p>
            <a:pPr lvl="1" algn="just"/>
            <a:r>
              <a:rPr lang="pt-BR" sz="2400" dirty="0"/>
              <a:t>Inserir nome e telefone para contato, não devendo prioritariamente ser o do consultor/despachante, pois a consultoria pode se desligar a qualquer momento. Atualizar endereço de correspondência, se couber.</a:t>
            </a:r>
          </a:p>
        </p:txBody>
      </p:sp>
    </p:spTree>
    <p:extLst>
      <p:ext uri="{BB962C8B-B14F-4D97-AF65-F5344CB8AC3E}">
        <p14:creationId xmlns:p14="http://schemas.microsoft.com/office/powerpoint/2010/main" xmlns="" val="3264664386"/>
      </p:ext>
    </p:extLst>
  </p:cSld>
  <p:clrMapOvr>
    <a:masterClrMapping/>
  </p:clrMapOvr>
  <p:transition spd="slow">
    <p:cut/>
  </p:transition>
  <p:timing>
    <p:tnLst>
      <p:par>
        <p:cTn id="1" dur="indefinite" restart="never" nodeType="tmRoot"/>
      </p:par>
    </p:tnLst>
  </p:timing>
</p:sld>
</file>

<file path=ppt/slides/slide22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a:t>Redação do Parecer Técnico </a:t>
            </a:r>
            <a:endParaRPr lang="pt-BR" sz="36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224</a:t>
            </a:fld>
            <a:endParaRPr lang="pt-BR" dirty="0">
              <a:solidFill>
                <a:prstClr val="black">
                  <a:tint val="75000"/>
                </a:prstClr>
              </a:solidFill>
            </a:endParaRPr>
          </a:p>
        </p:txBody>
      </p:sp>
      <p:sp>
        <p:nvSpPr>
          <p:cNvPr id="2" name="Espaço Reservado para Conteúdo 1"/>
          <p:cNvSpPr>
            <a:spLocks noGrp="1"/>
          </p:cNvSpPr>
          <p:nvPr>
            <p:ph idx="1"/>
          </p:nvPr>
        </p:nvSpPr>
        <p:spPr>
          <a:xfrm>
            <a:off x="354286" y="1196752"/>
            <a:ext cx="8229600" cy="5184576"/>
          </a:xfrm>
        </p:spPr>
        <p:txBody>
          <a:bodyPr/>
          <a:lstStyle/>
          <a:p>
            <a:pPr algn="just"/>
            <a:r>
              <a:rPr lang="pt-BR" sz="2200" b="1" dirty="0"/>
              <a:t>Caracterização da área</a:t>
            </a:r>
          </a:p>
          <a:p>
            <a:pPr lvl="1" algn="just"/>
            <a:r>
              <a:rPr lang="pt-BR" sz="2200" dirty="0"/>
              <a:t>Os pareceres técnicos deverão conter, obrigatoriamente, esta seção;</a:t>
            </a:r>
          </a:p>
          <a:p>
            <a:pPr lvl="1" algn="just"/>
            <a:r>
              <a:rPr lang="pt-BR" sz="2200" dirty="0"/>
              <a:t>Incluir aspectos de localização, as áreas protegidas atravessadas pela rodovia, as </a:t>
            </a:r>
            <a:r>
              <a:rPr lang="pt-BR" sz="2200" dirty="0" err="1"/>
              <a:t>APPs</a:t>
            </a:r>
            <a:r>
              <a:rPr lang="pt-BR" sz="2200" dirty="0"/>
              <a:t> intervindas por novo traçado, por alteração de traçado pré-existente, ou por ajustes de curva, mas não detalhando;</a:t>
            </a:r>
          </a:p>
          <a:p>
            <a:pPr lvl="1" algn="just"/>
            <a:r>
              <a:rPr lang="pt-BR" sz="2200" dirty="0"/>
              <a:t>Caso houver caracterização da área descrita em parecer técnico anterior, citar a frase: “A descrição do empreendimento encontra-se às folhas xx-xx deste processo, considerando que não houve alteração posterior”;</a:t>
            </a:r>
          </a:p>
          <a:p>
            <a:pPr lvl="1" algn="just"/>
            <a:r>
              <a:rPr lang="pt-BR" sz="2200" dirty="0"/>
              <a:t>Indicar como chegar ao empreendimento, caso couber;</a:t>
            </a:r>
          </a:p>
          <a:p>
            <a:pPr lvl="1" algn="just"/>
            <a:r>
              <a:rPr lang="pt-BR" sz="2200" dirty="0"/>
              <a:t>Incluir pelo menos uma imagem aérea do empreendimento, incluindo características julgadas importantes.</a:t>
            </a:r>
          </a:p>
        </p:txBody>
      </p:sp>
    </p:spTree>
    <p:extLst>
      <p:ext uri="{BB962C8B-B14F-4D97-AF65-F5344CB8AC3E}">
        <p14:creationId xmlns:p14="http://schemas.microsoft.com/office/powerpoint/2010/main" xmlns="" val="3043618146"/>
      </p:ext>
    </p:extLst>
  </p:cSld>
  <p:clrMapOvr>
    <a:masterClrMapping/>
  </p:clrMapOvr>
  <p:transition spd="slow">
    <p:cut/>
  </p:transition>
  <p:timing>
    <p:tnLst>
      <p:par>
        <p:cTn id="1" dur="indefinite" restart="never" nodeType="tmRoot"/>
      </p:par>
    </p:tnLst>
  </p:timing>
</p:sld>
</file>

<file path=ppt/slides/slide22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a:t>Redação do Parecer Técnico </a:t>
            </a:r>
            <a:endParaRPr lang="pt-BR" sz="36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225</a:t>
            </a:fld>
            <a:endParaRPr lang="pt-BR" dirty="0">
              <a:solidFill>
                <a:prstClr val="black">
                  <a:tint val="75000"/>
                </a:prstClr>
              </a:solidFill>
            </a:endParaRPr>
          </a:p>
        </p:txBody>
      </p:sp>
      <p:sp>
        <p:nvSpPr>
          <p:cNvPr id="2" name="Espaço Reservado para Conteúdo 1"/>
          <p:cNvSpPr>
            <a:spLocks noGrp="1"/>
          </p:cNvSpPr>
          <p:nvPr>
            <p:ph idx="1"/>
          </p:nvPr>
        </p:nvSpPr>
        <p:spPr>
          <a:xfrm>
            <a:off x="354286" y="1196752"/>
            <a:ext cx="8229600" cy="4968552"/>
          </a:xfrm>
        </p:spPr>
        <p:txBody>
          <a:bodyPr/>
          <a:lstStyle/>
          <a:p>
            <a:pPr algn="just"/>
            <a:r>
              <a:rPr lang="pt-BR" sz="2800" b="1" dirty="0"/>
              <a:t>Análise de atos fiscalizatórios emitidos:</a:t>
            </a:r>
          </a:p>
          <a:p>
            <a:pPr lvl="1" algn="just"/>
            <a:r>
              <a:rPr lang="pt-BR" sz="2400" dirty="0"/>
              <a:t>Quando não houver atos fiscalizatórios a serem analisados, informar: "Não houve a emissão de atos fiscalizatórios anteriores”, como é o caso do primeiro PT para a emissão da primeira licença, quando normalmente ainda não foram emitidos atos fiscalizatórios.</a:t>
            </a:r>
          </a:p>
          <a:p>
            <a:pPr lvl="1" algn="just"/>
            <a:r>
              <a:rPr lang="pt-BR" sz="2400" dirty="0"/>
              <a:t>Em havendo, elencar cronologicamente os números dos atos fiscalizatórios analisados no parecer técnico, tais como: ofícios, autos, licenças, entre outros, citando a epígrafe do ato e a numeração das folhas anexadas ao processo.</a:t>
            </a:r>
          </a:p>
        </p:txBody>
      </p:sp>
    </p:spTree>
    <p:extLst>
      <p:ext uri="{BB962C8B-B14F-4D97-AF65-F5344CB8AC3E}">
        <p14:creationId xmlns:p14="http://schemas.microsoft.com/office/powerpoint/2010/main" xmlns="" val="3608870143"/>
      </p:ext>
    </p:extLst>
  </p:cSld>
  <p:clrMapOvr>
    <a:masterClrMapping/>
  </p:clrMapOvr>
  <p:transition spd="slow">
    <p:cut/>
  </p:transition>
  <p:timing>
    <p:tnLst>
      <p:par>
        <p:cTn id="1" dur="indefinite" restart="never" nodeType="tmRoot"/>
      </p:par>
    </p:tnLst>
  </p:timing>
</p:sld>
</file>

<file path=ppt/slides/slide22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a:t>Redação do Parecer Técnico </a:t>
            </a:r>
            <a:endParaRPr lang="pt-BR" sz="36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226</a:t>
            </a:fld>
            <a:endParaRPr lang="pt-BR" dirty="0">
              <a:solidFill>
                <a:prstClr val="black">
                  <a:tint val="75000"/>
                </a:prstClr>
              </a:solidFill>
            </a:endParaRPr>
          </a:p>
        </p:txBody>
      </p:sp>
      <p:sp>
        <p:nvSpPr>
          <p:cNvPr id="2" name="Espaço Reservado para Conteúdo 1"/>
          <p:cNvSpPr>
            <a:spLocks noGrp="1"/>
          </p:cNvSpPr>
          <p:nvPr>
            <p:ph idx="1"/>
          </p:nvPr>
        </p:nvSpPr>
        <p:spPr>
          <a:xfrm>
            <a:off x="354286" y="1196752"/>
            <a:ext cx="8229600" cy="4968552"/>
          </a:xfrm>
        </p:spPr>
        <p:txBody>
          <a:bodyPr/>
          <a:lstStyle/>
          <a:p>
            <a:pPr algn="just"/>
            <a:r>
              <a:rPr lang="pt-BR" sz="2800" b="1" dirty="0"/>
              <a:t>Análise de atos fiscalizatórios emitidos:</a:t>
            </a:r>
          </a:p>
          <a:p>
            <a:pPr lvl="1" algn="just"/>
            <a:r>
              <a:rPr lang="pt-BR" sz="2400" dirty="0"/>
              <a:t>Devem ser analisados todas as condicionantes ou itens dos atos fiscalizatórios que estiverem em aberto no processo e que ainda não foram analisados, e não somente o último. Deve-se atentar para isto, pois poderão existir dentro do processo outros atos fiscalizatórios não analisados;</a:t>
            </a:r>
          </a:p>
          <a:p>
            <a:pPr lvl="1" algn="just"/>
            <a:r>
              <a:rPr lang="pt-BR" sz="2400" dirty="0"/>
              <a:t>Descrever uma pequena introdução com o histórico do ato fiscalizatório. </a:t>
            </a:r>
          </a:p>
        </p:txBody>
      </p:sp>
    </p:spTree>
    <p:extLst>
      <p:ext uri="{BB962C8B-B14F-4D97-AF65-F5344CB8AC3E}">
        <p14:creationId xmlns:p14="http://schemas.microsoft.com/office/powerpoint/2010/main" xmlns="" val="2190689736"/>
      </p:ext>
    </p:extLst>
  </p:cSld>
  <p:clrMapOvr>
    <a:masterClrMapping/>
  </p:clrMapOvr>
  <p:transition spd="slow">
    <p:cut/>
  </p:transition>
  <p:timing>
    <p:tnLst>
      <p:par>
        <p:cTn id="1" dur="indefinite" restart="never" nodeType="tmRoot"/>
      </p:par>
    </p:tnLst>
  </p:timing>
</p:sld>
</file>

<file path=ppt/slides/slide22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a:t>Redação do Parecer Técnico </a:t>
            </a:r>
            <a:endParaRPr lang="pt-BR" sz="36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227</a:t>
            </a:fld>
            <a:endParaRPr lang="pt-BR" dirty="0">
              <a:solidFill>
                <a:prstClr val="black">
                  <a:tint val="75000"/>
                </a:prstClr>
              </a:solidFill>
            </a:endParaRPr>
          </a:p>
        </p:txBody>
      </p:sp>
      <p:sp>
        <p:nvSpPr>
          <p:cNvPr id="2" name="Espaço Reservado para Conteúdo 1"/>
          <p:cNvSpPr>
            <a:spLocks noGrp="1"/>
          </p:cNvSpPr>
          <p:nvPr>
            <p:ph idx="1"/>
          </p:nvPr>
        </p:nvSpPr>
        <p:spPr>
          <a:xfrm>
            <a:off x="354286" y="1196752"/>
            <a:ext cx="8229600" cy="4968552"/>
          </a:xfrm>
        </p:spPr>
        <p:txBody>
          <a:bodyPr/>
          <a:lstStyle/>
          <a:p>
            <a:pPr algn="just"/>
            <a:r>
              <a:rPr lang="pt-BR" sz="2800" b="1" dirty="0"/>
              <a:t>Análise de atos fiscalizatórios emitidos:</a:t>
            </a:r>
          </a:p>
          <a:p>
            <a:pPr lvl="1" algn="just"/>
            <a:r>
              <a:rPr lang="pt-BR" sz="2400" dirty="0"/>
              <a:t>O documento em análise deverá ser citado de forma completa, possibilitando ao leitor a consulta ao processo ou aos controles internos do empreendedor, contendo o nº, a data do protocolo, a epígrafe do documento, as folhas anexadas no processo, e do que se trata.</a:t>
            </a:r>
          </a:p>
          <a:p>
            <a:pPr lvl="1" algn="just"/>
            <a:r>
              <a:rPr lang="pt-BR" sz="2400" dirty="0"/>
              <a:t>Deverão ser apresentadas as constatações de vistoria relativas ao documento em análise, caso couber;</a:t>
            </a:r>
          </a:p>
          <a:p>
            <a:pPr lvl="1" algn="just"/>
            <a:r>
              <a:rPr lang="pt-BR" sz="2400" dirty="0"/>
              <a:t>Em todas as condicionantes ou itens analisados deverá constar a </a:t>
            </a:r>
            <a:r>
              <a:rPr lang="pt-BR" sz="2400" b="1" dirty="0">
                <a:solidFill>
                  <a:srgbClr val="FF0000"/>
                </a:solidFill>
              </a:rPr>
              <a:t>situação de cumprimento</a:t>
            </a:r>
            <a:r>
              <a:rPr lang="pt-BR" sz="2400" dirty="0"/>
              <a:t>.</a:t>
            </a:r>
          </a:p>
        </p:txBody>
      </p:sp>
    </p:spTree>
    <p:extLst>
      <p:ext uri="{BB962C8B-B14F-4D97-AF65-F5344CB8AC3E}">
        <p14:creationId xmlns:p14="http://schemas.microsoft.com/office/powerpoint/2010/main" xmlns="" val="952721936"/>
      </p:ext>
    </p:extLst>
  </p:cSld>
  <p:clrMapOvr>
    <a:masterClrMapping/>
  </p:clrMapOvr>
  <p:transition spd="slow">
    <p:cut/>
  </p:transition>
  <p:timing>
    <p:tnLst>
      <p:par>
        <p:cTn id="1" dur="indefinite" restart="never" nodeType="tmRoot"/>
      </p:par>
    </p:tnLst>
  </p:timing>
</p:sld>
</file>

<file path=ppt/slides/slide22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a:t>Situações padronizadas: </a:t>
            </a:r>
            <a:endParaRPr lang="pt-BR" sz="36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228</a:t>
            </a:fld>
            <a:endParaRPr lang="pt-BR" dirty="0">
              <a:solidFill>
                <a:prstClr val="black">
                  <a:tint val="75000"/>
                </a:prstClr>
              </a:solidFill>
            </a:endParaRPr>
          </a:p>
        </p:txBody>
      </p:sp>
      <p:sp>
        <p:nvSpPr>
          <p:cNvPr id="2" name="Espaço Reservado para Conteúdo 1"/>
          <p:cNvSpPr>
            <a:spLocks noGrp="1"/>
          </p:cNvSpPr>
          <p:nvPr>
            <p:ph idx="1"/>
          </p:nvPr>
        </p:nvSpPr>
        <p:spPr>
          <a:xfrm>
            <a:off x="354286" y="1196752"/>
            <a:ext cx="8229600" cy="4968552"/>
          </a:xfrm>
        </p:spPr>
        <p:txBody>
          <a:bodyPr/>
          <a:lstStyle/>
          <a:p>
            <a:pPr lvl="1"/>
            <a:r>
              <a:rPr lang="pt-BR" sz="2400" b="1" dirty="0"/>
              <a:t>Cumprido, </a:t>
            </a:r>
            <a:endParaRPr lang="pt-BR" sz="2400" dirty="0"/>
          </a:p>
          <a:p>
            <a:pPr lvl="1"/>
            <a:r>
              <a:rPr lang="pt-BR" sz="2400" b="1" dirty="0"/>
              <a:t>Não cumprido, </a:t>
            </a:r>
            <a:endParaRPr lang="pt-BR" sz="2400" dirty="0"/>
          </a:p>
          <a:p>
            <a:pPr lvl="1"/>
            <a:r>
              <a:rPr lang="pt-BR" sz="2400" b="1" dirty="0"/>
              <a:t>Parcialmente cumprido, </a:t>
            </a:r>
            <a:endParaRPr lang="pt-BR" sz="2400" dirty="0"/>
          </a:p>
          <a:p>
            <a:pPr lvl="1"/>
            <a:r>
              <a:rPr lang="pt-BR" sz="2400" b="1" dirty="0"/>
              <a:t>Vem sendo cumprido, </a:t>
            </a:r>
            <a:endParaRPr lang="pt-BR" sz="2400" dirty="0"/>
          </a:p>
          <a:p>
            <a:pPr lvl="1"/>
            <a:r>
              <a:rPr lang="pt-BR" sz="2400" b="1" dirty="0"/>
              <a:t>Não vem sendo cumprido, </a:t>
            </a:r>
            <a:endParaRPr lang="pt-BR" sz="2400" dirty="0"/>
          </a:p>
          <a:p>
            <a:pPr lvl="1"/>
            <a:r>
              <a:rPr lang="pt-BR" sz="2400" b="1" dirty="0"/>
              <a:t>Informativo/</a:t>
            </a:r>
            <a:r>
              <a:rPr lang="pt-BR" sz="2400" b="1" dirty="0" err="1"/>
              <a:t>orientativo</a:t>
            </a:r>
            <a:r>
              <a:rPr lang="pt-BR" sz="2400" b="1" dirty="0"/>
              <a:t> de caráter técnico, </a:t>
            </a:r>
            <a:endParaRPr lang="pt-BR" sz="2400" dirty="0"/>
          </a:p>
          <a:p>
            <a:pPr lvl="1"/>
            <a:r>
              <a:rPr lang="pt-BR" sz="2400" b="1" dirty="0"/>
              <a:t>Administrativo,  </a:t>
            </a:r>
            <a:endParaRPr lang="pt-BR" sz="2400" dirty="0"/>
          </a:p>
          <a:p>
            <a:pPr lvl="1"/>
            <a:r>
              <a:rPr lang="pt-BR" sz="2400" b="1" dirty="0"/>
              <a:t>Suspenso temporariamente, </a:t>
            </a:r>
            <a:endParaRPr lang="pt-BR" sz="2400" dirty="0"/>
          </a:p>
          <a:p>
            <a:pPr lvl="1"/>
            <a:r>
              <a:rPr lang="pt-BR" sz="2400" b="1" dirty="0"/>
              <a:t>Tornado sem efeito, </a:t>
            </a:r>
            <a:endParaRPr lang="pt-BR" sz="2400" dirty="0"/>
          </a:p>
          <a:p>
            <a:pPr lvl="1"/>
            <a:r>
              <a:rPr lang="pt-BR" sz="2400" b="1" dirty="0"/>
              <a:t>Dispõe de prazo para cumprimento, e </a:t>
            </a:r>
            <a:endParaRPr lang="pt-BR" sz="2400" dirty="0"/>
          </a:p>
          <a:p>
            <a:pPr lvl="1"/>
            <a:r>
              <a:rPr lang="pt-BR" sz="2400" b="1" dirty="0"/>
              <a:t>Encontra-se sob análise.</a:t>
            </a:r>
            <a:endParaRPr lang="pt-BR" sz="2400" dirty="0"/>
          </a:p>
          <a:p>
            <a:pPr marL="0" indent="0" algn="just">
              <a:buNone/>
            </a:pPr>
            <a:endParaRPr lang="pt-BR" sz="2400" dirty="0"/>
          </a:p>
        </p:txBody>
      </p:sp>
    </p:spTree>
    <p:extLst>
      <p:ext uri="{BB962C8B-B14F-4D97-AF65-F5344CB8AC3E}">
        <p14:creationId xmlns:p14="http://schemas.microsoft.com/office/powerpoint/2010/main" xmlns="" val="2562462391"/>
      </p:ext>
    </p:extLst>
  </p:cSld>
  <p:clrMapOvr>
    <a:masterClrMapping/>
  </p:clrMapOvr>
  <p:transition spd="slow">
    <p:cut/>
  </p:transition>
  <p:timing>
    <p:tnLst>
      <p:par>
        <p:cTn id="1" dur="indefinite" restart="never" nodeType="tmRoot"/>
      </p:par>
    </p:tnLst>
  </p:timing>
</p:sld>
</file>

<file path=ppt/slides/slide22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a:t>Situação de cumprimento: </a:t>
            </a:r>
            <a:endParaRPr lang="pt-BR" sz="36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229</a:t>
            </a:fld>
            <a:endParaRPr lang="pt-BR" dirty="0">
              <a:solidFill>
                <a:prstClr val="black">
                  <a:tint val="75000"/>
                </a:prstClr>
              </a:solidFill>
            </a:endParaRPr>
          </a:p>
        </p:txBody>
      </p:sp>
      <p:sp>
        <p:nvSpPr>
          <p:cNvPr id="2" name="Espaço Reservado para Conteúdo 1"/>
          <p:cNvSpPr>
            <a:spLocks noGrp="1"/>
          </p:cNvSpPr>
          <p:nvPr>
            <p:ph idx="1"/>
          </p:nvPr>
        </p:nvSpPr>
        <p:spPr>
          <a:xfrm>
            <a:off x="354286" y="1196752"/>
            <a:ext cx="8229600" cy="4968552"/>
          </a:xfrm>
        </p:spPr>
        <p:txBody>
          <a:bodyPr/>
          <a:lstStyle/>
          <a:p>
            <a:pPr algn="just"/>
            <a:r>
              <a:rPr lang="pt-BR" sz="2400" dirty="0"/>
              <a:t>Deve ser usado o máximo de critério ao avaliar se uma condicionante ou item dispõe de prazo para cumprimento;</a:t>
            </a:r>
          </a:p>
          <a:p>
            <a:pPr algn="just"/>
            <a:r>
              <a:rPr lang="pt-BR" sz="2400" dirty="0"/>
              <a:t>Nenhuma condicionante ou item pode ser tornado sem efeito ou suspenso sem que isso seja adequadamente explicado e justificado no parecer técnico que tenha sugerido tal condição;</a:t>
            </a:r>
          </a:p>
          <a:p>
            <a:pPr algn="just"/>
            <a:r>
              <a:rPr lang="pt-BR" sz="2400" dirty="0"/>
              <a:t>Quando uma condicionante ou item for dado como cumprido ou parcialmente cumprido, deve ser referenciado o protocolo, se houver, e explicitar o porquê, para que toda a informação necessária para formar a convicção de quem analisa esteja inserida no parecer técnico;</a:t>
            </a:r>
            <a:endParaRPr lang="pt-BR" sz="2400" dirty="0">
              <a:solidFill>
                <a:srgbClr val="FF9900"/>
              </a:solidFill>
            </a:endParaRPr>
          </a:p>
          <a:p>
            <a:pPr marL="0" indent="0" algn="just">
              <a:buNone/>
            </a:pPr>
            <a:endParaRPr lang="pt-BR" sz="2000" dirty="0"/>
          </a:p>
        </p:txBody>
      </p:sp>
    </p:spTree>
    <p:extLst>
      <p:ext uri="{BB962C8B-B14F-4D97-AF65-F5344CB8AC3E}">
        <p14:creationId xmlns:p14="http://schemas.microsoft.com/office/powerpoint/2010/main" xmlns="" val="2775334624"/>
      </p:ext>
    </p:extLst>
  </p:cSld>
  <p:clrMapOvr>
    <a:masterClrMapping/>
  </p:clrMapOvr>
  <p:transition spd="slow">
    <p:cut/>
  </p:transition>
  <p:timing>
    <p:tnLst>
      <p:par>
        <p:cTn id="1" dur="indefinite" restart="never" nodeType="tmRoot"/>
      </p:par>
    </p:tnLst>
  </p:timing>
</p:sld>
</file>

<file path=ppt/slides/slide23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a:t>Situação de cumprimento: </a:t>
            </a:r>
            <a:endParaRPr lang="pt-BR" sz="36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230</a:t>
            </a:fld>
            <a:endParaRPr lang="pt-BR" dirty="0">
              <a:solidFill>
                <a:prstClr val="black">
                  <a:tint val="75000"/>
                </a:prstClr>
              </a:solidFill>
            </a:endParaRPr>
          </a:p>
        </p:txBody>
      </p:sp>
      <p:sp>
        <p:nvSpPr>
          <p:cNvPr id="2" name="Espaço Reservado para Conteúdo 1"/>
          <p:cNvSpPr>
            <a:spLocks noGrp="1"/>
          </p:cNvSpPr>
          <p:nvPr>
            <p:ph idx="1"/>
          </p:nvPr>
        </p:nvSpPr>
        <p:spPr>
          <a:xfrm>
            <a:off x="354286" y="1196752"/>
            <a:ext cx="8229600" cy="4968552"/>
          </a:xfrm>
        </p:spPr>
        <p:txBody>
          <a:bodyPr/>
          <a:lstStyle/>
          <a:p>
            <a:pPr algn="just"/>
            <a:r>
              <a:rPr lang="pt-BR" sz="2400" dirty="0"/>
              <a:t>Quando o item ou condicionante não for cumprido ou cumprido parcialmente, deverá ser sugerida a aplicação, no mínimo, de penalidade de </a:t>
            </a:r>
            <a:r>
              <a:rPr lang="pt-BR" sz="2400" b="1" dirty="0"/>
              <a:t>advertência</a:t>
            </a:r>
            <a:r>
              <a:rPr lang="pt-BR" sz="2400" dirty="0"/>
              <a:t>, indicando a ação a ser tomada pelo empreendedor para o seu total cumprimento;</a:t>
            </a:r>
          </a:p>
          <a:p>
            <a:pPr algn="just"/>
            <a:r>
              <a:rPr lang="pt-BR" sz="2400" dirty="0"/>
              <a:t>Ou, caso couber, também deverá ser sugerida a inserção de item ou condicionante em minuta do ato fiscalizatório aplicável (ofício, autos, condicionante de licença) contendo as ações necessárias para controle/adequação por parte do empreendedor, com prazo para cumprimento;</a:t>
            </a:r>
          </a:p>
          <a:p>
            <a:pPr marL="0" indent="0" algn="just">
              <a:buNone/>
            </a:pPr>
            <a:endParaRPr lang="pt-BR" sz="2000" dirty="0"/>
          </a:p>
        </p:txBody>
      </p:sp>
    </p:spTree>
    <p:extLst>
      <p:ext uri="{BB962C8B-B14F-4D97-AF65-F5344CB8AC3E}">
        <p14:creationId xmlns:p14="http://schemas.microsoft.com/office/powerpoint/2010/main" xmlns="" val="3582931644"/>
      </p:ext>
    </p:extLst>
  </p:cSld>
  <p:clrMapOvr>
    <a:masterClrMapping/>
  </p:clrMapOvr>
  <p:transition spd="slow">
    <p:cut/>
  </p:transition>
  <p:timing>
    <p:tnLst>
      <p:par>
        <p:cTn id="1" dur="indefinite" restart="never" nodeType="tmRoot"/>
      </p:par>
    </p:tnLst>
  </p:timing>
</p:sld>
</file>

<file path=ppt/slides/slide23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a:t>Situação de cumprimento: </a:t>
            </a:r>
            <a:endParaRPr lang="pt-BR" sz="36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231</a:t>
            </a:fld>
            <a:endParaRPr lang="pt-BR" dirty="0">
              <a:solidFill>
                <a:prstClr val="black">
                  <a:tint val="75000"/>
                </a:prstClr>
              </a:solidFill>
            </a:endParaRPr>
          </a:p>
        </p:txBody>
      </p:sp>
      <p:sp>
        <p:nvSpPr>
          <p:cNvPr id="2" name="Espaço Reservado para Conteúdo 1"/>
          <p:cNvSpPr>
            <a:spLocks noGrp="1"/>
          </p:cNvSpPr>
          <p:nvPr>
            <p:ph idx="1"/>
          </p:nvPr>
        </p:nvSpPr>
        <p:spPr>
          <a:xfrm>
            <a:off x="354286" y="1196752"/>
            <a:ext cx="8229600" cy="4968552"/>
          </a:xfrm>
        </p:spPr>
        <p:txBody>
          <a:bodyPr/>
          <a:lstStyle/>
          <a:p>
            <a:pPr algn="just"/>
            <a:r>
              <a:rPr lang="pt-BR" sz="2400" dirty="0"/>
              <a:t>Quando houver a possibilidade de que uma condicionante ou item volte a valer, esta não deve ser tornada sem efeito, mas suspensa temporariamente, devendo ser indicada a condição para que volte a valer;</a:t>
            </a:r>
          </a:p>
          <a:p>
            <a:pPr lvl="0" algn="just"/>
            <a:r>
              <a:rPr lang="pt-BR" sz="2400" dirty="0"/>
              <a:t>Condicionantes ou itens em que for sugerida a alteração de texto, não devem ser tornados sem efeitos. Devem ser dadas as justificativas necessárias e propostas as novas redações. E, no ofício que formalizar a substituição, devem ser utilizados os termos “onde se lê...” “leia-se...”;</a:t>
            </a:r>
          </a:p>
        </p:txBody>
      </p:sp>
    </p:spTree>
    <p:extLst>
      <p:ext uri="{BB962C8B-B14F-4D97-AF65-F5344CB8AC3E}">
        <p14:creationId xmlns:p14="http://schemas.microsoft.com/office/powerpoint/2010/main" xmlns="" val="347494936"/>
      </p:ext>
    </p:extLst>
  </p:cSld>
  <p:clrMapOvr>
    <a:masterClrMapping/>
  </p:clrMapOvr>
  <p:transition spd="slow">
    <p:cut/>
  </p:transition>
  <p:timing>
    <p:tnLst>
      <p:par>
        <p:cTn id="1" dur="indefinite" restart="never" nodeType="tmRoot"/>
      </p:par>
    </p:tnLst>
  </p:timing>
</p:sld>
</file>

<file path=ppt/slides/slide23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54286" y="404664"/>
            <a:ext cx="8236799" cy="648072"/>
          </a:xfrm>
          <a:prstGeom prst="rect">
            <a:avLst/>
          </a:prstGeom>
          <a:noFill/>
          <a:ln>
            <a:noFill/>
          </a:ln>
        </p:spPr>
        <p:txBody>
          <a:bodyPr lIns="91425" tIns="45700" rIns="91425" bIns="45700" anchor="b" anchorCtr="0">
            <a:noAutofit/>
          </a:bodyPr>
          <a:lstStyle/>
          <a:p>
            <a:r>
              <a:rPr lang="pt-BR" sz="3600" dirty="0"/>
              <a:t/>
            </a:r>
            <a:br>
              <a:rPr lang="pt-BR" sz="3600" dirty="0"/>
            </a:br>
            <a:r>
              <a:rPr lang="pt-BR" sz="3600" dirty="0"/>
              <a:t/>
            </a:r>
            <a:br>
              <a:rPr lang="pt-BR" sz="3600" dirty="0"/>
            </a:br>
            <a:r>
              <a:rPr lang="pt-BR" sz="3600" b="1" dirty="0"/>
              <a:t>Situação de cumprimento: </a:t>
            </a:r>
            <a:endParaRPr lang="pt-BR" sz="36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232</a:t>
            </a:fld>
            <a:endParaRPr lang="pt-BR" dirty="0">
              <a:solidFill>
                <a:prstClr val="black">
                  <a:tint val="75000"/>
                </a:prstClr>
              </a:solidFill>
            </a:endParaRPr>
          </a:p>
        </p:txBody>
      </p:sp>
      <p:sp>
        <p:nvSpPr>
          <p:cNvPr id="2" name="Espaço Reservado para Conteúdo 1"/>
          <p:cNvSpPr>
            <a:spLocks noGrp="1"/>
          </p:cNvSpPr>
          <p:nvPr>
            <p:ph idx="1"/>
          </p:nvPr>
        </p:nvSpPr>
        <p:spPr>
          <a:xfrm>
            <a:off x="354286" y="1196751"/>
            <a:ext cx="8229600" cy="5256585"/>
          </a:xfrm>
        </p:spPr>
        <p:txBody>
          <a:bodyPr/>
          <a:lstStyle/>
          <a:p>
            <a:pPr algn="just"/>
            <a:r>
              <a:rPr lang="pt-BR" sz="2400" dirty="0"/>
              <a:t>Nunca devemos dar uma condicionante ou item como parcialmente cumprido ou tornado sem efeito por falta de vistoria. Deve-se realizar a vistoria a tempo ou informar que se encontra sob análise. Também deverá ser indicada esta situação, caso não tenha havido tempo hábil para analisar certa documentação, e seja necessário o trâmite urgente do processo;</a:t>
            </a:r>
          </a:p>
          <a:p>
            <a:pPr algn="just"/>
            <a:r>
              <a:rPr lang="pt-BR" sz="2400" dirty="0"/>
              <a:t>São consideradas condicionantes administrativas aquelas que advertem ao empreendedor quanto à legislação e trâmites legais do processo. Deverão ser analisadas as condicionantes que, mesmo sendo administrativas, estipulem prazos para cumprimento, caso não sejam cumpridas tempestivamente ou caso sejam cumprida com equívoco, tais como a de publicação da licença e a de renovação da licença.</a:t>
            </a:r>
          </a:p>
        </p:txBody>
      </p:sp>
    </p:spTree>
    <p:extLst>
      <p:ext uri="{BB962C8B-B14F-4D97-AF65-F5344CB8AC3E}">
        <p14:creationId xmlns:p14="http://schemas.microsoft.com/office/powerpoint/2010/main" xmlns="" val="2898759939"/>
      </p:ext>
    </p:extLst>
  </p:cSld>
  <p:clrMapOvr>
    <a:masterClrMapping/>
  </p:clrMapOvr>
  <p:transition spd="slow">
    <p:cut/>
  </p:transition>
  <p:timing>
    <p:tnLst>
      <p:par>
        <p:cTn id="1" dur="indefinite" restart="never" nodeType="tmRoot"/>
      </p:par>
    </p:tnLst>
  </p:timing>
</p:sld>
</file>

<file path=ppt/slides/slide23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endParaRPr lang="pt-BR" sz="32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233</a:t>
            </a:fld>
            <a:endParaRPr lang="pt-BR" dirty="0">
              <a:solidFill>
                <a:prstClr val="black">
                  <a:tint val="75000"/>
                </a:prstClr>
              </a:solidFill>
            </a:endParaRPr>
          </a:p>
        </p:txBody>
      </p:sp>
      <p:sp>
        <p:nvSpPr>
          <p:cNvPr id="2" name="Espaço Reservado para Conteúdo 1"/>
          <p:cNvSpPr>
            <a:spLocks noGrp="1"/>
          </p:cNvSpPr>
          <p:nvPr>
            <p:ph idx="1"/>
          </p:nvPr>
        </p:nvSpPr>
        <p:spPr>
          <a:xfrm>
            <a:off x="251520" y="1268760"/>
            <a:ext cx="8229600" cy="4896545"/>
          </a:xfrm>
        </p:spPr>
        <p:txBody>
          <a:bodyPr/>
          <a:lstStyle/>
          <a:p>
            <a:pPr algn="just"/>
            <a:r>
              <a:rPr lang="pt-BR" sz="2800" b="1" dirty="0"/>
              <a:t>Análise de documentos (estudos ambientais)</a:t>
            </a:r>
            <a:endParaRPr lang="pt-BR" sz="2800" dirty="0"/>
          </a:p>
          <a:p>
            <a:pPr lvl="1" algn="just"/>
            <a:r>
              <a:rPr lang="pt-BR" sz="2400" dirty="0"/>
              <a:t>Esta seção é obrigatória nos pareceres técnicos em que já tenham sido apresentados os estudos ambientais, ou nos que sejam solicitadas complementações aos estudos ou para fundamentar termos de referência;</a:t>
            </a:r>
          </a:p>
          <a:p>
            <a:pPr lvl="1" algn="just"/>
            <a:r>
              <a:rPr lang="pt-BR" sz="2400" dirty="0"/>
              <a:t>Em cada seção deste tópico, devem ser descritos os respectivos diagnósticos, com base nos estudos, nas vistorias e nos dados disponibilizados nos </a:t>
            </a:r>
            <a:r>
              <a:rPr lang="pt-BR" sz="2400" dirty="0" err="1"/>
              <a:t>SIGs</a:t>
            </a:r>
            <a:r>
              <a:rPr lang="pt-BR" sz="2400" dirty="0"/>
              <a:t> (</a:t>
            </a:r>
            <a:r>
              <a:rPr lang="pt-BR" sz="2400" dirty="0" err="1"/>
              <a:t>ArqGis</a:t>
            </a:r>
            <a:r>
              <a:rPr lang="pt-BR" sz="2400" dirty="0"/>
              <a:t>, </a:t>
            </a:r>
            <a:r>
              <a:rPr lang="pt-BR" sz="2400" i="1" dirty="0"/>
              <a:t>Google Earth</a:t>
            </a:r>
            <a:r>
              <a:rPr lang="pt-BR" sz="2400" dirty="0"/>
              <a:t>, etc.), e o controle ambiental necessário como medida mitigador-compensatória, informando a necessidade de condicionante na licença a ser emitida.</a:t>
            </a:r>
          </a:p>
        </p:txBody>
      </p:sp>
    </p:spTree>
    <p:extLst>
      <p:ext uri="{BB962C8B-B14F-4D97-AF65-F5344CB8AC3E}">
        <p14:creationId xmlns:p14="http://schemas.microsoft.com/office/powerpoint/2010/main" xmlns="" val="3173585209"/>
      </p:ext>
    </p:extLst>
  </p:cSld>
  <p:clrMapOvr>
    <a:masterClrMapping/>
  </p:clrMapOvr>
  <p:transition spd="slow">
    <p:cut/>
  </p:transition>
  <p:timing>
    <p:tnLst>
      <p:par>
        <p:cTn id="1" dur="indefinite" restart="never" nodeType="tmRoot"/>
      </p:par>
    </p:tnLst>
  </p:timing>
</p:sld>
</file>

<file path=ppt/slides/slide23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234</a:t>
            </a:fld>
            <a:endParaRPr lang="pt-BR" dirty="0">
              <a:solidFill>
                <a:prstClr val="black">
                  <a:tint val="75000"/>
                </a:prstClr>
              </a:solidFill>
            </a:endParaRPr>
          </a:p>
        </p:txBody>
      </p:sp>
      <p:sp>
        <p:nvSpPr>
          <p:cNvPr id="2" name="Espaço Reservado para Conteúdo 1"/>
          <p:cNvSpPr>
            <a:spLocks noGrp="1"/>
          </p:cNvSpPr>
          <p:nvPr>
            <p:ph idx="1"/>
          </p:nvPr>
        </p:nvSpPr>
        <p:spPr>
          <a:xfrm>
            <a:off x="179512" y="1196752"/>
            <a:ext cx="8229600" cy="5400600"/>
          </a:xfrm>
        </p:spPr>
        <p:txBody>
          <a:bodyPr/>
          <a:lstStyle/>
          <a:p>
            <a:pPr algn="just"/>
            <a:r>
              <a:rPr lang="pt-BR" sz="2800" b="1" dirty="0"/>
              <a:t>Abastecimento de Água, Efluentes Líquidos e Monitoramentos</a:t>
            </a:r>
            <a:endParaRPr lang="pt-BR" sz="2800" dirty="0"/>
          </a:p>
          <a:p>
            <a:pPr lvl="1" algn="just"/>
            <a:r>
              <a:rPr lang="pt-BR" sz="2000" dirty="0"/>
              <a:t>Verificar se o empreendedor prestou informações acerca da fonte de abastecimento de água, forma de tratamento e local de lançamento de efluente, antes da licença de instalação, descrevendo-os resumidamente;</a:t>
            </a:r>
          </a:p>
          <a:p>
            <a:pPr lvl="1" algn="just"/>
            <a:r>
              <a:rPr lang="pt-BR" sz="2000" dirty="0"/>
              <a:t>Tais informações deverão ser prestadas para as fases de instalação e operação. Para o caso de rodovias, poderá haver áreas de apoio onde tais instalações sejam necessárias, tais como: posto de policiamento da instituição, escritórios de apoio, Serviços de Atendimento ao Usuário (</a:t>
            </a:r>
            <a:r>
              <a:rPr lang="pt-BR" sz="2000" dirty="0" err="1"/>
              <a:t>SAUs</a:t>
            </a:r>
            <a:r>
              <a:rPr lang="pt-BR" sz="2000" dirty="0"/>
              <a:t>), praças de pedágio e nas demais áreas de apoio;</a:t>
            </a:r>
          </a:p>
          <a:p>
            <a:pPr lvl="1" algn="just"/>
            <a:r>
              <a:rPr lang="pt-BR" sz="2000" dirty="0"/>
              <a:t>As informações, ou a falta delas, deverão ser verificadas em vistoria, como também exigidas em complementação ou no próprio licenciamento, caso couber.</a:t>
            </a:r>
          </a:p>
        </p:txBody>
      </p:sp>
      <p:sp>
        <p:nvSpPr>
          <p:cNvPr id="7" name="Shape 44"/>
          <p:cNvSpPr txBox="1">
            <a:spLocks noGrp="1"/>
          </p:cNvSpPr>
          <p:nvPr>
            <p:ph type="title"/>
          </p:nvPr>
        </p:nvSpPr>
        <p:spPr>
          <a:xfrm>
            <a:off x="457200" y="404663"/>
            <a:ext cx="8229600" cy="576065"/>
          </a:xfrm>
          <a:prstGeom prst="rect">
            <a:avLst/>
          </a:prstGeom>
          <a:noFill/>
          <a:ln>
            <a:noFill/>
          </a:ln>
        </p:spPr>
        <p:txBody>
          <a:bodyPr lIns="91425" tIns="45700" rIns="91425" bIns="45700" anchor="b" anchorCtr="0">
            <a:noAutofit/>
          </a:bodyPr>
          <a:lstStyle/>
          <a:p>
            <a:r>
              <a:rPr lang="pt-BR" sz="3200" b="1" dirty="0"/>
              <a:t>Redação do Parecer Técnico</a:t>
            </a:r>
            <a:endParaRPr lang="pt-BR" sz="3200" dirty="0"/>
          </a:p>
        </p:txBody>
      </p:sp>
    </p:spTree>
    <p:extLst>
      <p:ext uri="{BB962C8B-B14F-4D97-AF65-F5344CB8AC3E}">
        <p14:creationId xmlns:p14="http://schemas.microsoft.com/office/powerpoint/2010/main" xmlns="" val="1469550203"/>
      </p:ext>
    </p:extLst>
  </p:cSld>
  <p:clrMapOvr>
    <a:masterClrMapping/>
  </p:clrMapOvr>
  <p:transition spd="slow">
    <p:cut/>
  </p:transition>
  <p:timing>
    <p:tnLst>
      <p:par>
        <p:cTn id="1" dur="indefinite" restart="never" nodeType="tmRoot"/>
      </p:par>
    </p:tnLst>
  </p:timing>
</p:sld>
</file>

<file path=ppt/slides/slide23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endParaRPr lang="pt-BR" sz="32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235</a:t>
            </a:fld>
            <a:endParaRPr lang="pt-BR" dirty="0">
              <a:solidFill>
                <a:prstClr val="black">
                  <a:tint val="75000"/>
                </a:prstClr>
              </a:solidFill>
            </a:endParaRPr>
          </a:p>
        </p:txBody>
      </p:sp>
      <p:sp>
        <p:nvSpPr>
          <p:cNvPr id="2" name="Espaço Reservado para Conteúdo 1"/>
          <p:cNvSpPr>
            <a:spLocks noGrp="1"/>
          </p:cNvSpPr>
          <p:nvPr>
            <p:ph idx="1"/>
          </p:nvPr>
        </p:nvSpPr>
        <p:spPr>
          <a:xfrm>
            <a:off x="179512" y="1052736"/>
            <a:ext cx="8229600" cy="5400600"/>
          </a:xfrm>
        </p:spPr>
        <p:txBody>
          <a:bodyPr/>
          <a:lstStyle/>
          <a:p>
            <a:pPr algn="just"/>
            <a:r>
              <a:rPr lang="pt-BR" sz="2800" b="1" dirty="0"/>
              <a:t>Outorga</a:t>
            </a:r>
            <a:endParaRPr lang="pt-BR" b="1" dirty="0"/>
          </a:p>
          <a:p>
            <a:pPr lvl="1" algn="just"/>
            <a:r>
              <a:rPr lang="pt-BR" sz="2400" dirty="0"/>
              <a:t>Verificar se o empreendedor apresentou todas as outorgas ou dispensas pertinentes, antes da licença de instalação e, descrevê-las sucintamente;</a:t>
            </a:r>
          </a:p>
          <a:p>
            <a:pPr lvl="1" algn="just"/>
            <a:r>
              <a:rPr lang="pt-BR" sz="2400" dirty="0"/>
              <a:t>Caso a fonte de água para abastecimento do canteiro de obra seja proveniente da captação direta em curso ou corpo d’água, ou de poço para captação de água subterrânea, deverá ser exigida a outorga ou a dispensa para o uso de recursos hídricos;</a:t>
            </a:r>
          </a:p>
          <a:p>
            <a:pPr lvl="1" algn="just"/>
            <a:r>
              <a:rPr lang="pt-BR" sz="2400" dirty="0"/>
              <a:t>Caso o efluente doméstico proveniente do canteiro de obra, ou o efluente oleoso proveniente da manutenção de máquinas e equipamentos, seja lançado em curso ou corpo d’água (após tratamento), deverá ser exigida a outorga ou a dispensa para o uso de recursos hídricos.</a:t>
            </a:r>
          </a:p>
        </p:txBody>
      </p:sp>
    </p:spTree>
    <p:extLst>
      <p:ext uri="{BB962C8B-B14F-4D97-AF65-F5344CB8AC3E}">
        <p14:creationId xmlns:p14="http://schemas.microsoft.com/office/powerpoint/2010/main" xmlns="" val="2482740739"/>
      </p:ext>
    </p:extLst>
  </p:cSld>
  <p:clrMapOvr>
    <a:masterClrMapping/>
  </p:clrMapOvr>
  <p:transition spd="slow">
    <p:cut/>
  </p:transition>
  <p:timing>
    <p:tnLst>
      <p:par>
        <p:cTn id="1" dur="indefinite" restart="never" nodeType="tmRoot"/>
      </p:par>
    </p:tnLst>
  </p:timing>
</p:sld>
</file>

<file path=ppt/slides/slide23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endParaRPr lang="pt-BR" sz="32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236</a:t>
            </a:fld>
            <a:endParaRPr lang="pt-BR" dirty="0">
              <a:solidFill>
                <a:prstClr val="black">
                  <a:tint val="75000"/>
                </a:prstClr>
              </a:solidFill>
            </a:endParaRPr>
          </a:p>
        </p:txBody>
      </p:sp>
      <p:sp>
        <p:nvSpPr>
          <p:cNvPr id="2" name="Espaço Reservado para Conteúdo 1"/>
          <p:cNvSpPr>
            <a:spLocks noGrp="1"/>
          </p:cNvSpPr>
          <p:nvPr>
            <p:ph idx="1"/>
          </p:nvPr>
        </p:nvSpPr>
        <p:spPr>
          <a:xfrm>
            <a:off x="29779" y="1067670"/>
            <a:ext cx="8229600" cy="5400600"/>
          </a:xfrm>
        </p:spPr>
        <p:txBody>
          <a:bodyPr/>
          <a:lstStyle/>
          <a:p>
            <a:pPr algn="just"/>
            <a:r>
              <a:rPr lang="pt-BR" sz="2800" b="1" dirty="0"/>
              <a:t>Resíduos Sólidos</a:t>
            </a:r>
            <a:endParaRPr lang="pt-BR" sz="2800" dirty="0"/>
          </a:p>
          <a:p>
            <a:pPr lvl="1" algn="just"/>
            <a:r>
              <a:rPr lang="pt-BR" sz="2000" dirty="0"/>
              <a:t>Aqui deverão ser tratados todos os aspectos relacionados à geração e ao gerenciamento de resíduos sólidos;</a:t>
            </a:r>
          </a:p>
          <a:p>
            <a:pPr lvl="1" algn="just"/>
            <a:r>
              <a:rPr lang="pt-BR" sz="2000" dirty="0"/>
              <a:t>Verificar a terminologia correta do resíduo gerado, conforme suas respectivas origens descritas no </a:t>
            </a:r>
            <a:r>
              <a:rPr lang="pt-BR" sz="2000" dirty="0" err="1"/>
              <a:t>arts</a:t>
            </a:r>
            <a:r>
              <a:rPr lang="pt-BR" sz="2000" dirty="0"/>
              <a:t>. 13 e 33 da Lei Federal n.º 12.305/2010;</a:t>
            </a:r>
          </a:p>
          <a:p>
            <a:pPr lvl="1" algn="just"/>
            <a:r>
              <a:rPr lang="pt-BR" sz="2000" dirty="0"/>
              <a:t>Observar que cada resíduo classificado segundo a origem, também é classificado quanto à periculosidade (segundo a norma técnica ABNT NBR 10004:2004), ou subdividido em grupos ou subclasses, por exemplo: os resíduos da construção civil são subdivididos em classes (Resolução Conama n.º 307/2002);</a:t>
            </a:r>
          </a:p>
          <a:p>
            <a:pPr lvl="1" algn="just"/>
            <a:r>
              <a:rPr lang="pt-BR" sz="2000" dirty="0"/>
              <a:t>Atentar-se para a destinação final ambientalmente adequada que deverá estar de acordo com a legislação, Resoluções do Conama, normas técnicas específicas e acordos setoriais, para cada classe/grupo/tipologia de resíduo sólido.</a:t>
            </a:r>
          </a:p>
        </p:txBody>
      </p:sp>
    </p:spTree>
    <p:extLst>
      <p:ext uri="{BB962C8B-B14F-4D97-AF65-F5344CB8AC3E}">
        <p14:creationId xmlns:p14="http://schemas.microsoft.com/office/powerpoint/2010/main" xmlns="" val="2594366632"/>
      </p:ext>
    </p:extLst>
  </p:cSld>
  <p:clrMapOvr>
    <a:masterClrMapping/>
  </p:clrMapOvr>
  <p:transition spd="slow">
    <p:cut/>
  </p:transition>
  <p:timing>
    <p:tnLst>
      <p:par>
        <p:cTn id="1" dur="indefinite" restart="never" nodeType="tmRoot"/>
      </p:par>
    </p:tnLst>
  </p:timing>
</p:sld>
</file>

<file path=ppt/slides/slide23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endParaRPr lang="pt-BR" sz="32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237</a:t>
            </a:fld>
            <a:endParaRPr lang="pt-BR" dirty="0">
              <a:solidFill>
                <a:prstClr val="black">
                  <a:tint val="75000"/>
                </a:prstClr>
              </a:solidFill>
            </a:endParaRPr>
          </a:p>
        </p:txBody>
      </p:sp>
      <p:sp>
        <p:nvSpPr>
          <p:cNvPr id="2" name="Espaço Reservado para Conteúdo 1"/>
          <p:cNvSpPr>
            <a:spLocks noGrp="1"/>
          </p:cNvSpPr>
          <p:nvPr>
            <p:ph idx="1"/>
          </p:nvPr>
        </p:nvSpPr>
        <p:spPr>
          <a:xfrm>
            <a:off x="29779" y="1067670"/>
            <a:ext cx="8229600" cy="5400600"/>
          </a:xfrm>
        </p:spPr>
        <p:txBody>
          <a:bodyPr/>
          <a:lstStyle/>
          <a:p>
            <a:pPr algn="just"/>
            <a:r>
              <a:rPr lang="pt-BR" sz="2800" b="1" dirty="0"/>
              <a:t>Geologia/Solos e Drenagem de Águas Pluviais</a:t>
            </a:r>
            <a:endParaRPr lang="pt-BR" dirty="0"/>
          </a:p>
          <a:p>
            <a:pPr lvl="1" algn="just"/>
            <a:r>
              <a:rPr lang="pt-BR" sz="2400" dirty="0"/>
              <a:t>Verificar se o empreendedor apresentou em estudo a geologia do trecho licenciado, descrevendo-a resumidamente;</a:t>
            </a:r>
          </a:p>
          <a:p>
            <a:pPr lvl="1" algn="just"/>
            <a:r>
              <a:rPr lang="pt-BR" sz="2400" dirty="0"/>
              <a:t>Para a licença de instalação, descrever sucintamente as práticas mecânicas, vegetativas e edáficas para conservação da água e do solo, verificando-as no estudo ambiental, ou nos autos do processo, tais como dispositivos de drenagem, dissipadores de energia, plantio de gramíneas, </a:t>
            </a:r>
            <a:r>
              <a:rPr lang="pt-BR" sz="2400" dirty="0" err="1"/>
              <a:t>reconformação</a:t>
            </a:r>
            <a:r>
              <a:rPr lang="pt-BR" sz="2400" dirty="0"/>
              <a:t> topográfica de taludes, etc. Verificar a necessidade da implantação de outros dispositivos não previstos no estudo, exigindo-os em complementações ou no próprio licenciamento, caso couber;</a:t>
            </a:r>
          </a:p>
        </p:txBody>
      </p:sp>
    </p:spTree>
    <p:extLst>
      <p:ext uri="{BB962C8B-B14F-4D97-AF65-F5344CB8AC3E}">
        <p14:creationId xmlns:p14="http://schemas.microsoft.com/office/powerpoint/2010/main" xmlns="" val="2246065652"/>
      </p:ext>
    </p:extLst>
  </p:cSld>
  <p:clrMapOvr>
    <a:masterClrMapping/>
  </p:clrMapOvr>
  <p:transition spd="slow">
    <p:cut/>
  </p:transition>
  <p:timing>
    <p:tnLst>
      <p:par>
        <p:cTn id="1" dur="indefinite" restart="never" nodeType="tmRoot"/>
      </p:par>
    </p:tnLst>
  </p:timing>
</p:sld>
</file>

<file path=ppt/slides/slide23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endParaRPr lang="pt-BR" sz="32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238</a:t>
            </a:fld>
            <a:endParaRPr lang="pt-BR" dirty="0">
              <a:solidFill>
                <a:prstClr val="black">
                  <a:tint val="75000"/>
                </a:prstClr>
              </a:solidFill>
            </a:endParaRPr>
          </a:p>
        </p:txBody>
      </p:sp>
      <p:sp>
        <p:nvSpPr>
          <p:cNvPr id="2" name="Espaço Reservado para Conteúdo 1"/>
          <p:cNvSpPr>
            <a:spLocks noGrp="1"/>
          </p:cNvSpPr>
          <p:nvPr>
            <p:ph idx="1"/>
          </p:nvPr>
        </p:nvSpPr>
        <p:spPr>
          <a:xfrm>
            <a:off x="29779" y="1067670"/>
            <a:ext cx="8229600" cy="5400600"/>
          </a:xfrm>
        </p:spPr>
        <p:txBody>
          <a:bodyPr/>
          <a:lstStyle/>
          <a:p>
            <a:pPr algn="just"/>
            <a:r>
              <a:rPr lang="pt-BR" sz="2800" b="1" dirty="0"/>
              <a:t>Geologia/Solos e Drenagem de Águas Pluviais</a:t>
            </a:r>
            <a:endParaRPr lang="pt-BR" sz="2800" dirty="0"/>
          </a:p>
          <a:p>
            <a:pPr lvl="1" algn="just"/>
            <a:r>
              <a:rPr lang="pt-BR" sz="2400" dirty="0"/>
              <a:t>Deverá haver condicionante na licença de operação prevendo a manutenção dos dispositivos de drenagem, da vegetação dos taludes e da </a:t>
            </a:r>
            <a:r>
              <a:rPr lang="pt-BR" sz="2400" dirty="0" err="1"/>
              <a:t>reconformação</a:t>
            </a:r>
            <a:r>
              <a:rPr lang="pt-BR" sz="2400" dirty="0"/>
              <a:t> topográfica dos taludes.</a:t>
            </a:r>
          </a:p>
          <a:p>
            <a:pPr marL="457200" lvl="1" indent="0" algn="just">
              <a:buNone/>
            </a:pPr>
            <a:endParaRPr lang="pt-BR" sz="2400" dirty="0"/>
          </a:p>
          <a:p>
            <a:pPr lvl="1" algn="just"/>
            <a:r>
              <a:rPr lang="pt-BR" sz="2400" dirty="0"/>
              <a:t>Sendo observados em vistoria passivos ambientais em virtude de deslizamento de solo dos taludes às margens da rodovia, descrever as coordenadas UTM SIRGAS2000 centrais desses passivos, devendo haver condicionante na licença a ser emitida exigindo a recuperação deles</a:t>
            </a:r>
          </a:p>
        </p:txBody>
      </p:sp>
    </p:spTree>
    <p:extLst>
      <p:ext uri="{BB962C8B-B14F-4D97-AF65-F5344CB8AC3E}">
        <p14:creationId xmlns:p14="http://schemas.microsoft.com/office/powerpoint/2010/main" xmlns="" val="3786745981"/>
      </p:ext>
    </p:extLst>
  </p:cSld>
  <p:clrMapOvr>
    <a:masterClrMapping/>
  </p:clrMapOvr>
  <p:transition spd="slow">
    <p:cut/>
  </p:transition>
  <p:timing>
    <p:tnLst>
      <p:par>
        <p:cTn id="1" dur="indefinite" restart="never" nodeType="tmRoot"/>
      </p:par>
    </p:tnLst>
  </p:timing>
</p:sld>
</file>

<file path=ppt/slides/slide23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endParaRPr lang="pt-BR" sz="32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239</a:t>
            </a:fld>
            <a:endParaRPr lang="pt-BR" dirty="0">
              <a:solidFill>
                <a:prstClr val="black">
                  <a:tint val="75000"/>
                </a:prstClr>
              </a:solidFill>
            </a:endParaRPr>
          </a:p>
        </p:txBody>
      </p:sp>
      <p:sp>
        <p:nvSpPr>
          <p:cNvPr id="2" name="Espaço Reservado para Conteúdo 1"/>
          <p:cNvSpPr>
            <a:spLocks noGrp="1"/>
          </p:cNvSpPr>
          <p:nvPr>
            <p:ph idx="1"/>
          </p:nvPr>
        </p:nvSpPr>
        <p:spPr>
          <a:xfrm>
            <a:off x="29779" y="1067670"/>
            <a:ext cx="8229600" cy="5400600"/>
          </a:xfrm>
        </p:spPr>
        <p:txBody>
          <a:bodyPr/>
          <a:lstStyle/>
          <a:p>
            <a:pPr algn="just"/>
            <a:r>
              <a:rPr lang="pt-BR" sz="2800" b="1" dirty="0"/>
              <a:t>Movimentação de terra</a:t>
            </a:r>
            <a:endParaRPr lang="pt-BR" sz="2800" dirty="0"/>
          </a:p>
          <a:p>
            <a:pPr lvl="1" algn="just"/>
            <a:r>
              <a:rPr lang="pt-BR" sz="2600" dirty="0"/>
              <a:t>Para a licença de instalação, citar a quantidade de bota-foras e de áreas de empréstimos a serem autorizadas, bem como do canteiro de obra, e suas coordenadas UTM </a:t>
            </a:r>
            <a:r>
              <a:rPr lang="pt-BR" sz="2600" i="1" dirty="0" err="1"/>
              <a:t>Datum</a:t>
            </a:r>
            <a:r>
              <a:rPr lang="pt-BR" sz="2600" dirty="0"/>
              <a:t> SIRGAS2000, que deverão constar em condicionante. Descrever as características observadas em vistoria. Tais atividades, por não serem consideradas de utilidade pública, não poderão estar localizadas em APP;</a:t>
            </a:r>
          </a:p>
          <a:p>
            <a:pPr lvl="1" algn="just"/>
            <a:r>
              <a:rPr lang="pt-BR" sz="2600" dirty="0"/>
              <a:t>Os termos de anuência dos proprietários para áreas de empréstimo, bota-fora e canteiro de obra deverão ser acompanhadas da documentação comprobatória de posse.</a:t>
            </a:r>
          </a:p>
        </p:txBody>
      </p:sp>
    </p:spTree>
    <p:extLst>
      <p:ext uri="{BB962C8B-B14F-4D97-AF65-F5344CB8AC3E}">
        <p14:creationId xmlns:p14="http://schemas.microsoft.com/office/powerpoint/2010/main" xmlns="" val="2040927856"/>
      </p:ext>
    </p:extLst>
  </p:cSld>
  <p:clrMapOvr>
    <a:masterClrMapping/>
  </p:clrMapOvr>
  <p:transition spd="slow">
    <p:cut/>
  </p:transition>
  <p:timing>
    <p:tnLst>
      <p:par>
        <p:cTn id="1" dur="indefinite" restart="never" nodeType="tmRoot"/>
      </p:par>
    </p:tnLst>
  </p:timing>
</p:sld>
</file>

<file path=ppt/slides/slide24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endParaRPr lang="pt-BR" sz="32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240</a:t>
            </a:fld>
            <a:endParaRPr lang="pt-BR" dirty="0">
              <a:solidFill>
                <a:prstClr val="black">
                  <a:tint val="75000"/>
                </a:prstClr>
              </a:solidFill>
            </a:endParaRPr>
          </a:p>
        </p:txBody>
      </p:sp>
      <p:sp>
        <p:nvSpPr>
          <p:cNvPr id="2" name="Espaço Reservado para Conteúdo 1"/>
          <p:cNvSpPr>
            <a:spLocks noGrp="1"/>
          </p:cNvSpPr>
          <p:nvPr>
            <p:ph idx="1"/>
          </p:nvPr>
        </p:nvSpPr>
        <p:spPr>
          <a:xfrm>
            <a:off x="29779" y="1067670"/>
            <a:ext cx="8229600" cy="5400600"/>
          </a:xfrm>
        </p:spPr>
        <p:txBody>
          <a:bodyPr/>
          <a:lstStyle/>
          <a:p>
            <a:pPr algn="just"/>
            <a:r>
              <a:rPr lang="pt-BR" sz="2800" b="1" dirty="0"/>
              <a:t>Movimentação de terra</a:t>
            </a:r>
            <a:endParaRPr lang="pt-BR" sz="2800" dirty="0"/>
          </a:p>
          <a:p>
            <a:pPr lvl="1" algn="just"/>
            <a:r>
              <a:rPr lang="pt-BR" dirty="0"/>
              <a:t>O Plano de Recuperação de Área Degradada (</a:t>
            </a:r>
            <a:r>
              <a:rPr lang="pt-BR" dirty="0" err="1"/>
              <a:t>Prad</a:t>
            </a:r>
            <a:r>
              <a:rPr lang="pt-BR" dirty="0"/>
              <a:t>) pelas referidas atividades, deverá ser apresentado preferencialmente durante na licença prévia e a comprovação da recuperação das áreas deverá ocorrer antes do requerimento da licença de operação;</a:t>
            </a:r>
          </a:p>
          <a:p>
            <a:pPr lvl="1" algn="just"/>
            <a:r>
              <a:rPr lang="pt-BR" dirty="0"/>
              <a:t>Caso não seja apresentado o plano na licença prévia, exigi-lo em complementação ou no próprio licenciamento ambiental, como couber.</a:t>
            </a:r>
          </a:p>
        </p:txBody>
      </p:sp>
    </p:spTree>
    <p:extLst>
      <p:ext uri="{BB962C8B-B14F-4D97-AF65-F5344CB8AC3E}">
        <p14:creationId xmlns:p14="http://schemas.microsoft.com/office/powerpoint/2010/main" xmlns="" val="2327942324"/>
      </p:ext>
    </p:extLst>
  </p:cSld>
  <p:clrMapOvr>
    <a:masterClrMapping/>
  </p:clrMapOvr>
  <p:transition spd="slow">
    <p:cut/>
  </p:transition>
  <p:timing>
    <p:tnLst>
      <p:par>
        <p:cTn id="1" dur="indefinite" restart="never" nodeType="tmRoot"/>
      </p:par>
    </p:tn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p:cNvSpPr>
            <a:spLocks noGrp="1"/>
          </p:cNvSpPr>
          <p:nvPr>
            <p:ph type="sldNum" sz="quarter" idx="12"/>
          </p:nvPr>
        </p:nvSpPr>
        <p:spPr/>
        <p:txBody>
          <a:bodyPr/>
          <a:lstStyle/>
          <a:p>
            <a:pPr>
              <a:defRPr/>
            </a:pPr>
            <a:fld id="{A43F23B0-A479-486C-8980-C3F881D8CCC2}" type="slidenum">
              <a:rPr lang="pt-BR">
                <a:solidFill>
                  <a:prstClr val="black">
                    <a:tint val="75000"/>
                  </a:prstClr>
                </a:solidFill>
              </a:rPr>
              <a:pPr>
                <a:defRPr/>
              </a:pPr>
              <a:t>241</a:t>
            </a:fld>
            <a:endParaRPr lang="pt-BR">
              <a:solidFill>
                <a:prstClr val="black">
                  <a:tint val="75000"/>
                </a:prstClr>
              </a:solidFill>
            </a:endParaRPr>
          </a:p>
        </p:txBody>
      </p:sp>
      <p:pic>
        <p:nvPicPr>
          <p:cNvPr id="3" name="Imagem 2"/>
          <p:cNvPicPr>
            <a:picLocks noChangeAspect="1"/>
          </p:cNvPicPr>
          <p:nvPr/>
        </p:nvPicPr>
        <p:blipFill>
          <a:blip r:embed="rId2" cstate="print"/>
          <a:stretch>
            <a:fillRect/>
          </a:stretch>
        </p:blipFill>
        <p:spPr>
          <a:xfrm>
            <a:off x="251520" y="692696"/>
            <a:ext cx="8784976" cy="2293727"/>
          </a:xfrm>
          <a:prstGeom prst="rect">
            <a:avLst/>
          </a:prstGeom>
        </p:spPr>
      </p:pic>
      <p:pic>
        <p:nvPicPr>
          <p:cNvPr id="4" name="Imagem 3"/>
          <p:cNvPicPr>
            <a:picLocks noChangeAspect="1"/>
          </p:cNvPicPr>
          <p:nvPr/>
        </p:nvPicPr>
        <p:blipFill>
          <a:blip r:embed="rId3" cstate="print"/>
          <a:stretch>
            <a:fillRect/>
          </a:stretch>
        </p:blipFill>
        <p:spPr>
          <a:xfrm>
            <a:off x="268685" y="3212976"/>
            <a:ext cx="8784976" cy="2182887"/>
          </a:xfrm>
          <a:prstGeom prst="rect">
            <a:avLst/>
          </a:prstGeom>
        </p:spPr>
      </p:pic>
    </p:spTree>
    <p:extLst>
      <p:ext uri="{BB962C8B-B14F-4D97-AF65-F5344CB8AC3E}">
        <p14:creationId xmlns:p14="http://schemas.microsoft.com/office/powerpoint/2010/main" xmlns="" val="3815187348"/>
      </p:ext>
    </p:extLst>
  </p:cSld>
  <p:clrMapOvr>
    <a:masterClrMapping/>
  </p:clrMapOvr>
  <p:timing>
    <p:tnLst>
      <p:par>
        <p:cTn id="1" dur="indefinite" restart="never" nodeType="tmRoot"/>
      </p:par>
    </p:tnLst>
  </p:timing>
</p:sld>
</file>

<file path=ppt/slides/slide24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endParaRPr lang="pt-BR" sz="32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242</a:t>
            </a:fld>
            <a:endParaRPr lang="pt-BR" dirty="0">
              <a:solidFill>
                <a:prstClr val="black">
                  <a:tint val="75000"/>
                </a:prstClr>
              </a:solidFill>
            </a:endParaRPr>
          </a:p>
        </p:txBody>
      </p:sp>
      <p:sp>
        <p:nvSpPr>
          <p:cNvPr id="2" name="Espaço Reservado para Conteúdo 1"/>
          <p:cNvSpPr>
            <a:spLocks noGrp="1"/>
          </p:cNvSpPr>
          <p:nvPr>
            <p:ph idx="1"/>
          </p:nvPr>
        </p:nvSpPr>
        <p:spPr>
          <a:xfrm>
            <a:off x="29779" y="1067670"/>
            <a:ext cx="8229600" cy="5400600"/>
          </a:xfrm>
        </p:spPr>
        <p:txBody>
          <a:bodyPr/>
          <a:lstStyle/>
          <a:p>
            <a:pPr algn="just"/>
            <a:r>
              <a:rPr lang="pt-BR" sz="2800" b="1" dirty="0"/>
              <a:t>Aspectos hidrológicos</a:t>
            </a:r>
            <a:endParaRPr lang="pt-BR" sz="2800" dirty="0"/>
          </a:p>
          <a:p>
            <a:pPr lvl="1" algn="just"/>
            <a:r>
              <a:rPr lang="pt-BR" sz="2400" dirty="0"/>
              <a:t>Descrever nesta seção o nome da bacia hidrográfica e os nomes dos cursos e corpos d’água marginais ou transpostos pela rodovia;</a:t>
            </a:r>
          </a:p>
          <a:p>
            <a:pPr lvl="1" algn="just"/>
            <a:r>
              <a:rPr lang="pt-BR" sz="2400" dirty="0"/>
              <a:t>Verificar se as obras ou o empreendimento trarão consequências negativas nesse aspecto, e o porquê, se é possível mitigar o impacto, solicitando complementação ao estudo, caso couber;</a:t>
            </a:r>
          </a:p>
          <a:p>
            <a:pPr lvl="1" algn="just"/>
            <a:r>
              <a:rPr lang="pt-BR" sz="2400" dirty="0"/>
              <a:t>Descrever possíveis estruturas dimensionadas para mitigar impactos ou para adaptar os aspectos hidrológicos às necessidades da atividade de utilidade pública, como por exemplo: </a:t>
            </a:r>
            <a:r>
              <a:rPr lang="pt-BR" sz="2400" dirty="0" err="1"/>
              <a:t>siltagem</a:t>
            </a:r>
            <a:r>
              <a:rPr lang="pt-BR" sz="2400" dirty="0"/>
              <a:t>, desvio ou retificação de curso d’água, etc.</a:t>
            </a:r>
          </a:p>
        </p:txBody>
      </p:sp>
    </p:spTree>
    <p:extLst>
      <p:ext uri="{BB962C8B-B14F-4D97-AF65-F5344CB8AC3E}">
        <p14:creationId xmlns:p14="http://schemas.microsoft.com/office/powerpoint/2010/main" xmlns="" val="354306314"/>
      </p:ext>
    </p:extLst>
  </p:cSld>
  <p:clrMapOvr>
    <a:masterClrMapping/>
  </p:clrMapOvr>
  <p:transition spd="slow">
    <p:cut/>
  </p:transition>
  <p:timing>
    <p:tnLst>
      <p:par>
        <p:cTn id="1" dur="indefinite" restart="never" nodeType="tmRoot"/>
      </p:par>
    </p:tnLst>
  </p:timing>
</p:sld>
</file>

<file path=ppt/slides/slide24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endParaRPr lang="pt-BR" sz="32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243</a:t>
            </a:fld>
            <a:endParaRPr lang="pt-BR" dirty="0">
              <a:solidFill>
                <a:prstClr val="black">
                  <a:tint val="75000"/>
                </a:prstClr>
              </a:solidFill>
            </a:endParaRPr>
          </a:p>
        </p:txBody>
      </p:sp>
      <p:sp>
        <p:nvSpPr>
          <p:cNvPr id="2" name="Espaço Reservado para Conteúdo 1"/>
          <p:cNvSpPr>
            <a:spLocks noGrp="1"/>
          </p:cNvSpPr>
          <p:nvPr>
            <p:ph idx="1"/>
          </p:nvPr>
        </p:nvSpPr>
        <p:spPr>
          <a:xfrm>
            <a:off x="29779" y="1067670"/>
            <a:ext cx="8229600" cy="5400600"/>
          </a:xfrm>
        </p:spPr>
        <p:txBody>
          <a:bodyPr/>
          <a:lstStyle/>
          <a:p>
            <a:pPr algn="just"/>
            <a:r>
              <a:rPr lang="pt-BR" sz="2800" b="1" dirty="0"/>
              <a:t>Emissões Atmosféricas e Qualidade do Ar</a:t>
            </a:r>
            <a:endParaRPr lang="pt-BR" sz="2800" dirty="0"/>
          </a:p>
          <a:p>
            <a:pPr lvl="1" algn="just"/>
            <a:r>
              <a:rPr lang="pt-BR" dirty="0"/>
              <a:t>Verificar se o empreendedor descreveu em estudo ambiental quais são as fontes de emissões atmosféricas, a qualidade do ar referente à atividade em pleito e as ações de mitigação necessárias, para as fases de instalação e operação, transcrevendo-as de forma resumida;</a:t>
            </a:r>
          </a:p>
          <a:p>
            <a:pPr lvl="1" algn="just"/>
            <a:r>
              <a:rPr lang="pt-BR" dirty="0"/>
              <a:t>Caso não as tenha apresentado, exigir tais informações por meio de complementação ou no próprio licenciamento, caso couber.</a:t>
            </a:r>
          </a:p>
        </p:txBody>
      </p:sp>
    </p:spTree>
    <p:extLst>
      <p:ext uri="{BB962C8B-B14F-4D97-AF65-F5344CB8AC3E}">
        <p14:creationId xmlns:p14="http://schemas.microsoft.com/office/powerpoint/2010/main" xmlns="" val="4028529017"/>
      </p:ext>
    </p:extLst>
  </p:cSld>
  <p:clrMapOvr>
    <a:masterClrMapping/>
  </p:clrMapOvr>
  <p:transition spd="slow">
    <p:cut/>
  </p:transition>
  <p:timing>
    <p:tnLst>
      <p:par>
        <p:cTn id="1" dur="indefinite" restart="never" nodeType="tmRoot"/>
      </p:par>
    </p:tnLst>
  </p:timing>
</p:sld>
</file>

<file path=ppt/slides/slide24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endParaRPr lang="pt-BR" sz="32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244</a:t>
            </a:fld>
            <a:endParaRPr lang="pt-BR" dirty="0">
              <a:solidFill>
                <a:prstClr val="black">
                  <a:tint val="75000"/>
                </a:prstClr>
              </a:solidFill>
            </a:endParaRPr>
          </a:p>
        </p:txBody>
      </p:sp>
      <p:sp>
        <p:nvSpPr>
          <p:cNvPr id="2" name="Espaço Reservado para Conteúdo 1"/>
          <p:cNvSpPr>
            <a:spLocks noGrp="1"/>
          </p:cNvSpPr>
          <p:nvPr>
            <p:ph idx="1"/>
          </p:nvPr>
        </p:nvSpPr>
        <p:spPr>
          <a:xfrm>
            <a:off x="29779" y="1067670"/>
            <a:ext cx="8229600" cy="5400600"/>
          </a:xfrm>
        </p:spPr>
        <p:txBody>
          <a:bodyPr/>
          <a:lstStyle/>
          <a:p>
            <a:pPr algn="just"/>
            <a:r>
              <a:rPr lang="pt-BR" sz="2800" b="1" dirty="0"/>
              <a:t>Aspectos florestais - Flora</a:t>
            </a:r>
            <a:endParaRPr lang="pt-BR" sz="2800" dirty="0"/>
          </a:p>
          <a:p>
            <a:pPr lvl="1" algn="just"/>
            <a:r>
              <a:rPr lang="pt-BR" sz="2600" dirty="0"/>
              <a:t>Verificar no estudo ambiental a descrição da flora presente na ADA, transcrevendo-a resumidamente;</a:t>
            </a:r>
          </a:p>
          <a:p>
            <a:pPr lvl="1" algn="just"/>
            <a:r>
              <a:rPr lang="pt-BR" sz="2600" dirty="0"/>
              <a:t>Deverá constar o uso do solo relativo à agropecuária (existência de pastagens, cultivos, florestas de eucalipto, etc.), e os </a:t>
            </a:r>
            <a:r>
              <a:rPr lang="pt-BR" sz="2600" i="1" dirty="0"/>
              <a:t>habitats</a:t>
            </a:r>
            <a:r>
              <a:rPr lang="pt-BR" sz="2600" dirty="0"/>
              <a:t> ainda preservados, como os fragmentos de mata nativa (informando o estágio de regeneração), restingas, </a:t>
            </a:r>
            <a:r>
              <a:rPr lang="pt-BR" sz="2600" dirty="0" err="1"/>
              <a:t>etc</a:t>
            </a:r>
            <a:r>
              <a:rPr lang="pt-BR" sz="2600" dirty="0"/>
              <a:t>;</a:t>
            </a:r>
          </a:p>
          <a:p>
            <a:pPr lvl="1" algn="just"/>
            <a:r>
              <a:rPr lang="pt-BR" sz="2600" dirty="0"/>
              <a:t>Destacar os fragmentos e florestas de eucalipto tangenciados e atravessados pelo trecho a ser licenciado, onde possa haver animais silvestres;</a:t>
            </a:r>
          </a:p>
          <a:p>
            <a:pPr lvl="1" algn="just"/>
            <a:endParaRPr lang="pt-BR" sz="2600" dirty="0"/>
          </a:p>
        </p:txBody>
      </p:sp>
    </p:spTree>
    <p:extLst>
      <p:ext uri="{BB962C8B-B14F-4D97-AF65-F5344CB8AC3E}">
        <p14:creationId xmlns:p14="http://schemas.microsoft.com/office/powerpoint/2010/main" xmlns="" val="2071372615"/>
      </p:ext>
    </p:extLst>
  </p:cSld>
  <p:clrMapOvr>
    <a:masterClrMapping/>
  </p:clrMapOvr>
  <p:transition spd="slow">
    <p:cut/>
  </p:transition>
  <p:timing>
    <p:tnLst>
      <p:par>
        <p:cTn id="1" dur="indefinite" restart="never" nodeType="tmRoot"/>
      </p:par>
    </p:tnLst>
  </p:timing>
</p:sld>
</file>

<file path=ppt/slides/slide24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endParaRPr lang="pt-BR" sz="32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245</a:t>
            </a:fld>
            <a:endParaRPr lang="pt-BR" dirty="0">
              <a:solidFill>
                <a:prstClr val="black">
                  <a:tint val="75000"/>
                </a:prstClr>
              </a:solidFill>
            </a:endParaRPr>
          </a:p>
        </p:txBody>
      </p:sp>
      <p:sp>
        <p:nvSpPr>
          <p:cNvPr id="2" name="Espaço Reservado para Conteúdo 1"/>
          <p:cNvSpPr>
            <a:spLocks noGrp="1"/>
          </p:cNvSpPr>
          <p:nvPr>
            <p:ph idx="1"/>
          </p:nvPr>
        </p:nvSpPr>
        <p:spPr>
          <a:xfrm>
            <a:off x="29779" y="1067670"/>
            <a:ext cx="8229600" cy="5400600"/>
          </a:xfrm>
        </p:spPr>
        <p:txBody>
          <a:bodyPr/>
          <a:lstStyle/>
          <a:p>
            <a:pPr algn="just"/>
            <a:r>
              <a:rPr lang="pt-BR" sz="2800" b="1" dirty="0"/>
              <a:t>Aspectos florestais - Flora</a:t>
            </a:r>
            <a:endParaRPr lang="pt-BR" sz="2800" dirty="0"/>
          </a:p>
          <a:p>
            <a:pPr lvl="1" algn="just"/>
            <a:r>
              <a:rPr lang="pt-BR" sz="2600" dirty="0"/>
              <a:t>Destacar as áreas sujeitas à supressão de vegetação e averiguar a competência quanto à devida autorização, se município ou Instituto de Defesa Agropecuária e Florestal do Espírito Santo (</a:t>
            </a:r>
            <a:r>
              <a:rPr lang="pt-BR" sz="2600" dirty="0" err="1"/>
              <a:t>Idaf</a:t>
            </a:r>
            <a:r>
              <a:rPr lang="pt-BR" sz="2600" dirty="0"/>
              <a:t>);</a:t>
            </a:r>
          </a:p>
          <a:p>
            <a:pPr lvl="1" algn="just"/>
            <a:r>
              <a:rPr lang="pt-BR" sz="2600" dirty="0"/>
              <a:t> Como medida mitigadora, o reflorestamento poderá ser proposto pelo empreendedor ou exigido pelo órgão licenciador, pois isso aumenta áreas de </a:t>
            </a:r>
            <a:r>
              <a:rPr lang="pt-BR" sz="2600" i="1" dirty="0"/>
              <a:t>habitat</a:t>
            </a:r>
            <a:r>
              <a:rPr lang="pt-BR" sz="2600" dirty="0"/>
              <a:t> para os animais silvestres (ex. poderá ser proposto reflorestamento conectando dois fragmentos florestais que possam existir no entorno ou em áreas prioritárias para conservação).</a:t>
            </a:r>
          </a:p>
        </p:txBody>
      </p:sp>
    </p:spTree>
    <p:extLst>
      <p:ext uri="{BB962C8B-B14F-4D97-AF65-F5344CB8AC3E}">
        <p14:creationId xmlns:p14="http://schemas.microsoft.com/office/powerpoint/2010/main" xmlns="" val="823741576"/>
      </p:ext>
    </p:extLst>
  </p:cSld>
  <p:clrMapOvr>
    <a:masterClrMapping/>
  </p:clrMapOvr>
  <p:transition spd="slow">
    <p:cut/>
  </p:transition>
  <p:timing>
    <p:tnLst>
      <p:par>
        <p:cTn id="1" dur="indefinite" restart="never" nodeType="tmRoot"/>
      </p:par>
    </p:tnLst>
  </p:timing>
</p:sld>
</file>

<file path=ppt/slides/slide24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endParaRPr lang="pt-BR" sz="32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246</a:t>
            </a:fld>
            <a:endParaRPr lang="pt-BR" dirty="0">
              <a:solidFill>
                <a:prstClr val="black">
                  <a:tint val="75000"/>
                </a:prstClr>
              </a:solidFill>
            </a:endParaRPr>
          </a:p>
        </p:txBody>
      </p:sp>
      <p:sp>
        <p:nvSpPr>
          <p:cNvPr id="2" name="Espaço Reservado para Conteúdo 1"/>
          <p:cNvSpPr>
            <a:spLocks noGrp="1"/>
          </p:cNvSpPr>
          <p:nvPr>
            <p:ph idx="1"/>
          </p:nvPr>
        </p:nvSpPr>
        <p:spPr>
          <a:xfrm>
            <a:off x="29779" y="1067670"/>
            <a:ext cx="8229600" cy="5400600"/>
          </a:xfrm>
        </p:spPr>
        <p:txBody>
          <a:bodyPr/>
          <a:lstStyle/>
          <a:p>
            <a:pPr algn="just"/>
            <a:r>
              <a:rPr lang="pt-BR" sz="2800" b="1" dirty="0"/>
              <a:t>Aspectos faunísticos - Fauna</a:t>
            </a:r>
            <a:endParaRPr lang="pt-BR" sz="2800" dirty="0"/>
          </a:p>
          <a:p>
            <a:pPr lvl="1" algn="just"/>
            <a:r>
              <a:rPr lang="pt-BR" sz="2600" dirty="0"/>
              <a:t>No estudo ambiental deverão ser citados os impactos ambientais decorrentes da instalação e operação da atividade, que possam de algum modo afetar a fauna silvestre, e respectivas medidas mitigadoras necessárias para a sua preservação;</a:t>
            </a:r>
          </a:p>
          <a:p>
            <a:pPr lvl="1" algn="just"/>
            <a:r>
              <a:rPr lang="pt-BR" sz="2600" dirty="0"/>
              <a:t>Em caso de alto impacto sobre fauna local, principalmente se houver supressão de vegetação arbustiva/arbórea ou risco de atropelamento, as medidas mitigadoras constarão no Plano de Manejo de Fauna, no Programa de Resgate de Fauna, no Plano de Risco e Emergência e no Plano de Monitoramento de Atropelamento de Fauna silvestre.</a:t>
            </a:r>
          </a:p>
        </p:txBody>
      </p:sp>
    </p:spTree>
    <p:extLst>
      <p:ext uri="{BB962C8B-B14F-4D97-AF65-F5344CB8AC3E}">
        <p14:creationId xmlns:p14="http://schemas.microsoft.com/office/powerpoint/2010/main" xmlns="" val="501769358"/>
      </p:ext>
    </p:extLst>
  </p:cSld>
  <p:clrMapOvr>
    <a:masterClrMapping/>
  </p:clrMapOvr>
  <p:transition spd="slow">
    <p:cut/>
  </p:transition>
  <p:timing>
    <p:tnLst>
      <p:par>
        <p:cTn id="1" dur="indefinite" restart="never" nodeType="tmRoot"/>
      </p:par>
    </p:tnLst>
  </p:timing>
</p:sld>
</file>

<file path=ppt/slides/slide24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endParaRPr lang="pt-BR" sz="32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247</a:t>
            </a:fld>
            <a:endParaRPr lang="pt-BR" dirty="0">
              <a:solidFill>
                <a:prstClr val="black">
                  <a:tint val="75000"/>
                </a:prstClr>
              </a:solidFill>
            </a:endParaRPr>
          </a:p>
        </p:txBody>
      </p:sp>
      <p:sp>
        <p:nvSpPr>
          <p:cNvPr id="2" name="Espaço Reservado para Conteúdo 1"/>
          <p:cNvSpPr>
            <a:spLocks noGrp="1"/>
          </p:cNvSpPr>
          <p:nvPr>
            <p:ph idx="1"/>
          </p:nvPr>
        </p:nvSpPr>
        <p:spPr>
          <a:xfrm>
            <a:off x="29779" y="1067670"/>
            <a:ext cx="8229600" cy="5400600"/>
          </a:xfrm>
        </p:spPr>
        <p:txBody>
          <a:bodyPr/>
          <a:lstStyle/>
          <a:p>
            <a:pPr algn="just"/>
            <a:r>
              <a:rPr lang="pt-BR" sz="2800" b="1" dirty="0"/>
              <a:t>Aspectos faunísticos - Fauna</a:t>
            </a:r>
            <a:endParaRPr lang="pt-BR" sz="2800" dirty="0"/>
          </a:p>
          <a:p>
            <a:pPr lvl="1" algn="just"/>
            <a:r>
              <a:rPr lang="pt-BR" sz="2600" dirty="0"/>
              <a:t>Durante a vigência da licença de instalação da rodovia, deverá haver condicionantes para os controles ambientais relativos ao manejo de fauna silvestre;</a:t>
            </a:r>
          </a:p>
          <a:p>
            <a:pPr lvl="1" algn="just"/>
            <a:r>
              <a:rPr lang="pt-BR" sz="2600" dirty="0"/>
              <a:t>Durante a vigência da licença de operação da rodovia, os controles ambientais necessários junto aos fragmentos florestais atravessados pela rodovia normalmente são: sinalização de advertência, redutores de velocidade, dispositivos para passagens seguras de fauna, entre outros.</a:t>
            </a:r>
          </a:p>
        </p:txBody>
      </p:sp>
    </p:spTree>
    <p:extLst>
      <p:ext uri="{BB962C8B-B14F-4D97-AF65-F5344CB8AC3E}">
        <p14:creationId xmlns:p14="http://schemas.microsoft.com/office/powerpoint/2010/main" xmlns="" val="3448461998"/>
      </p:ext>
    </p:extLst>
  </p:cSld>
  <p:clrMapOvr>
    <a:masterClrMapping/>
  </p:clrMapOvr>
  <p:transition spd="slow">
    <p:cut/>
  </p:transition>
  <p:timing>
    <p:tnLst>
      <p:par>
        <p:cTn id="1" dur="indefinite" restart="never" nodeType="tmRoot"/>
      </p:par>
    </p:tnLst>
  </p:timing>
</p:sld>
</file>

<file path=ppt/slides/slide24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endParaRPr lang="pt-BR" sz="32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248</a:t>
            </a:fld>
            <a:endParaRPr lang="pt-BR" dirty="0">
              <a:solidFill>
                <a:prstClr val="black">
                  <a:tint val="75000"/>
                </a:prstClr>
              </a:solidFill>
            </a:endParaRPr>
          </a:p>
        </p:txBody>
      </p:sp>
      <p:sp>
        <p:nvSpPr>
          <p:cNvPr id="2" name="Espaço Reservado para Conteúdo 1"/>
          <p:cNvSpPr>
            <a:spLocks noGrp="1"/>
          </p:cNvSpPr>
          <p:nvPr>
            <p:ph idx="1"/>
          </p:nvPr>
        </p:nvSpPr>
        <p:spPr>
          <a:xfrm>
            <a:off x="29779" y="1067670"/>
            <a:ext cx="8229600" cy="5400600"/>
          </a:xfrm>
        </p:spPr>
        <p:txBody>
          <a:bodyPr/>
          <a:lstStyle/>
          <a:p>
            <a:pPr algn="just"/>
            <a:r>
              <a:rPr lang="pt-BR" sz="2800" b="1" dirty="0"/>
              <a:t>Intervenções em APP/Medidas compensatórias</a:t>
            </a:r>
            <a:endParaRPr lang="pt-BR" sz="2800" dirty="0"/>
          </a:p>
          <a:p>
            <a:pPr lvl="1" algn="just"/>
            <a:r>
              <a:rPr lang="pt-BR" sz="2600" dirty="0"/>
              <a:t>Nesta seção </a:t>
            </a:r>
            <a:r>
              <a:rPr lang="pt-BR" sz="2600" b="1" dirty="0"/>
              <a:t>não</a:t>
            </a:r>
            <a:r>
              <a:rPr lang="pt-BR" sz="2600" dirty="0"/>
              <a:t> deverá ser utilizado o termo “compensação ambiental”. Este termo é exclusivo para empreendimentos com EIA/RIMA;</a:t>
            </a:r>
          </a:p>
          <a:p>
            <a:pPr lvl="1" algn="just"/>
            <a:r>
              <a:rPr lang="pt-BR" sz="2600" dirty="0"/>
              <a:t>Os cursos e corpos d´água só poderão ser intervindos por atividades de utilidade pública, de interesse social ou de baixo impacto ambiental, conforme as elencadas nos incisos VIII, IX e X do art. 3º, e art. 8º da Lei Federal n.º 12.651/2012;</a:t>
            </a:r>
          </a:p>
          <a:p>
            <a:pPr lvl="1" algn="just"/>
            <a:endParaRPr lang="pt-BR" sz="2600" dirty="0"/>
          </a:p>
        </p:txBody>
      </p:sp>
    </p:spTree>
    <p:extLst>
      <p:ext uri="{BB962C8B-B14F-4D97-AF65-F5344CB8AC3E}">
        <p14:creationId xmlns:p14="http://schemas.microsoft.com/office/powerpoint/2010/main" xmlns="" val="2240637193"/>
      </p:ext>
    </p:extLst>
  </p:cSld>
  <p:clrMapOvr>
    <a:masterClrMapping/>
  </p:clrMapOvr>
  <p:transition spd="slow">
    <p:cut/>
  </p:transition>
  <p:timing>
    <p:tnLst>
      <p:par>
        <p:cTn id="1" dur="indefinite" restart="never" nodeType="tmRoot"/>
      </p:par>
    </p:tnLst>
  </p:timing>
</p:sld>
</file>

<file path=ppt/slides/slide24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endParaRPr lang="pt-BR" sz="32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249</a:t>
            </a:fld>
            <a:endParaRPr lang="pt-BR" dirty="0">
              <a:solidFill>
                <a:prstClr val="black">
                  <a:tint val="75000"/>
                </a:prstClr>
              </a:solidFill>
            </a:endParaRPr>
          </a:p>
        </p:txBody>
      </p:sp>
      <p:sp>
        <p:nvSpPr>
          <p:cNvPr id="2" name="Espaço Reservado para Conteúdo 1"/>
          <p:cNvSpPr>
            <a:spLocks noGrp="1"/>
          </p:cNvSpPr>
          <p:nvPr>
            <p:ph idx="1"/>
          </p:nvPr>
        </p:nvSpPr>
        <p:spPr>
          <a:xfrm>
            <a:off x="29779" y="1067670"/>
            <a:ext cx="8229600" cy="5400600"/>
          </a:xfrm>
        </p:spPr>
        <p:txBody>
          <a:bodyPr/>
          <a:lstStyle/>
          <a:p>
            <a:pPr algn="just"/>
            <a:r>
              <a:rPr lang="pt-BR" sz="2800" b="1" dirty="0"/>
              <a:t>Intervenções em APP/Medidas compensatórias</a:t>
            </a:r>
            <a:endParaRPr lang="pt-BR" sz="2800" dirty="0"/>
          </a:p>
          <a:p>
            <a:pPr lvl="1" algn="just"/>
            <a:r>
              <a:rPr lang="pt-BR" dirty="0"/>
              <a:t>Cabe a exigência de medida compensatória pelas ocupações em </a:t>
            </a:r>
            <a:r>
              <a:rPr lang="pt-BR" dirty="0" err="1"/>
              <a:t>APPs</a:t>
            </a:r>
            <a:r>
              <a:rPr lang="pt-BR" dirty="0"/>
              <a:t> por atividade de utilidade pública ou de interesse social, mesmo sem a vegetação nativa original: </a:t>
            </a:r>
            <a:r>
              <a:rPr lang="pt-BR" b="1" dirty="0"/>
              <a:t>i)</a:t>
            </a:r>
            <a:r>
              <a:rPr lang="pt-BR" dirty="0"/>
              <a:t> para as intervenções ocorridas após a publicação da Lei Federal n.º 4.771/1965 (atualmente revogada pela Lei Federal n.º 12.651/2012); </a:t>
            </a:r>
            <a:r>
              <a:rPr lang="pt-BR" b="1" dirty="0" err="1"/>
              <a:t>ii</a:t>
            </a:r>
            <a:r>
              <a:rPr lang="pt-BR" b="1" dirty="0"/>
              <a:t>)</a:t>
            </a:r>
            <a:r>
              <a:rPr lang="pt-BR" dirty="0"/>
              <a:t> em se conhecendo o real interventor; </a:t>
            </a:r>
            <a:r>
              <a:rPr lang="pt-BR" b="1" dirty="0" err="1"/>
              <a:t>iii</a:t>
            </a:r>
            <a:r>
              <a:rPr lang="pt-BR" b="1" dirty="0"/>
              <a:t>)</a:t>
            </a:r>
            <a:r>
              <a:rPr lang="pt-BR" dirty="0"/>
              <a:t> em área urbana ou rural </a:t>
            </a:r>
            <a:r>
              <a:rPr lang="pt-BR" b="1" dirty="0"/>
              <a:t>não</a:t>
            </a:r>
            <a:r>
              <a:rPr lang="pt-BR" dirty="0"/>
              <a:t> consolidada; e, </a:t>
            </a:r>
            <a:r>
              <a:rPr lang="pt-BR" b="1" dirty="0" err="1"/>
              <a:t>iv</a:t>
            </a:r>
            <a:r>
              <a:rPr lang="pt-BR" b="1" dirty="0"/>
              <a:t>)</a:t>
            </a:r>
            <a:r>
              <a:rPr lang="pt-BR" dirty="0"/>
              <a:t> quando há impacto negativo não mitigável às funções ecológicas daquela área protegida.</a:t>
            </a:r>
          </a:p>
          <a:p>
            <a:pPr lvl="1" algn="just"/>
            <a:endParaRPr lang="pt-BR" dirty="0"/>
          </a:p>
        </p:txBody>
      </p:sp>
    </p:spTree>
    <p:extLst>
      <p:ext uri="{BB962C8B-B14F-4D97-AF65-F5344CB8AC3E}">
        <p14:creationId xmlns:p14="http://schemas.microsoft.com/office/powerpoint/2010/main" xmlns="" val="1190919286"/>
      </p:ext>
    </p:extLst>
  </p:cSld>
  <p:clrMapOvr>
    <a:masterClrMapping/>
  </p:clrMapOvr>
  <p:transition spd="slow">
    <p:cut/>
  </p:transition>
  <p:timing>
    <p:tnLst>
      <p:par>
        <p:cTn id="1" dur="indefinite" restart="never" nodeType="tmRoot"/>
      </p:par>
    </p:tnLst>
  </p:timing>
</p:sld>
</file>

<file path=ppt/slides/slide25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endParaRPr lang="pt-BR" sz="32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250</a:t>
            </a:fld>
            <a:endParaRPr lang="pt-BR" dirty="0">
              <a:solidFill>
                <a:prstClr val="black">
                  <a:tint val="75000"/>
                </a:prstClr>
              </a:solidFill>
            </a:endParaRPr>
          </a:p>
        </p:txBody>
      </p:sp>
      <p:pic>
        <p:nvPicPr>
          <p:cNvPr id="3" name="Imagem 2">
            <a:extLst>
              <a:ext uri="{FF2B5EF4-FFF2-40B4-BE49-F238E27FC236}">
                <a16:creationId xmlns:a16="http://schemas.microsoft.com/office/drawing/2014/main" xmlns="" id="{2649C731-C99F-42CE-A430-1D8937B9124F}"/>
              </a:ext>
            </a:extLst>
          </p:cNvPr>
          <p:cNvPicPr>
            <a:picLocks noChangeAspect="1"/>
          </p:cNvPicPr>
          <p:nvPr/>
        </p:nvPicPr>
        <p:blipFill>
          <a:blip r:embed="rId3" cstate="print"/>
          <a:stretch>
            <a:fillRect/>
          </a:stretch>
        </p:blipFill>
        <p:spPr>
          <a:xfrm>
            <a:off x="107504" y="1052736"/>
            <a:ext cx="5976664" cy="2896440"/>
          </a:xfrm>
          <a:prstGeom prst="rect">
            <a:avLst/>
          </a:prstGeom>
        </p:spPr>
      </p:pic>
      <p:pic>
        <p:nvPicPr>
          <p:cNvPr id="5" name="Imagem 4">
            <a:extLst>
              <a:ext uri="{FF2B5EF4-FFF2-40B4-BE49-F238E27FC236}">
                <a16:creationId xmlns:a16="http://schemas.microsoft.com/office/drawing/2014/main" xmlns="" id="{AAA81BA9-DA67-4E4E-9D5D-D775DF8A0B85}"/>
              </a:ext>
            </a:extLst>
          </p:cNvPr>
          <p:cNvPicPr>
            <a:picLocks noChangeAspect="1"/>
          </p:cNvPicPr>
          <p:nvPr/>
        </p:nvPicPr>
        <p:blipFill>
          <a:blip r:embed="rId4" cstate="print"/>
          <a:stretch>
            <a:fillRect/>
          </a:stretch>
        </p:blipFill>
        <p:spPr>
          <a:xfrm>
            <a:off x="2699791" y="4005065"/>
            <a:ext cx="5441351" cy="2448272"/>
          </a:xfrm>
          <a:prstGeom prst="rect">
            <a:avLst/>
          </a:prstGeom>
        </p:spPr>
      </p:pic>
      <p:sp>
        <p:nvSpPr>
          <p:cNvPr id="6" name="Retângulo: Cantos Arredondados 5">
            <a:extLst>
              <a:ext uri="{FF2B5EF4-FFF2-40B4-BE49-F238E27FC236}">
                <a16:creationId xmlns:a16="http://schemas.microsoft.com/office/drawing/2014/main" xmlns="" id="{9B721D5B-4D11-46E9-88E3-8E5FC1197EDB}"/>
              </a:ext>
            </a:extLst>
          </p:cNvPr>
          <p:cNvSpPr/>
          <p:nvPr/>
        </p:nvSpPr>
        <p:spPr>
          <a:xfrm>
            <a:off x="6228184" y="1329334"/>
            <a:ext cx="2548167" cy="2592288"/>
          </a:xfrm>
          <a:prstGeom prst="round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1600" dirty="0">
                <a:solidFill>
                  <a:prstClr val="white"/>
                </a:solidFill>
              </a:rPr>
              <a:t>Foi solicitada a medida compensatória pelas várias intervenções na APP do córrego Campo Grande, devido a ajustes de curvas e execução de trechos do corpo </a:t>
            </a:r>
            <a:r>
              <a:rPr lang="pt-BR" sz="1600" dirty="0" err="1">
                <a:solidFill>
                  <a:prstClr val="white"/>
                </a:solidFill>
              </a:rPr>
              <a:t>estradal</a:t>
            </a:r>
            <a:r>
              <a:rPr lang="pt-BR" sz="1600" dirty="0">
                <a:solidFill>
                  <a:prstClr val="white"/>
                </a:solidFill>
              </a:rPr>
              <a:t> </a:t>
            </a:r>
          </a:p>
        </p:txBody>
      </p:sp>
    </p:spTree>
    <p:extLst>
      <p:ext uri="{BB962C8B-B14F-4D97-AF65-F5344CB8AC3E}">
        <p14:creationId xmlns:p14="http://schemas.microsoft.com/office/powerpoint/2010/main" xmlns="" val="1873866435"/>
      </p:ext>
    </p:extLst>
  </p:cSld>
  <p:clrMapOvr>
    <a:masterClrMapping/>
  </p:clrMapOvr>
  <p:transition spd="slow">
    <p:cut/>
  </p:transition>
  <p:timing>
    <p:tnLst>
      <p:par>
        <p:cTn id="1" dur="indefinite" restart="never" nodeType="tmRoot"/>
      </p:par>
    </p:tnLst>
  </p:timing>
</p:sld>
</file>

<file path=ppt/slides/slide25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endParaRPr lang="pt-BR" sz="3200" dirty="0"/>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251</a:t>
            </a:fld>
            <a:endParaRPr lang="pt-BR" dirty="0">
              <a:solidFill>
                <a:prstClr val="black">
                  <a:tint val="75000"/>
                </a:prstClr>
              </a:solidFill>
            </a:endParaRPr>
          </a:p>
        </p:txBody>
      </p:sp>
      <p:sp>
        <p:nvSpPr>
          <p:cNvPr id="2" name="Espaço Reservado para Conteúdo 1"/>
          <p:cNvSpPr>
            <a:spLocks noGrp="1"/>
          </p:cNvSpPr>
          <p:nvPr>
            <p:ph idx="1"/>
          </p:nvPr>
        </p:nvSpPr>
        <p:spPr>
          <a:xfrm>
            <a:off x="29779" y="1067670"/>
            <a:ext cx="8229600" cy="5400600"/>
          </a:xfrm>
        </p:spPr>
        <p:txBody>
          <a:bodyPr/>
          <a:lstStyle/>
          <a:p>
            <a:pPr algn="just"/>
            <a:r>
              <a:rPr lang="pt-BR" sz="2800" b="1" dirty="0"/>
              <a:t>Intervenções em Unidades de Conservação e entornos</a:t>
            </a:r>
            <a:endParaRPr lang="pt-BR" sz="2800" dirty="0"/>
          </a:p>
          <a:p>
            <a:pPr lvl="1" algn="just"/>
            <a:r>
              <a:rPr lang="pt-BR" sz="2400" dirty="0"/>
              <a:t>Com base na Resolução Conama n.º 428/2010, indicar se há ou não previsão de intervenção em Unidade de Conservação (UC) Federal/entorno e o que se prevê;</a:t>
            </a:r>
          </a:p>
          <a:p>
            <a:pPr lvl="1" algn="just"/>
            <a:r>
              <a:rPr lang="pt-BR" sz="2400" dirty="0"/>
              <a:t>Observar o artigo 49 da Lei Federal n.º 9.985/2000, que institui o Sistema Nacional de Unidades de Conservação da Natureza;</a:t>
            </a:r>
            <a:endParaRPr lang="pt-BR" sz="1800" dirty="0"/>
          </a:p>
          <a:p>
            <a:pPr lvl="1" algn="just"/>
            <a:r>
              <a:rPr lang="pt-BR" sz="2400" dirty="0"/>
              <a:t>Com base na Resolução </a:t>
            </a:r>
            <a:r>
              <a:rPr lang="pt-BR" sz="2400" dirty="0" err="1"/>
              <a:t>Consema</a:t>
            </a:r>
            <a:r>
              <a:rPr lang="pt-BR" sz="2400" dirty="0"/>
              <a:t> n.º 2/2013, indicar se há ou não previsão de intervenção em UC Estadual/entorno e o que se prevê;</a:t>
            </a:r>
            <a:endParaRPr lang="pt-BR" sz="1800" dirty="0"/>
          </a:p>
          <a:p>
            <a:pPr lvl="1" algn="just"/>
            <a:r>
              <a:rPr lang="pt-BR" sz="2400" dirty="0"/>
              <a:t>Verificar se estas questões foram descritas no estudo ambiental, solicitando complementação ao estudo ou impondo condicionante no licenciamento, como couber.</a:t>
            </a:r>
          </a:p>
        </p:txBody>
      </p:sp>
    </p:spTree>
    <p:extLst>
      <p:ext uri="{BB962C8B-B14F-4D97-AF65-F5344CB8AC3E}">
        <p14:creationId xmlns:p14="http://schemas.microsoft.com/office/powerpoint/2010/main" xmlns="" val="1608008971"/>
      </p:ext>
    </p:extLst>
  </p:cSld>
  <p:clrMapOvr>
    <a:masterClrMapping/>
  </p:clrMapOvr>
  <p:transition spd="slow">
    <p:cut/>
  </p:transition>
  <p:timing>
    <p:tnLst>
      <p:par>
        <p:cTn id="1" dur="indefinite" restart="never" nodeType="tmRoot"/>
      </p:par>
    </p:tnLst>
  </p:timing>
</p:sld>
</file>

<file path=ppt/slides/slide25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252</a:t>
            </a:fld>
            <a:endParaRPr lang="pt-BR" dirty="0">
              <a:solidFill>
                <a:prstClr val="black">
                  <a:tint val="75000"/>
                </a:prstClr>
              </a:solidFill>
            </a:endParaRPr>
          </a:p>
        </p:txBody>
      </p:sp>
      <p:sp>
        <p:nvSpPr>
          <p:cNvPr id="2" name="Espaço Reservado para Conteúdo 1"/>
          <p:cNvSpPr>
            <a:spLocks noGrp="1"/>
          </p:cNvSpPr>
          <p:nvPr>
            <p:ph idx="1"/>
          </p:nvPr>
        </p:nvSpPr>
        <p:spPr>
          <a:xfrm>
            <a:off x="29779" y="1067670"/>
            <a:ext cx="8229600" cy="5400600"/>
          </a:xfrm>
        </p:spPr>
        <p:txBody>
          <a:bodyPr/>
          <a:lstStyle/>
          <a:p>
            <a:pPr algn="just"/>
            <a:r>
              <a:rPr lang="pt-BR" sz="2800" b="1" dirty="0"/>
              <a:t>Aspectos Socioeconômicos</a:t>
            </a:r>
            <a:endParaRPr lang="pt-BR" sz="2800" dirty="0"/>
          </a:p>
          <a:p>
            <a:pPr lvl="1" algn="just"/>
            <a:r>
              <a:rPr lang="pt-BR" dirty="0"/>
              <a:t>Descrever sucintamente as considerações do empreendedor em seu estudo ambiental quanto aos aspectos socioeconômicos.</a:t>
            </a:r>
          </a:p>
          <a:p>
            <a:pPr marL="457200" lvl="1" indent="0" algn="just">
              <a:buNone/>
            </a:pPr>
            <a:endParaRPr lang="pt-BR" dirty="0"/>
          </a:p>
          <a:p>
            <a:pPr marL="457200" lvl="1" indent="0" algn="just">
              <a:buNone/>
            </a:pPr>
            <a:endParaRPr lang="pt-BR" dirty="0"/>
          </a:p>
          <a:p>
            <a:pPr algn="just"/>
            <a:r>
              <a:rPr lang="pt-BR" sz="2800" b="1" dirty="0"/>
              <a:t>Educação Ambiental/Comunicação Social</a:t>
            </a:r>
          </a:p>
          <a:p>
            <a:pPr lvl="1" algn="just"/>
            <a:r>
              <a:rPr lang="pt-BR" dirty="0"/>
              <a:t>Especificar, sucintamente, as ações e medidas de educação ambiental e comunicação social propostas pelo empreendedor.</a:t>
            </a:r>
          </a:p>
        </p:txBody>
      </p:sp>
    </p:spTree>
    <p:extLst>
      <p:ext uri="{BB962C8B-B14F-4D97-AF65-F5344CB8AC3E}">
        <p14:creationId xmlns:p14="http://schemas.microsoft.com/office/powerpoint/2010/main" xmlns="" val="3158370797"/>
      </p:ext>
    </p:extLst>
  </p:cSld>
  <p:clrMapOvr>
    <a:masterClrMapping/>
  </p:clrMapOvr>
  <p:transition spd="slow">
    <p:cut/>
  </p:transition>
  <p:timing>
    <p:tnLst>
      <p:par>
        <p:cTn id="1" dur="indefinite" restart="never" nodeType="tmRoot"/>
      </p:par>
    </p:tnLst>
  </p:timing>
</p:sld>
</file>

<file path=ppt/slides/slide25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253</a:t>
            </a:fld>
            <a:endParaRPr lang="pt-BR" dirty="0">
              <a:solidFill>
                <a:prstClr val="black">
                  <a:tint val="75000"/>
                </a:prstClr>
              </a:solidFill>
            </a:endParaRPr>
          </a:p>
        </p:txBody>
      </p:sp>
      <p:sp>
        <p:nvSpPr>
          <p:cNvPr id="2" name="Espaço Reservado para Conteúdo 1"/>
          <p:cNvSpPr>
            <a:spLocks noGrp="1"/>
          </p:cNvSpPr>
          <p:nvPr>
            <p:ph idx="1"/>
          </p:nvPr>
        </p:nvSpPr>
        <p:spPr>
          <a:xfrm>
            <a:off x="4539" y="1086652"/>
            <a:ext cx="8229600" cy="4502588"/>
          </a:xfrm>
        </p:spPr>
        <p:txBody>
          <a:bodyPr/>
          <a:lstStyle/>
          <a:p>
            <a:pPr algn="just"/>
            <a:r>
              <a:rPr lang="pt-BR" sz="2800" b="1" dirty="0"/>
              <a:t>Infrações e Penalidades</a:t>
            </a:r>
            <a:endParaRPr lang="pt-BR" sz="2800" dirty="0"/>
          </a:p>
          <a:p>
            <a:pPr lvl="1" algn="just"/>
            <a:r>
              <a:rPr lang="pt-BR" dirty="0"/>
              <a:t>Caso tenha sido constatada qualquer irregularidade no empreendimento, devem ser explicitadas nesse tópico as infrações e propostas as penalidades, com a devida justificativa, pautada na legislação aplicável e nas constatações feitas;</a:t>
            </a:r>
          </a:p>
          <a:p>
            <a:pPr algn="just"/>
            <a:r>
              <a:rPr lang="pt-BR" sz="2800" b="1" dirty="0"/>
              <a:t>Outros</a:t>
            </a:r>
          </a:p>
          <a:p>
            <a:pPr lvl="1" algn="just"/>
            <a:r>
              <a:rPr lang="pt-BR" dirty="0"/>
              <a:t>Tratar aqui outros assuntos que não se enquadrem nos tópicos especificados anteriormente. Por exemplo: questões que envolvem análise de risco, corpo de bombeiros, SPU, Iphan, </a:t>
            </a:r>
            <a:r>
              <a:rPr lang="pt-BR" dirty="0" err="1"/>
              <a:t>Secult</a:t>
            </a:r>
            <a:r>
              <a:rPr lang="pt-BR" dirty="0"/>
              <a:t>, etc.</a:t>
            </a:r>
          </a:p>
        </p:txBody>
      </p:sp>
    </p:spTree>
    <p:extLst>
      <p:ext uri="{BB962C8B-B14F-4D97-AF65-F5344CB8AC3E}">
        <p14:creationId xmlns:p14="http://schemas.microsoft.com/office/powerpoint/2010/main" xmlns="" val="1488661617"/>
      </p:ext>
    </p:extLst>
  </p:cSld>
  <p:clrMapOvr>
    <a:masterClrMapping/>
  </p:clrMapOvr>
  <p:transition spd="slow">
    <p:cut/>
  </p:transition>
  <p:timing>
    <p:tnLst>
      <p:par>
        <p:cTn id="1" dur="indefinite" restart="never" nodeType="tmRoot"/>
      </p:par>
    </p:tnLst>
  </p:timing>
</p:sld>
</file>

<file path=ppt/slides/slide25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254</a:t>
            </a:fld>
            <a:endParaRPr lang="pt-BR" dirty="0">
              <a:solidFill>
                <a:prstClr val="black">
                  <a:tint val="75000"/>
                </a:prstClr>
              </a:solidFill>
            </a:endParaRPr>
          </a:p>
        </p:txBody>
      </p:sp>
      <p:sp>
        <p:nvSpPr>
          <p:cNvPr id="2" name="Espaço Reservado para Conteúdo 1"/>
          <p:cNvSpPr>
            <a:spLocks noGrp="1"/>
          </p:cNvSpPr>
          <p:nvPr>
            <p:ph idx="1"/>
          </p:nvPr>
        </p:nvSpPr>
        <p:spPr>
          <a:xfrm>
            <a:off x="107504" y="1052736"/>
            <a:ext cx="7998605" cy="5544616"/>
          </a:xfrm>
        </p:spPr>
        <p:txBody>
          <a:bodyPr/>
          <a:lstStyle/>
          <a:p>
            <a:pPr algn="just"/>
            <a:r>
              <a:rPr lang="pt-BR" sz="2400" b="1" dirty="0"/>
              <a:t>Considerações finais e conclusões</a:t>
            </a:r>
          </a:p>
          <a:p>
            <a:pPr marL="0" indent="0" algn="just">
              <a:buNone/>
            </a:pPr>
            <a:r>
              <a:rPr lang="pt-BR" sz="2000" dirty="0"/>
              <a:t>Esta seção deverá sintetizar a análise de todo o parecer, de modo a prestar as informações necessárias à emissão dos atos fiscalizatórios que serão sugeridos em anexos, e deverá conter as seguintes informações: </a:t>
            </a:r>
          </a:p>
          <a:p>
            <a:pPr lvl="1" algn="just"/>
            <a:r>
              <a:rPr lang="pt-BR" sz="1800" dirty="0"/>
              <a:t>a data da vistoria efetuada para o cumprimento da demanda;</a:t>
            </a:r>
            <a:endParaRPr lang="pt-BR" sz="2400" dirty="0"/>
          </a:p>
          <a:p>
            <a:pPr lvl="1" algn="just"/>
            <a:r>
              <a:rPr lang="pt-BR" sz="1800" dirty="0"/>
              <a:t>o que motivou a elaboração do parecer técnico;</a:t>
            </a:r>
            <a:endParaRPr lang="pt-BR" sz="2400" dirty="0"/>
          </a:p>
          <a:p>
            <a:pPr lvl="1" algn="just"/>
            <a:r>
              <a:rPr lang="pt-BR" sz="1800" dirty="0"/>
              <a:t>a situação de cumprimento das condicionantes ou itens dos atos fiscalizatórios analisados, caso couber;</a:t>
            </a:r>
            <a:endParaRPr lang="pt-BR" sz="2400" dirty="0"/>
          </a:p>
          <a:p>
            <a:pPr lvl="1" algn="just"/>
            <a:r>
              <a:rPr lang="pt-BR" sz="1800" dirty="0"/>
              <a:t>as considerações relevantes que justifiquem os encaminhamentos sugeridos pelo(s) autor(es);</a:t>
            </a:r>
            <a:endParaRPr lang="pt-BR" sz="2400" dirty="0"/>
          </a:p>
          <a:p>
            <a:pPr lvl="1" algn="just"/>
            <a:r>
              <a:rPr lang="pt-BR" sz="1800" dirty="0"/>
              <a:t>as sugestões de encaminhamentos;</a:t>
            </a:r>
            <a:endParaRPr lang="pt-BR" sz="2400" dirty="0"/>
          </a:p>
          <a:p>
            <a:pPr lvl="1" algn="just"/>
            <a:r>
              <a:rPr lang="pt-BR" sz="1800" dirty="0"/>
              <a:t>caso haja condicionantes ou itens não cumpridos, elencar as condutas antijurídicas e o valor sugerido de multa que deverão constar no TCA da LAR;</a:t>
            </a:r>
            <a:endParaRPr lang="pt-BR" sz="2400" dirty="0"/>
          </a:p>
          <a:p>
            <a:pPr lvl="1" algn="just"/>
            <a:r>
              <a:rPr lang="pt-BR" sz="1800" dirty="0"/>
              <a:t>local e data de finalização do parecer técnico com o alinhamento à direita da página; e,</a:t>
            </a:r>
            <a:endParaRPr lang="pt-BR" sz="2400" dirty="0"/>
          </a:p>
          <a:p>
            <a:pPr lvl="1" algn="just"/>
            <a:r>
              <a:rPr lang="pt-BR" sz="1800" dirty="0"/>
              <a:t>a identificação dos autores do parecer  e respectivas assinaturas.</a:t>
            </a:r>
            <a:endParaRPr lang="pt-BR" sz="1800" dirty="0">
              <a:solidFill>
                <a:srgbClr val="FF9900"/>
              </a:solidFill>
            </a:endParaRPr>
          </a:p>
        </p:txBody>
      </p:sp>
    </p:spTree>
    <p:extLst>
      <p:ext uri="{BB962C8B-B14F-4D97-AF65-F5344CB8AC3E}">
        <p14:creationId xmlns:p14="http://schemas.microsoft.com/office/powerpoint/2010/main" xmlns="" val="3886189692"/>
      </p:ext>
    </p:extLst>
  </p:cSld>
  <p:clrMapOvr>
    <a:masterClrMapping/>
  </p:clrMapOvr>
  <p:transition spd="slow">
    <p:cut/>
  </p:transition>
  <p:timing>
    <p:tnLst>
      <p:par>
        <p:cTn id="1" dur="indefinite" restart="never" nodeType="tmRoot"/>
      </p:par>
    </p:tnLst>
  </p:timing>
</p:sld>
</file>

<file path=ppt/slides/slide25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395536" y="404664"/>
            <a:ext cx="8236799" cy="648072"/>
          </a:xfrm>
          <a:prstGeom prst="rect">
            <a:avLst/>
          </a:prstGeom>
          <a:noFill/>
          <a:ln>
            <a:noFill/>
          </a:ln>
        </p:spPr>
        <p:txBody>
          <a:bodyPr lIns="91425" tIns="45700" rIns="91425" bIns="45700" anchor="b" anchorCtr="0">
            <a:noAutofit/>
          </a:bodyPr>
          <a:lstStyle/>
          <a:p>
            <a:r>
              <a:rPr lang="pt-BR" sz="3200" b="1" dirty="0"/>
              <a:t>Redação do Parecer Técnico</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255</a:t>
            </a:fld>
            <a:endParaRPr lang="pt-BR" dirty="0">
              <a:solidFill>
                <a:prstClr val="black">
                  <a:tint val="75000"/>
                </a:prstClr>
              </a:solidFill>
            </a:endParaRPr>
          </a:p>
        </p:txBody>
      </p:sp>
      <p:sp>
        <p:nvSpPr>
          <p:cNvPr id="2" name="Espaço Reservado para Conteúdo 1"/>
          <p:cNvSpPr>
            <a:spLocks noGrp="1"/>
          </p:cNvSpPr>
          <p:nvPr>
            <p:ph idx="1"/>
          </p:nvPr>
        </p:nvSpPr>
        <p:spPr>
          <a:xfrm>
            <a:off x="107504" y="1052736"/>
            <a:ext cx="7998605" cy="5544616"/>
          </a:xfrm>
        </p:spPr>
        <p:txBody>
          <a:bodyPr/>
          <a:lstStyle/>
          <a:p>
            <a:pPr algn="just"/>
            <a:r>
              <a:rPr lang="pt-BR" sz="2800" b="1" dirty="0"/>
              <a:t>Relatório fotográfico / descritivo</a:t>
            </a:r>
            <a:endParaRPr lang="pt-BR" sz="2800" dirty="0"/>
          </a:p>
          <a:p>
            <a:pPr lvl="1" algn="just"/>
            <a:r>
              <a:rPr lang="pt-BR" sz="2400" dirty="0"/>
              <a:t>Todas as fotografias devem ter a altura de 6 cm, com bordas, e ser incluídas num formato de tabela sem linhas visíveis, tendo sua numeração devidamente citada no parecer técnico, naquilo que ela evidenciar. Deve-se evitar a presença de fotos de vistoria no corpo do parecer técnico, mas, caso a equipe entenda ser mais fácil para evidenciar suas constatações, não há impedimentos, desde que haja obediência ao mesmo padrão aqui fixado. </a:t>
            </a:r>
          </a:p>
          <a:p>
            <a:pPr lvl="1" algn="just"/>
            <a:r>
              <a:rPr lang="pt-BR" sz="2400" dirty="0"/>
              <a:t>A numeração de tabelas, fotografias, quadros, etc., não deve ter zero na frente do número, conforme Redação Oficial. Evitar abreviaturas, em cumprimento à formalidade exigida na Redação Oficial.</a:t>
            </a:r>
            <a:endParaRPr lang="pt-BR" sz="2400" dirty="0">
              <a:solidFill>
                <a:srgbClr val="FF9900"/>
              </a:solidFill>
            </a:endParaRPr>
          </a:p>
        </p:txBody>
      </p:sp>
    </p:spTree>
    <p:extLst>
      <p:ext uri="{BB962C8B-B14F-4D97-AF65-F5344CB8AC3E}">
        <p14:creationId xmlns:p14="http://schemas.microsoft.com/office/powerpoint/2010/main" xmlns="" val="3938096913"/>
      </p:ext>
    </p:extLst>
  </p:cSld>
  <p:clrMapOvr>
    <a:masterClrMapping/>
  </p:clrMapOvr>
  <p:transition spd="slow">
    <p:cut/>
  </p:transition>
  <p:timing>
    <p:tnLst>
      <p:par>
        <p:cTn id="1" dur="indefinite" restart="never" nodeType="tmRoot"/>
      </p:par>
    </p:tnLst>
  </p:timing>
</p:sld>
</file>

<file path=ppt/slides/slide25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3200" b="1" dirty="0"/>
              <a:t>Redação dos atos fiscalizatórios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256</a:t>
            </a:fld>
            <a:endParaRPr lang="pt-BR" dirty="0">
              <a:solidFill>
                <a:prstClr val="black">
                  <a:tint val="75000"/>
                </a:prstClr>
              </a:solidFill>
            </a:endParaRPr>
          </a:p>
        </p:txBody>
      </p:sp>
      <p:sp>
        <p:nvSpPr>
          <p:cNvPr id="2" name="Espaço Reservado para Conteúdo 1"/>
          <p:cNvSpPr>
            <a:spLocks noGrp="1"/>
          </p:cNvSpPr>
          <p:nvPr>
            <p:ph idx="1"/>
          </p:nvPr>
        </p:nvSpPr>
        <p:spPr>
          <a:xfrm>
            <a:off x="323528" y="1119554"/>
            <a:ext cx="7998605" cy="5544616"/>
          </a:xfrm>
        </p:spPr>
        <p:txBody>
          <a:bodyPr/>
          <a:lstStyle/>
          <a:p>
            <a:pPr algn="just"/>
            <a:r>
              <a:rPr lang="pt-BR" sz="2800" b="1" dirty="0"/>
              <a:t>Ofício</a:t>
            </a:r>
            <a:endParaRPr lang="pt-BR" sz="2400" b="1" dirty="0"/>
          </a:p>
          <a:p>
            <a:pPr lvl="1" algn="just"/>
            <a:r>
              <a:rPr lang="pt-BR" sz="2400" dirty="0"/>
              <a:t>Ofício é correspondência endereçada a entidade da administração pública ou a pessoa física ou jurídica, com o objetivo de comunicar um fato ou realizar uma solicitação em caráter oficial. </a:t>
            </a:r>
          </a:p>
          <a:p>
            <a:pPr lvl="1" algn="just"/>
            <a:r>
              <a:rPr lang="pt-BR" sz="2400" b="1" dirty="0"/>
              <a:t>Local e data</a:t>
            </a:r>
            <a:endParaRPr lang="pt-BR" sz="2400" dirty="0"/>
          </a:p>
          <a:p>
            <a:pPr lvl="1" algn="just"/>
            <a:r>
              <a:rPr lang="pt-BR" sz="2400" b="1" dirty="0"/>
              <a:t>Endereçamento </a:t>
            </a:r>
            <a:r>
              <a:rPr lang="pt-BR" sz="2400" dirty="0"/>
              <a:t>(Quando se tratar de autoridade específica, usar pronome de tratamento, seguido do nome e cargo da pessoa a quem é dirigida a correspondência, em negrito, com alinhamento à esquerda, espaçamento 0 antes e 0 depois e entre linhas simples, sem ponto final.)</a:t>
            </a:r>
            <a:r>
              <a:rPr lang="pt-BR" sz="1800" dirty="0"/>
              <a:t>	</a:t>
            </a:r>
          </a:p>
          <a:p>
            <a:pPr lvl="1" algn="just"/>
            <a:endParaRPr lang="pt-BR" sz="2400" dirty="0"/>
          </a:p>
          <a:p>
            <a:pPr lvl="1" algn="just"/>
            <a:endParaRPr lang="pt-BR" sz="2400" dirty="0"/>
          </a:p>
          <a:p>
            <a:pPr algn="just"/>
            <a:endParaRPr lang="pt-BR" sz="2400" dirty="0"/>
          </a:p>
          <a:p>
            <a:pPr algn="just"/>
            <a:endParaRPr lang="pt-BR" sz="2400" dirty="0">
              <a:solidFill>
                <a:srgbClr val="FF9900"/>
              </a:solidFill>
            </a:endParaRPr>
          </a:p>
        </p:txBody>
      </p:sp>
    </p:spTree>
    <p:extLst>
      <p:ext uri="{BB962C8B-B14F-4D97-AF65-F5344CB8AC3E}">
        <p14:creationId xmlns:p14="http://schemas.microsoft.com/office/powerpoint/2010/main" xmlns="" val="3580005869"/>
      </p:ext>
    </p:extLst>
  </p:cSld>
  <p:clrMapOvr>
    <a:masterClrMapping/>
  </p:clrMapOvr>
  <p:transition spd="slow">
    <p:cut/>
  </p:transition>
  <p:timing>
    <p:tnLst>
      <p:par>
        <p:cTn id="1" dur="indefinite" restart="never" nodeType="tmRoot"/>
      </p:par>
    </p:tnLst>
  </p:timing>
</p:sld>
</file>

<file path=ppt/slides/slide25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3200" b="1" dirty="0"/>
              <a:t>Redação dos atos fiscalizatórios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257</a:t>
            </a:fld>
            <a:endParaRPr lang="pt-BR" dirty="0">
              <a:solidFill>
                <a:prstClr val="black">
                  <a:tint val="75000"/>
                </a:prstClr>
              </a:solidFill>
            </a:endParaRPr>
          </a:p>
        </p:txBody>
      </p:sp>
      <p:sp>
        <p:nvSpPr>
          <p:cNvPr id="2" name="Espaço Reservado para Conteúdo 1"/>
          <p:cNvSpPr>
            <a:spLocks noGrp="1"/>
          </p:cNvSpPr>
          <p:nvPr>
            <p:ph idx="1"/>
          </p:nvPr>
        </p:nvSpPr>
        <p:spPr>
          <a:xfrm>
            <a:off x="323528" y="975480"/>
            <a:ext cx="7998605" cy="5544616"/>
          </a:xfrm>
        </p:spPr>
        <p:txBody>
          <a:bodyPr/>
          <a:lstStyle/>
          <a:p>
            <a:pPr algn="just"/>
            <a:r>
              <a:rPr lang="pt-BR" sz="2800" b="1" dirty="0"/>
              <a:t>Ofício</a:t>
            </a:r>
            <a:endParaRPr lang="pt-BR" sz="2400" b="1" dirty="0"/>
          </a:p>
          <a:p>
            <a:pPr lvl="1" algn="just"/>
            <a:r>
              <a:rPr lang="pt-BR" sz="2000" b="1" dirty="0"/>
              <a:t>Texto</a:t>
            </a:r>
            <a:endParaRPr lang="pt-BR" sz="2000" dirty="0"/>
          </a:p>
          <a:p>
            <a:pPr lvl="2" algn="just"/>
            <a:r>
              <a:rPr lang="pt-BR" sz="1600" dirty="0"/>
              <a:t>Justificado, preferivelmente com recuo especial na primeira linha de 2,5 cm (Fonte: TCEES). Espaçamento 0 antes e 6 depois e entre linhas 1,5 cm.	</a:t>
            </a:r>
          </a:p>
          <a:p>
            <a:pPr lvl="2" algn="just"/>
            <a:r>
              <a:rPr lang="pt-BR" sz="1600" dirty="0"/>
              <a:t>O primeiro parágrafo é o mais importante. Nele, você informa o que pretende ao destinatário. Em cumprir com a impessoalidade, objetividade e precisão da redação oficial.</a:t>
            </a:r>
          </a:p>
          <a:p>
            <a:pPr lvl="2" algn="just"/>
            <a:r>
              <a:rPr lang="pt-BR" sz="1600" dirty="0"/>
              <a:t>Não se devem dispensar pronomes de tratamento.</a:t>
            </a:r>
          </a:p>
          <a:p>
            <a:pPr lvl="2" algn="just"/>
            <a:r>
              <a:rPr lang="pt-BR" sz="1600" dirty="0"/>
              <a:t>Vossa Excelência e Vossa Senhoria são formas de tratamento de terceira pessoa.</a:t>
            </a:r>
          </a:p>
          <a:p>
            <a:pPr lvl="1"/>
            <a:r>
              <a:rPr lang="pt-BR" sz="2000" b="1" dirty="0"/>
              <a:t>Fecho</a:t>
            </a:r>
            <a:endParaRPr lang="pt-BR" sz="1600" dirty="0"/>
          </a:p>
          <a:p>
            <a:pPr lvl="2" algn="just"/>
            <a:r>
              <a:rPr lang="pt-BR" sz="1600" dirty="0"/>
              <a:t>Com recuo especial na primeira linha de 2,5 cm e espaçamento do texto.</a:t>
            </a:r>
          </a:p>
          <a:p>
            <a:pPr lvl="2" algn="just"/>
            <a:r>
              <a:rPr lang="pt-BR" sz="1600" dirty="0"/>
              <a:t>Não se deve agradecer por antecipação alguma solicitação futura.</a:t>
            </a:r>
          </a:p>
          <a:p>
            <a:pPr lvl="2" algn="just"/>
            <a:r>
              <a:rPr lang="pt-BR" sz="1600" dirty="0"/>
              <a:t>Atenciosamente (para cartas do dia a dia, em que não exista necessidade de caracterizar relações hierárquicas ou demarcar posições formais.)</a:t>
            </a:r>
          </a:p>
          <a:p>
            <a:pPr lvl="2" algn="just"/>
            <a:r>
              <a:rPr lang="pt-BR" sz="1600" dirty="0"/>
              <a:t>Respeitosamente (para cartas formais, dirigidas a autoridades a quem cabe o tratamento Vossa Excelência)</a:t>
            </a:r>
          </a:p>
          <a:p>
            <a:pPr lvl="2" algn="just"/>
            <a:r>
              <a:rPr lang="pt-BR" sz="1600" dirty="0"/>
              <a:t>Assinatura e identificação do signatário</a:t>
            </a:r>
          </a:p>
          <a:p>
            <a:pPr lvl="2" algn="just"/>
            <a:endParaRPr lang="pt-BR" sz="1400" dirty="0"/>
          </a:p>
          <a:p>
            <a:pPr lvl="1" algn="just"/>
            <a:endParaRPr lang="pt-BR" sz="2400" dirty="0"/>
          </a:p>
          <a:p>
            <a:pPr algn="just"/>
            <a:endParaRPr lang="pt-BR" sz="2400" dirty="0"/>
          </a:p>
          <a:p>
            <a:pPr algn="just"/>
            <a:endParaRPr lang="pt-BR" sz="2400" dirty="0">
              <a:solidFill>
                <a:srgbClr val="FF9900"/>
              </a:solidFill>
            </a:endParaRPr>
          </a:p>
        </p:txBody>
      </p:sp>
    </p:spTree>
    <p:extLst>
      <p:ext uri="{BB962C8B-B14F-4D97-AF65-F5344CB8AC3E}">
        <p14:creationId xmlns:p14="http://schemas.microsoft.com/office/powerpoint/2010/main" xmlns="" val="1200497865"/>
      </p:ext>
    </p:extLst>
  </p:cSld>
  <p:clrMapOvr>
    <a:masterClrMapping/>
  </p:clrMapOvr>
  <p:transition spd="slow">
    <p:cut/>
  </p:transition>
  <p:timing>
    <p:tnLst>
      <p:par>
        <p:cTn id="1" dur="indefinite" restart="never" nodeType="tmRoot"/>
      </p:par>
    </p:tnLst>
  </p:timing>
</p:sld>
</file>

<file path=ppt/slides/slide25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3200" b="1" dirty="0"/>
              <a:t>Redação das licenças ambientais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258</a:t>
            </a:fld>
            <a:endParaRPr lang="pt-BR" dirty="0">
              <a:solidFill>
                <a:prstClr val="black">
                  <a:tint val="75000"/>
                </a:prstClr>
              </a:solidFill>
            </a:endParaRPr>
          </a:p>
        </p:txBody>
      </p:sp>
      <p:sp>
        <p:nvSpPr>
          <p:cNvPr id="2" name="Espaço Reservado para Conteúdo 1"/>
          <p:cNvSpPr>
            <a:spLocks noGrp="1"/>
          </p:cNvSpPr>
          <p:nvPr>
            <p:ph idx="1"/>
          </p:nvPr>
        </p:nvSpPr>
        <p:spPr>
          <a:xfrm>
            <a:off x="323528" y="1340768"/>
            <a:ext cx="7915177" cy="4315232"/>
          </a:xfrm>
        </p:spPr>
        <p:txBody>
          <a:bodyPr/>
          <a:lstStyle/>
          <a:p>
            <a:pPr lvl="1" algn="just"/>
            <a:endParaRPr lang="pt-BR" dirty="0"/>
          </a:p>
          <a:p>
            <a:pPr algn="just"/>
            <a:endParaRPr lang="pt-BR" sz="2800" dirty="0"/>
          </a:p>
          <a:p>
            <a:pPr algn="just"/>
            <a:r>
              <a:rPr lang="pt-BR" sz="2800" dirty="0">
                <a:solidFill>
                  <a:srgbClr val="FF9900"/>
                </a:solidFill>
              </a:rPr>
              <a:t>CONDICIONANTES ORIENTATIVAS (SEM PRAZO DEFINIFIDO);</a:t>
            </a:r>
          </a:p>
          <a:p>
            <a:pPr algn="just"/>
            <a:r>
              <a:rPr lang="pt-BR" sz="2800" dirty="0">
                <a:solidFill>
                  <a:srgbClr val="FF9900"/>
                </a:solidFill>
              </a:rPr>
              <a:t>CONDICIONANTES ESPECÍFICAS (DEFINIÇÃO DE PRAZO);</a:t>
            </a:r>
          </a:p>
          <a:p>
            <a:pPr algn="just"/>
            <a:r>
              <a:rPr lang="pt-BR" sz="2800" dirty="0">
                <a:solidFill>
                  <a:srgbClr val="FF9900"/>
                </a:solidFill>
              </a:rPr>
              <a:t>CONDICIONANTES ADMINISTRATIVAS</a:t>
            </a:r>
          </a:p>
        </p:txBody>
      </p:sp>
    </p:spTree>
    <p:extLst>
      <p:ext uri="{BB962C8B-B14F-4D97-AF65-F5344CB8AC3E}">
        <p14:creationId xmlns:p14="http://schemas.microsoft.com/office/powerpoint/2010/main" xmlns="" val="805764281"/>
      </p:ext>
    </p:extLst>
  </p:cSld>
  <p:clrMapOvr>
    <a:masterClrMapping/>
  </p:clrMapOvr>
  <p:transition spd="slow">
    <p:cut/>
  </p:transition>
  <p:timing>
    <p:tnLst>
      <p:par>
        <p:cTn id="1" dur="indefinite" restart="never" nodeType="tmRoot"/>
      </p:par>
    </p:tnLst>
  </p:timing>
</p:sld>
</file>

<file path=ppt/slides/slide25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3200" b="1" dirty="0"/>
              <a:t>Redação das licenças ambientais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259</a:t>
            </a:fld>
            <a:endParaRPr lang="pt-BR" dirty="0">
              <a:solidFill>
                <a:prstClr val="black">
                  <a:tint val="75000"/>
                </a:prstClr>
              </a:solidFill>
            </a:endParaRPr>
          </a:p>
        </p:txBody>
      </p:sp>
      <p:sp>
        <p:nvSpPr>
          <p:cNvPr id="2" name="Espaço Reservado para Conteúdo 1"/>
          <p:cNvSpPr>
            <a:spLocks noGrp="1"/>
          </p:cNvSpPr>
          <p:nvPr>
            <p:ph idx="1"/>
          </p:nvPr>
        </p:nvSpPr>
        <p:spPr>
          <a:xfrm>
            <a:off x="323528" y="975480"/>
            <a:ext cx="7998605" cy="5544616"/>
          </a:xfrm>
        </p:spPr>
        <p:txBody>
          <a:bodyPr/>
          <a:lstStyle/>
          <a:p>
            <a:pPr lvl="1" algn="just"/>
            <a:endParaRPr lang="pt-BR" sz="1800" dirty="0"/>
          </a:p>
          <a:p>
            <a:pPr marL="0" indent="0" algn="just">
              <a:buNone/>
            </a:pPr>
            <a:r>
              <a:rPr lang="pt-BR" sz="1800" b="1" dirty="0"/>
              <a:t>OBSERVAÇÕES:</a:t>
            </a:r>
            <a:endParaRPr lang="pt-BR" sz="1800" dirty="0"/>
          </a:p>
          <a:p>
            <a:pPr algn="just"/>
            <a:r>
              <a:rPr lang="pt-BR" sz="1800" dirty="0"/>
              <a:t>As condicionantes estão agrupadas por temas e, dentre elas, algumas foram assinaladas como sendo texto padrão adotado pela equipe, enquanto outras são opções passíveis de serem replicadas em casos semelhantes.</a:t>
            </a:r>
          </a:p>
          <a:p>
            <a:pPr algn="just"/>
            <a:r>
              <a:rPr lang="pt-BR" sz="1800" dirty="0"/>
              <a:t>Foram também classificadas com relação à fase do licenciamento trifásico, ou seja, correlacionando aos tipos de licenças aplicáveis (licença prévia, licença de instalação e licença de operação).</a:t>
            </a:r>
          </a:p>
          <a:p>
            <a:pPr algn="just"/>
            <a:r>
              <a:rPr lang="pt-BR" sz="1800" dirty="0"/>
              <a:t>Os temas foram agrupados e listados seguindo a ordem em que devem ser inseridos na minuta, como forma de padronização e organização dos assuntos no corpo das licenças.</a:t>
            </a:r>
          </a:p>
          <a:p>
            <a:pPr algn="just"/>
            <a:r>
              <a:rPr lang="pt-BR" sz="1800" dirty="0"/>
              <a:t>Visando à uniformidade, a equipe adotará as condicionantes de texto padrão conforme consta nesta listagem, sendo admitida alteração apenas para especificação de cada caso concreto, se necessário.</a:t>
            </a:r>
          </a:p>
          <a:p>
            <a:pPr algn="just"/>
            <a:r>
              <a:rPr lang="pt-BR" sz="1800" dirty="0"/>
              <a:t>Esta lista não é esgotável, podendo novas condicionantes ser incluídas em novas versões, assim como eventuais atualizações cabíveis.</a:t>
            </a:r>
          </a:p>
          <a:p>
            <a:pPr algn="just"/>
            <a:r>
              <a:rPr lang="pt-BR" sz="1800" dirty="0"/>
              <a:t>Ademais, condicionantes não elencadas neste documento poderão ser sugeridas considerando as especificidades de cada empreendimento.</a:t>
            </a:r>
          </a:p>
          <a:p>
            <a:pPr algn="just"/>
            <a:endParaRPr lang="pt-BR" sz="1800" dirty="0"/>
          </a:p>
        </p:txBody>
      </p:sp>
    </p:spTree>
    <p:extLst>
      <p:ext uri="{BB962C8B-B14F-4D97-AF65-F5344CB8AC3E}">
        <p14:creationId xmlns:p14="http://schemas.microsoft.com/office/powerpoint/2010/main" xmlns="" val="1819192098"/>
      </p:ext>
    </p:extLst>
  </p:cSld>
  <p:clrMapOvr>
    <a:masterClrMapping/>
  </p:clrMapOvr>
  <p:transition spd="slow">
    <p:cut/>
  </p:transition>
  <p:timing>
    <p:tnLst>
      <p:par>
        <p:cTn id="1" dur="indefinite" restart="never" nodeType="tmRoot"/>
      </p:par>
    </p:tnLst>
  </p:timing>
</p:sld>
</file>

<file path=ppt/slides/slide26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 MINUTA DE LICENÇA PRÉVIA </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260</a:t>
            </a:fld>
            <a:endParaRPr lang="pt-BR" dirty="0">
              <a:solidFill>
                <a:prstClr val="black">
                  <a:tint val="75000"/>
                </a:prstClr>
              </a:solidFill>
            </a:endParaRPr>
          </a:p>
        </p:txBody>
      </p:sp>
      <p:sp>
        <p:nvSpPr>
          <p:cNvPr id="2" name="Retângulo 1"/>
          <p:cNvSpPr/>
          <p:nvPr/>
        </p:nvSpPr>
        <p:spPr>
          <a:xfrm>
            <a:off x="179512" y="994638"/>
            <a:ext cx="8568952" cy="5916620"/>
          </a:xfrm>
          <a:prstGeom prst="rect">
            <a:avLst/>
          </a:prstGeom>
        </p:spPr>
        <p:txBody>
          <a:bodyPr wrap="square">
            <a:spAutoFit/>
          </a:bodyPr>
          <a:lstStyle/>
          <a:p>
            <a:pPr algn="just">
              <a:spcBef>
                <a:spcPts val="0"/>
              </a:spcBef>
              <a:spcAft>
                <a:spcPts val="0"/>
              </a:spcAft>
            </a:pPr>
            <a:r>
              <a:rPr lang="pt-BR" sz="1200" b="1" dirty="0">
                <a:solidFill>
                  <a:prstClr val="black"/>
                </a:solidFill>
                <a:latin typeface="Calibri" panose="020F0502020204030204" pitchFamily="34" charset="0"/>
                <a:ea typeface="Times New Roman" panose="02020603050405020304" pitchFamily="18" charset="0"/>
                <a:cs typeface="Calibri" panose="020F0502020204030204" pitchFamily="34" charset="0"/>
              </a:rPr>
              <a:t>Número do</a:t>
            </a:r>
            <a:r>
              <a:rPr lang="pt-BR" sz="1200" b="1" dirty="0">
                <a:solidFill>
                  <a:srgbClr val="FF0000"/>
                </a:solidFill>
                <a:latin typeface="Calibri" panose="020F0502020204030204" pitchFamily="34" charset="0"/>
                <a:ea typeface="Times New Roman" panose="02020603050405020304" pitchFamily="18" charset="0"/>
                <a:cs typeface="Calibri" panose="020F0502020204030204" pitchFamily="34" charset="0"/>
              </a:rPr>
              <a:t> </a:t>
            </a:r>
            <a:r>
              <a:rPr lang="pt-BR" sz="1200" b="1" dirty="0">
                <a:solidFill>
                  <a:prstClr val="black"/>
                </a:solidFill>
                <a:latin typeface="Calibri" panose="020F0502020204030204" pitchFamily="34" charset="0"/>
                <a:ea typeface="Times New Roman" panose="02020603050405020304" pitchFamily="18" charset="0"/>
                <a:cs typeface="Calibri" panose="020F0502020204030204" pitchFamily="34" charset="0"/>
              </a:rPr>
              <a:t>Processo</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90347439</a:t>
            </a:r>
            <a:endParaRPr lang="pt-B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a:spcBef>
                <a:spcPts val="0"/>
              </a:spcBef>
              <a:spcAft>
                <a:spcPts val="0"/>
              </a:spcAft>
            </a:pPr>
            <a:r>
              <a:rPr lang="pt-BR" sz="1200" b="1" dirty="0">
                <a:solidFill>
                  <a:prstClr val="black"/>
                </a:solidFill>
                <a:latin typeface="Calibri" panose="020F0502020204030204" pitchFamily="34" charset="0"/>
                <a:ea typeface="Times New Roman" panose="02020603050405020304" pitchFamily="18" charset="0"/>
                <a:cs typeface="Calibri" panose="020F0502020204030204" pitchFamily="34" charset="0"/>
              </a:rPr>
              <a:t>Requerente</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Departamento de Edificações e de Rodovias do Espírito Santo - DER-ES.</a:t>
            </a:r>
            <a:endParaRPr lang="pt-B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a:spcBef>
                <a:spcPts val="0"/>
              </a:spcBef>
              <a:spcAft>
                <a:spcPts val="0"/>
              </a:spcAft>
            </a:pPr>
            <a:r>
              <a:rPr lang="pt-BR" sz="1200" b="1" dirty="0">
                <a:solidFill>
                  <a:prstClr val="black"/>
                </a:solidFill>
                <a:latin typeface="Calibri" panose="020F0502020204030204" pitchFamily="34" charset="0"/>
                <a:ea typeface="Times New Roman" panose="02020603050405020304" pitchFamily="18" charset="0"/>
                <a:cs typeface="Calibri" panose="020F0502020204030204" pitchFamily="34" charset="0"/>
              </a:rPr>
              <a:t>Atividade Licenciada</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Implantação e Pavimentação da Rodovia ES-137, trecho entre Patrimônio da Penha e o distrito de Santo Antônio do Quinze, no município de Nova Venécia.</a:t>
            </a:r>
            <a:endParaRPr lang="pt-B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a:spcBef>
                <a:spcPts val="0"/>
              </a:spcBef>
              <a:spcAft>
                <a:spcPts val="0"/>
              </a:spcAft>
            </a:pP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a:t>
            </a:r>
            <a:endParaRPr lang="pt-B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algn="just">
              <a:spcBef>
                <a:spcPts val="0"/>
              </a:spcBef>
              <a:spcAft>
                <a:spcPts val="1000"/>
              </a:spcAft>
            </a:pPr>
            <a:r>
              <a:rPr lang="pt-BR" sz="1200" b="1" dirty="0">
                <a:solidFill>
                  <a:prstClr val="black"/>
                </a:solidFill>
                <a:latin typeface="Calibri" panose="020F0502020204030204" pitchFamily="34" charset="0"/>
                <a:ea typeface="Times New Roman" panose="02020603050405020304" pitchFamily="18" charset="0"/>
                <a:cs typeface="Calibri" panose="020F0502020204030204" pitchFamily="34" charset="0"/>
              </a:rPr>
              <a:t>CONDICIONANTES:</a:t>
            </a:r>
            <a:endParaRPr lang="pt-B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50000"/>
              </a:lnSpc>
              <a:spcBef>
                <a:spcPts val="600"/>
              </a:spcBef>
              <a:spcAft>
                <a:spcPts val="0"/>
              </a:spcAft>
              <a:buFont typeface="+mj-lt"/>
              <a:buAutoNum type="arabicPeriod"/>
              <a:tabLst>
                <a:tab pos="270510" algn="l"/>
              </a:tabLst>
            </a:pP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Esta licença refere-se à localização da atividade de </a:t>
            </a:r>
            <a:r>
              <a:rPr lang="pt-BR" sz="1200" b="1" dirty="0">
                <a:solidFill>
                  <a:prstClr val="black"/>
                </a:solidFill>
                <a:latin typeface="Calibri" panose="020F0502020204030204" pitchFamily="34" charset="0"/>
                <a:ea typeface="Times New Roman" panose="02020603050405020304" pitchFamily="18" charset="0"/>
                <a:cs typeface="Calibri" panose="020F0502020204030204" pitchFamily="34" charset="0"/>
              </a:rPr>
              <a:t>Pavimentação da Rodovia ES-137 e a Implantação da Variante da Comunidade da </a:t>
            </a:r>
            <a:r>
              <a:rPr lang="pt-BR" sz="1200" b="1" dirty="0" err="1">
                <a:solidFill>
                  <a:prstClr val="black"/>
                </a:solidFill>
                <a:latin typeface="Calibri" panose="020F0502020204030204" pitchFamily="34" charset="0"/>
                <a:ea typeface="Times New Roman" panose="02020603050405020304" pitchFamily="18" charset="0"/>
                <a:cs typeface="Calibri" panose="020F0502020204030204" pitchFamily="34" charset="0"/>
              </a:rPr>
              <a:t>Guarabu</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trecho compreendido entre os distritos de Patrimônio da Penha e de Santo Antônio do Quinze, no município de Nova Venécia, com início no ponto de Coordenadas UTM 348.217 / 7.944.726</a:t>
            </a:r>
            <a:r>
              <a:rPr lang="pt-B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e fim no ponto de coordenadas </a:t>
            </a:r>
            <a:r>
              <a:rPr lang="pt-B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345.211 / 7.954.616</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a:t>
            </a:r>
            <a:r>
              <a:rPr lang="pt-BR" sz="1200" dirty="0" err="1">
                <a:solidFill>
                  <a:prstClr val="black"/>
                </a:solidFill>
                <a:latin typeface="Calibri" panose="020F0502020204030204" pitchFamily="34" charset="0"/>
                <a:ea typeface="Times New Roman" panose="02020603050405020304" pitchFamily="18" charset="0"/>
                <a:cs typeface="Calibri" panose="020F0502020204030204" pitchFamily="34" charset="0"/>
              </a:rPr>
              <a:t>Datum</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SIRGAS2000), com extensão total de 12,9 Km, incluindo a substituição de duas obras de artes especiais: uma nova ponte sobre o Rio Santa Joana com 26 metros entre as estacas 247+16,7 e 249+2,7 (coordenadas UTM 347.161 / 7.947.604) e outra sobre o Rio Quinze de novembro com 60 metros entre as estaca 669+6,3 e 672+6,3 (coordenadas UTM 345.228 / 7.954.597). Atende ao Protocolo nº. 004569/2023.</a:t>
            </a:r>
            <a:endParaRPr lang="pt-B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50000"/>
              </a:lnSpc>
              <a:spcBef>
                <a:spcPts val="600"/>
              </a:spcBef>
              <a:spcAft>
                <a:spcPts val="0"/>
              </a:spcAft>
              <a:buFont typeface="+mj-lt"/>
              <a:buAutoNum type="arabicPeriod"/>
              <a:tabLst>
                <a:tab pos="270510" algn="l"/>
              </a:tabLst>
            </a:pP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Em caso de captação de água subterrânea, nascentes, cavas </a:t>
            </a:r>
            <a:r>
              <a:rPr lang="pt-BR" sz="1200" dirty="0" err="1">
                <a:solidFill>
                  <a:prstClr val="black"/>
                </a:solidFill>
                <a:latin typeface="Calibri" panose="020F0502020204030204" pitchFamily="34" charset="0"/>
                <a:ea typeface="Times New Roman" panose="02020603050405020304" pitchFamily="18" charset="0"/>
                <a:cs typeface="Calibri" panose="020F0502020204030204" pitchFamily="34" charset="0"/>
              </a:rPr>
              <a:t>etc</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realizar o cadastramento de uso(s) das águas subterrâneas para fins de captação para uso industrial, bem como para a realização de intervenções que possam alterar regime, quantidade e qualidade da água subterrânea, conforme Resolução CERH N° 007/2015 (e suas alterações) e procedimentos definidos na IN AGERH n° 002/2019 (e suas alterações), visando a regularização do uso. Atentar para as orientações da AGERH quanto à regulamentação da outorga de direito de uso dos recursos hídricos subterrâneos, bem como para as recomendações estabelecidas nas Resoluções editadas pela AGERH durante o período de crise hídrica, que implicam nos Cenários de Alerta ou de Atenção. </a:t>
            </a:r>
            <a:r>
              <a:rPr lang="pt-BR" sz="1200" b="1" dirty="0">
                <a:solidFill>
                  <a:prstClr val="black"/>
                </a:solidFill>
                <a:latin typeface="Calibri" panose="020F0502020204030204" pitchFamily="34" charset="0"/>
                <a:ea typeface="Times New Roman" panose="02020603050405020304" pitchFamily="18" charset="0"/>
                <a:cs typeface="Calibri" panose="020F0502020204030204" pitchFamily="34" charset="0"/>
              </a:rPr>
              <a:t>Prazo para comprovação do cadastro: 90 (noventa) dias.</a:t>
            </a:r>
            <a:endParaRPr lang="pt-B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50000"/>
              </a:lnSpc>
              <a:spcBef>
                <a:spcPts val="600"/>
              </a:spcBef>
              <a:spcAft>
                <a:spcPts val="0"/>
              </a:spcAft>
              <a:buFont typeface="+mj-lt"/>
              <a:buAutoNum type="arabicPeriod"/>
              <a:tabLst>
                <a:tab pos="270510" algn="l"/>
              </a:tabLst>
            </a:pP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Demais condicionantes administrativas padrão.</a:t>
            </a:r>
            <a:endParaRPr lang="pt-B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566137135"/>
      </p:ext>
    </p:extLst>
  </p:cSld>
  <p:clrMapOvr>
    <a:masterClrMapping/>
  </p:clrMapOvr>
  <p:transition spd="slow">
    <p:cut/>
  </p:transition>
  <p:timing>
    <p:tnLst>
      <p:par>
        <p:cTn id="1" dur="indefinite" restart="never" nodeType="tmRoot"/>
      </p:par>
    </p:tnLst>
  </p:timing>
</p:sld>
</file>

<file path=ppt/slides/slide26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 MINUTA DE LICENÇA DE INSTALAÇÃO</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261</a:t>
            </a:fld>
            <a:endParaRPr lang="pt-BR" dirty="0">
              <a:solidFill>
                <a:prstClr val="black">
                  <a:tint val="75000"/>
                </a:prstClr>
              </a:solidFill>
            </a:endParaRPr>
          </a:p>
        </p:txBody>
      </p:sp>
      <p:sp>
        <p:nvSpPr>
          <p:cNvPr id="6" name="Retângulo 5"/>
          <p:cNvSpPr/>
          <p:nvPr/>
        </p:nvSpPr>
        <p:spPr>
          <a:xfrm>
            <a:off x="323528" y="1052737"/>
            <a:ext cx="8640960" cy="6063198"/>
          </a:xfrm>
          <a:prstGeom prst="rect">
            <a:avLst/>
          </a:prstGeom>
        </p:spPr>
        <p:txBody>
          <a:bodyPr wrap="square">
            <a:spAutoFit/>
          </a:bodyPr>
          <a:lstStyle/>
          <a:p>
            <a:pPr marL="342900" indent="-342900" algn="just">
              <a:spcBef>
                <a:spcPts val="600"/>
              </a:spcBef>
              <a:spcAft>
                <a:spcPts val="0"/>
              </a:spcAft>
              <a:buSzPts val="1200"/>
              <a:buFont typeface="+mj-lt"/>
              <a:buAutoNum type="arabicPeriod"/>
            </a:pPr>
            <a:r>
              <a:rPr lang="pt-BR" sz="1600" dirty="0">
                <a:solidFill>
                  <a:prstClr val="black"/>
                </a:solidFill>
                <a:latin typeface="Calibri" panose="020F0502020204030204" pitchFamily="34" charset="0"/>
                <a:ea typeface="Times New Roman" panose="02020603050405020304" pitchFamily="18" charset="0"/>
                <a:cs typeface="Calibri" panose="020F0502020204030204" pitchFamily="34" charset="0"/>
              </a:rPr>
              <a:t>Esta licença autoriza a </a:t>
            </a:r>
            <a:r>
              <a:rPr lang="pt-BR" sz="1600" b="1" dirty="0">
                <a:solidFill>
                  <a:prstClr val="black"/>
                </a:solidFill>
                <a:latin typeface="Calibri" panose="020F0502020204030204" pitchFamily="34" charset="0"/>
                <a:ea typeface="Times New Roman" panose="02020603050405020304" pitchFamily="18" charset="0"/>
                <a:cs typeface="Calibri" panose="020F0502020204030204" pitchFamily="34" charset="0"/>
              </a:rPr>
              <a:t>Pavimentação da Rodovia ES-137 e a Implantação da Variante da Comunidade da </a:t>
            </a:r>
            <a:r>
              <a:rPr lang="pt-BR" sz="1600" b="1" dirty="0" err="1">
                <a:solidFill>
                  <a:prstClr val="black"/>
                </a:solidFill>
                <a:latin typeface="Calibri" panose="020F0502020204030204" pitchFamily="34" charset="0"/>
                <a:ea typeface="Times New Roman" panose="02020603050405020304" pitchFamily="18" charset="0"/>
                <a:cs typeface="Calibri" panose="020F0502020204030204" pitchFamily="34" charset="0"/>
              </a:rPr>
              <a:t>Guarabu</a:t>
            </a:r>
            <a:r>
              <a:rPr lang="pt-BR" sz="1600" dirty="0">
                <a:solidFill>
                  <a:prstClr val="black"/>
                </a:solidFill>
                <a:latin typeface="Calibri" panose="020F0502020204030204" pitchFamily="34" charset="0"/>
                <a:ea typeface="Times New Roman" panose="02020603050405020304" pitchFamily="18" charset="0"/>
                <a:cs typeface="Calibri" panose="020F0502020204030204" pitchFamily="34" charset="0"/>
              </a:rPr>
              <a:t>, trecho compreendido entre os distritos de Patrimônio da Penha e de Santo Antônio do Quinze, no município de Nova Venécia, com início no ponto de Coordenadas UTM 348.217 / 7.944.726</a:t>
            </a:r>
            <a:r>
              <a:rPr lang="pt-B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a:t>
            </a:r>
            <a:r>
              <a:rPr lang="pt-BR" sz="1600" dirty="0">
                <a:solidFill>
                  <a:prstClr val="black"/>
                </a:solidFill>
                <a:latin typeface="Calibri" panose="020F0502020204030204" pitchFamily="34" charset="0"/>
                <a:ea typeface="Times New Roman" panose="02020603050405020304" pitchFamily="18" charset="0"/>
                <a:cs typeface="Calibri" panose="020F0502020204030204" pitchFamily="34" charset="0"/>
              </a:rPr>
              <a:t>e fim no ponto de coordenadas </a:t>
            </a:r>
            <a:r>
              <a:rPr lang="pt-BR" sz="1600" dirty="0">
                <a:solidFill>
                  <a:srgbClr val="000000"/>
                </a:solidFill>
                <a:latin typeface="Calibri" panose="020F0502020204030204" pitchFamily="34" charset="0"/>
                <a:ea typeface="Times New Roman" panose="02020603050405020304" pitchFamily="18" charset="0"/>
                <a:cs typeface="Calibri" panose="020F0502020204030204" pitchFamily="34" charset="0"/>
              </a:rPr>
              <a:t>345.211 / 7.954.616</a:t>
            </a:r>
            <a:r>
              <a:rPr lang="pt-BR" sz="1600" dirty="0">
                <a:solidFill>
                  <a:prstClr val="black"/>
                </a:solidFill>
                <a:latin typeface="Calibri" panose="020F0502020204030204" pitchFamily="34" charset="0"/>
                <a:ea typeface="Times New Roman" panose="02020603050405020304" pitchFamily="18" charset="0"/>
                <a:cs typeface="Calibri" panose="020F0502020204030204" pitchFamily="34" charset="0"/>
              </a:rPr>
              <a:t> (</a:t>
            </a:r>
            <a:r>
              <a:rPr lang="pt-BR" sz="1600" dirty="0" err="1">
                <a:solidFill>
                  <a:prstClr val="black"/>
                </a:solidFill>
                <a:latin typeface="Calibri" panose="020F0502020204030204" pitchFamily="34" charset="0"/>
                <a:ea typeface="Times New Roman" panose="02020603050405020304" pitchFamily="18" charset="0"/>
                <a:cs typeface="Calibri" panose="020F0502020204030204" pitchFamily="34" charset="0"/>
              </a:rPr>
              <a:t>Datum</a:t>
            </a:r>
            <a:r>
              <a:rPr lang="pt-BR" sz="1600" dirty="0">
                <a:solidFill>
                  <a:prstClr val="black"/>
                </a:solidFill>
                <a:latin typeface="Calibri" panose="020F0502020204030204" pitchFamily="34" charset="0"/>
                <a:ea typeface="Times New Roman" panose="02020603050405020304" pitchFamily="18" charset="0"/>
                <a:cs typeface="Calibri" panose="020F0502020204030204" pitchFamily="34" charset="0"/>
              </a:rPr>
              <a:t> SIRGAS2000), com extensão total de 12,9 Km, incluindo a substituição de duas obras de artes especiais: uma nova ponte sobre o Rio Santa Joana com 26 metros entre as estacas 247+16,7 e 249+2,7 (coordenadas UTM 347.161 / 7.947.604) e outra sobre o Rio Quinze de novembro com 60 metros entre as estaca 669+6,3 e 672+6,3 (coordenadas UTM 345.228 / 7.954.597). Atende ao Protocolo nº. 004570/2023.</a:t>
            </a:r>
            <a:endParaRPr lang="pt-BR" sz="16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spcBef>
                <a:spcPts val="600"/>
              </a:spcBef>
              <a:spcAft>
                <a:spcPts val="0"/>
              </a:spcAft>
              <a:buSzPts val="1200"/>
              <a:buFont typeface="+mj-lt"/>
              <a:buAutoNum type="arabicPeriod"/>
            </a:pPr>
            <a:r>
              <a:rPr lang="pt-BR" sz="1600" dirty="0">
                <a:solidFill>
                  <a:prstClr val="black"/>
                </a:solidFill>
                <a:latin typeface="Calibri" panose="020F0502020204030204" pitchFamily="34" charset="0"/>
                <a:ea typeface="Times New Roman" panose="02020603050405020304" pitchFamily="18" charset="0"/>
                <a:cs typeface="Calibri" panose="020F0502020204030204" pitchFamily="34" charset="0"/>
              </a:rPr>
              <a:t>O projeto aprovado e contemplado por esta licença apresenta as seguintes as características Técnicas e Operacionais:</a:t>
            </a:r>
            <a:endParaRPr lang="pt-BR" sz="1600" b="1" dirty="0">
              <a:solidFill>
                <a:prstClr val="black"/>
              </a:solidFill>
              <a:latin typeface="Calibri" panose="020F0502020204030204" pitchFamily="34" charset="0"/>
              <a:ea typeface="Times New Roman" panose="02020603050405020304" pitchFamily="18" charset="0"/>
              <a:cs typeface="Calibri" panose="020F0502020204030204" pitchFamily="34" charset="0"/>
            </a:endParaRPr>
          </a:p>
          <a:p>
            <a:pPr marL="342900" indent="-342900" algn="just">
              <a:lnSpc>
                <a:spcPct val="150000"/>
              </a:lnSpc>
              <a:spcBef>
                <a:spcPts val="600"/>
              </a:spcBef>
              <a:spcAft>
                <a:spcPts val="0"/>
              </a:spcAft>
              <a:buSzPts val="1200"/>
              <a:buFont typeface="+mj-lt"/>
              <a:buAutoNum type="arabicPeriod"/>
            </a:pPr>
            <a:endParaRPr lang="pt-BR" sz="1200" b="1"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lnSpc>
                <a:spcPct val="150000"/>
              </a:lnSpc>
              <a:spcBef>
                <a:spcPts val="600"/>
              </a:spcBef>
              <a:spcAft>
                <a:spcPts val="0"/>
              </a:spcAft>
              <a:buSzPts val="1200"/>
              <a:buFont typeface="+mj-lt"/>
              <a:buAutoNum type="arabicPeriod"/>
            </a:pPr>
            <a:endParaRPr lang="pt-BR" sz="12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lnSpc>
                <a:spcPct val="150000"/>
              </a:lnSpc>
              <a:spcBef>
                <a:spcPts val="600"/>
              </a:spcBef>
              <a:spcAft>
                <a:spcPts val="0"/>
              </a:spcAft>
              <a:buSzPts val="1200"/>
              <a:buFont typeface="+mj-lt"/>
              <a:buAutoNum type="arabicPeriod"/>
            </a:pPr>
            <a:endParaRPr lang="pt-BR" sz="12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lnSpc>
                <a:spcPct val="150000"/>
              </a:lnSpc>
              <a:spcBef>
                <a:spcPts val="600"/>
              </a:spcBef>
              <a:spcAft>
                <a:spcPts val="0"/>
              </a:spcAft>
              <a:buSzPts val="1200"/>
              <a:buFont typeface="+mj-lt"/>
              <a:buAutoNum type="arabicPeriod"/>
            </a:pPr>
            <a:endParaRPr lang="pt-BR" sz="12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lnSpc>
                <a:spcPct val="150000"/>
              </a:lnSpc>
              <a:spcBef>
                <a:spcPts val="600"/>
              </a:spcBef>
              <a:spcAft>
                <a:spcPts val="0"/>
              </a:spcAft>
              <a:buSzPts val="1200"/>
              <a:buFont typeface="+mj-lt"/>
              <a:buAutoNum type="arabicPeriod"/>
            </a:pPr>
            <a:endParaRPr lang="pt-BR" sz="12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lnSpc>
                <a:spcPct val="150000"/>
              </a:lnSpc>
              <a:spcBef>
                <a:spcPts val="600"/>
              </a:spcBef>
              <a:spcAft>
                <a:spcPts val="0"/>
              </a:spcAft>
              <a:buSzPts val="1200"/>
              <a:buFont typeface="+mj-lt"/>
              <a:buAutoNum type="arabicPeriod"/>
            </a:pPr>
            <a:endParaRPr lang="pt-BR" sz="12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marL="342900" indent="-342900" algn="just">
              <a:lnSpc>
                <a:spcPct val="150000"/>
              </a:lnSpc>
              <a:spcBef>
                <a:spcPts val="600"/>
              </a:spcBef>
              <a:spcAft>
                <a:spcPts val="0"/>
              </a:spcAft>
              <a:buSzPts val="1200"/>
              <a:buFont typeface="+mj-lt"/>
              <a:buAutoNum type="arabicPeriod"/>
            </a:pPr>
            <a:endParaRPr lang="pt-BR" sz="1200" dirty="0">
              <a:solidFill>
                <a:prstClr val="black"/>
              </a:solidFill>
              <a:latin typeface="Calibri" panose="020F0502020204030204" pitchFamily="34" charset="0"/>
              <a:ea typeface="Times New Roman" panose="02020603050405020304" pitchFamily="18" charset="0"/>
              <a:cs typeface="Times New Roman" panose="02020603050405020304" pitchFamily="18" charset="0"/>
            </a:endParaRPr>
          </a:p>
          <a:p>
            <a:pPr algn="just">
              <a:lnSpc>
                <a:spcPct val="150000"/>
              </a:lnSpc>
              <a:spcBef>
                <a:spcPts val="600"/>
              </a:spcBef>
              <a:spcAft>
                <a:spcPts val="0"/>
              </a:spcAft>
              <a:buSzPts val="1200"/>
            </a:pPr>
            <a:endPar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endParaRPr>
          </a:p>
          <a:p>
            <a:pPr algn="just">
              <a:lnSpc>
                <a:spcPct val="150000"/>
              </a:lnSpc>
              <a:spcBef>
                <a:spcPts val="600"/>
              </a:spcBef>
              <a:spcAft>
                <a:spcPts val="0"/>
              </a:spcAft>
              <a:buSzPts val="1200"/>
            </a:pPr>
            <a:endPar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endParaRPr>
          </a:p>
        </p:txBody>
      </p:sp>
      <p:pic>
        <p:nvPicPr>
          <p:cNvPr id="8" name="Imagem 7"/>
          <p:cNvPicPr>
            <a:picLocks noChangeAspect="1"/>
          </p:cNvPicPr>
          <p:nvPr/>
        </p:nvPicPr>
        <p:blipFill>
          <a:blip r:embed="rId3" cstate="print"/>
          <a:stretch>
            <a:fillRect/>
          </a:stretch>
        </p:blipFill>
        <p:spPr>
          <a:xfrm>
            <a:off x="2215013" y="3861048"/>
            <a:ext cx="3810584" cy="2673096"/>
          </a:xfrm>
          <a:prstGeom prst="rect">
            <a:avLst/>
          </a:prstGeom>
        </p:spPr>
      </p:pic>
    </p:spTree>
    <p:extLst>
      <p:ext uri="{BB962C8B-B14F-4D97-AF65-F5344CB8AC3E}">
        <p14:creationId xmlns:p14="http://schemas.microsoft.com/office/powerpoint/2010/main" xmlns="" val="1322025642"/>
      </p:ext>
    </p:extLst>
  </p:cSld>
  <p:clrMapOvr>
    <a:masterClrMapping/>
  </p:clrMapOvr>
  <p:transition spd="slow">
    <p:cut/>
  </p:transition>
  <p:timing>
    <p:tnLst>
      <p:par>
        <p:cTn id="1" dur="indefinite" restart="never" nodeType="tmRoot"/>
      </p:par>
    </p:tnLst>
  </p:timing>
</p:sld>
</file>

<file path=ppt/slides/slide26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 MINUTA DE LICENÇA DE INSTALAÇÃO</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262</a:t>
            </a:fld>
            <a:endParaRPr lang="pt-BR" dirty="0">
              <a:solidFill>
                <a:prstClr val="black">
                  <a:tint val="75000"/>
                </a:prstClr>
              </a:solidFill>
            </a:endParaRPr>
          </a:p>
        </p:txBody>
      </p:sp>
      <p:sp>
        <p:nvSpPr>
          <p:cNvPr id="2" name="Retângulo 1"/>
          <p:cNvSpPr/>
          <p:nvPr/>
        </p:nvSpPr>
        <p:spPr>
          <a:xfrm>
            <a:off x="251520" y="989372"/>
            <a:ext cx="8352928" cy="5875391"/>
          </a:xfrm>
          <a:prstGeom prst="rect">
            <a:avLst/>
          </a:prstGeom>
        </p:spPr>
        <p:txBody>
          <a:bodyPr wrap="square">
            <a:spAutoFit/>
          </a:bodyPr>
          <a:lstStyle/>
          <a:p>
            <a:pPr marL="342900" indent="-342900" algn="just">
              <a:spcBef>
                <a:spcPts val="600"/>
              </a:spcBef>
              <a:spcAft>
                <a:spcPts val="0"/>
              </a:spcAft>
              <a:buSzPts val="1200"/>
              <a:buFont typeface="+mj-lt"/>
              <a:buAutoNum type="arabicPeriod" startAt="3"/>
            </a:pPr>
            <a:r>
              <a:rPr lang="pt-BR" sz="1400" b="1" dirty="0">
                <a:solidFill>
                  <a:prstClr val="black"/>
                </a:solidFill>
                <a:latin typeface="Calibri"/>
                <a:ea typeface="Times New Roman" panose="02020603050405020304" pitchFamily="18" charset="0"/>
                <a:cs typeface="Calibri" panose="020F0502020204030204" pitchFamily="34" charset="0"/>
              </a:rPr>
              <a:t>CANTEIRO.</a:t>
            </a:r>
            <a:r>
              <a:rPr lang="pt-BR" sz="1400" dirty="0">
                <a:solidFill>
                  <a:prstClr val="black"/>
                </a:solidFill>
                <a:latin typeface="Calibri"/>
                <a:ea typeface="Times New Roman" panose="02020603050405020304" pitchFamily="18" charset="0"/>
                <a:cs typeface="Calibri" panose="020F0502020204030204" pitchFamily="34" charset="0"/>
              </a:rPr>
              <a:t> Esta licença </a:t>
            </a:r>
            <a:r>
              <a:rPr lang="pt-BR" sz="1400" b="1" dirty="0">
                <a:solidFill>
                  <a:prstClr val="black"/>
                </a:solidFill>
                <a:latin typeface="Calibri"/>
                <a:ea typeface="Times New Roman" panose="02020603050405020304" pitchFamily="18" charset="0"/>
                <a:cs typeface="Calibri" panose="020F0502020204030204" pitchFamily="34" charset="0"/>
              </a:rPr>
              <a:t>não</a:t>
            </a:r>
            <a:r>
              <a:rPr lang="pt-BR" sz="1400" dirty="0">
                <a:solidFill>
                  <a:prstClr val="black"/>
                </a:solidFill>
                <a:latin typeface="Calibri"/>
                <a:ea typeface="Times New Roman" panose="02020603050405020304" pitchFamily="18" charset="0"/>
                <a:cs typeface="Calibri" panose="020F0502020204030204" pitchFamily="34" charset="0"/>
              </a:rPr>
              <a:t> contempla a instalação e/ou operação de Canteiro de Obras. </a:t>
            </a:r>
            <a:r>
              <a:rPr lang="pt-BR" sz="1400" b="1" dirty="0">
                <a:solidFill>
                  <a:prstClr val="black"/>
                </a:solidFill>
                <a:latin typeface="Calibri"/>
                <a:ea typeface="Times New Roman" panose="02020603050405020304" pitchFamily="18" charset="0"/>
                <a:cs typeface="Calibri" panose="020F0502020204030204" pitchFamily="34" charset="0"/>
              </a:rPr>
              <a:t>Apresentar cópia da licença de operação emitida por órgão competente, assim que obtida.</a:t>
            </a:r>
            <a:endParaRPr lang="pt-BR" sz="1400" dirty="0">
              <a:solidFill>
                <a:prstClr val="black"/>
              </a:solidFill>
              <a:latin typeface="Calibri"/>
              <a:ea typeface="Calibri" panose="020F0502020204030204" pitchFamily="34" charset="0"/>
              <a:cs typeface="Times New Roman" panose="02020603050405020304" pitchFamily="18" charset="0"/>
            </a:endParaRPr>
          </a:p>
          <a:p>
            <a:pPr marL="342900" indent="-342900" algn="just">
              <a:spcBef>
                <a:spcPts val="600"/>
              </a:spcBef>
              <a:spcAft>
                <a:spcPts val="0"/>
              </a:spcAft>
              <a:buSzPts val="1200"/>
              <a:buFont typeface="+mj-lt"/>
              <a:buAutoNum type="arabicPeriod" startAt="3"/>
            </a:pPr>
            <a:r>
              <a:rPr lang="pt-BR" sz="1400" b="1" dirty="0">
                <a:solidFill>
                  <a:prstClr val="black"/>
                </a:solidFill>
                <a:latin typeface="Calibri"/>
                <a:ea typeface="Times New Roman" panose="02020603050405020304" pitchFamily="18" charset="0"/>
                <a:cs typeface="Calibri" panose="020F0502020204030204" pitchFamily="34" charset="0"/>
              </a:rPr>
              <a:t>INSUMOS E PRODUTOS</a:t>
            </a:r>
            <a:r>
              <a:rPr lang="pt-BR" sz="1400" dirty="0">
                <a:solidFill>
                  <a:prstClr val="black"/>
                </a:solidFill>
                <a:latin typeface="Calibri"/>
                <a:ea typeface="Times New Roman" panose="02020603050405020304" pitchFamily="18" charset="0"/>
                <a:cs typeface="Calibri" panose="020F0502020204030204" pitchFamily="34" charset="0"/>
              </a:rPr>
              <a:t>. </a:t>
            </a:r>
            <a:r>
              <a:rPr lang="pt-BR" sz="1400" dirty="0">
                <a:solidFill>
                  <a:srgbClr val="000000"/>
                </a:solidFill>
                <a:latin typeface="Calibri"/>
                <a:ea typeface="Times New Roman" panose="02020603050405020304" pitchFamily="18" charset="0"/>
                <a:cs typeface="Calibri" panose="020F0502020204030204" pitchFamily="34" charset="0"/>
              </a:rPr>
              <a:t>Para utilização de jazidas comerciais de areia, brita, argila e/ou saibro, bem como dos fornecedores de asfalto, concreto e estruturas pré-moldadas, deve ser apresentada cópia da respectiva licença ambiental de operação válida. </a:t>
            </a:r>
            <a:r>
              <a:rPr lang="pt-BR" sz="1400" b="1" dirty="0">
                <a:solidFill>
                  <a:srgbClr val="000000"/>
                </a:solidFill>
                <a:latin typeface="Calibri"/>
                <a:ea typeface="Times New Roman" panose="02020603050405020304" pitchFamily="18" charset="0"/>
                <a:cs typeface="Calibri" panose="020F0502020204030204" pitchFamily="34" charset="0"/>
              </a:rPr>
              <a:t>Prazo: 90 (noventa) dias após emissão da licença.</a:t>
            </a:r>
            <a:endParaRPr lang="pt-BR" sz="1400" dirty="0">
              <a:solidFill>
                <a:prstClr val="black"/>
              </a:solidFill>
              <a:latin typeface="Calibri"/>
              <a:ea typeface="Calibri" panose="020F0502020204030204" pitchFamily="34" charset="0"/>
              <a:cs typeface="Times New Roman" panose="02020603050405020304" pitchFamily="18" charset="0"/>
            </a:endParaRPr>
          </a:p>
          <a:p>
            <a:pPr marL="342900" indent="-342900" algn="just">
              <a:spcBef>
                <a:spcPts val="600"/>
              </a:spcBef>
              <a:spcAft>
                <a:spcPts val="0"/>
              </a:spcAft>
              <a:buSzPts val="1200"/>
              <a:buFont typeface="+mj-lt"/>
              <a:buAutoNum type="arabicPeriod" startAt="3"/>
            </a:pPr>
            <a:r>
              <a:rPr lang="pt-BR" sz="1400" b="1" dirty="0">
                <a:solidFill>
                  <a:prstClr val="black"/>
                </a:solidFill>
                <a:latin typeface="Calibri"/>
                <a:ea typeface="Times New Roman" panose="02020603050405020304" pitchFamily="18" charset="0"/>
                <a:cs typeface="Calibri" panose="020F0502020204030204" pitchFamily="34" charset="0"/>
              </a:rPr>
              <a:t>CRONOGRAMA.</a:t>
            </a:r>
            <a:r>
              <a:rPr lang="pt-BR" sz="1400" dirty="0">
                <a:solidFill>
                  <a:prstClr val="black"/>
                </a:solidFill>
                <a:latin typeface="Calibri"/>
                <a:ea typeface="Times New Roman" panose="02020603050405020304" pitchFamily="18" charset="0"/>
                <a:cs typeface="Calibri" panose="020F0502020204030204" pitchFamily="34" charset="0"/>
              </a:rPr>
              <a:t> Comunicar ao IEMA a data de início e de fim das obras, acompanhado de cronograma físico atualizado contemplando as etapas de execução e, ao final dessas, deverá ser enviado relatório descritivo e fotográfico. </a:t>
            </a:r>
            <a:r>
              <a:rPr lang="pt-BR" sz="1400" b="1" dirty="0">
                <a:solidFill>
                  <a:prstClr val="black"/>
                </a:solidFill>
                <a:latin typeface="Calibri"/>
                <a:ea typeface="Times New Roman" panose="02020603050405020304" pitchFamily="18" charset="0"/>
                <a:cs typeface="Calibri" panose="020F0502020204030204" pitchFamily="34" charset="0"/>
              </a:rPr>
              <a:t>Prazo: 90 (noventa) dias para a comunicação de início e cronograma; e Relatório Fotográfico quando do requerimento da Licença de Operação.</a:t>
            </a:r>
          </a:p>
          <a:p>
            <a:pPr marL="342900" indent="-342900" algn="just">
              <a:spcBef>
                <a:spcPts val="600"/>
              </a:spcBef>
              <a:spcAft>
                <a:spcPts val="0"/>
              </a:spcAft>
              <a:buSzPts val="1200"/>
              <a:buFont typeface="+mj-lt"/>
              <a:buAutoNum type="arabicPeriod" startAt="3"/>
            </a:pPr>
            <a:r>
              <a:rPr lang="pt-BR" sz="1400" b="1" dirty="0">
                <a:solidFill>
                  <a:prstClr val="black"/>
                </a:solidFill>
                <a:latin typeface="Calibri"/>
              </a:rPr>
              <a:t>COMUNICAÇÃO SOCIAL.</a:t>
            </a:r>
            <a:r>
              <a:rPr lang="pt-BR" sz="1400" dirty="0">
                <a:solidFill>
                  <a:prstClr val="black"/>
                </a:solidFill>
                <a:latin typeface="Calibri"/>
              </a:rPr>
              <a:t> Manter uma placa informativa de fácil visualização e leitura, com dimensões mínimas de 1,20m x 0,80m, no início do trecho com o seguinte texto:</a:t>
            </a:r>
          </a:p>
          <a:p>
            <a:pPr lvl="2"/>
            <a:r>
              <a:rPr lang="pt-BR" sz="1400" dirty="0">
                <a:solidFill>
                  <a:prstClr val="black"/>
                </a:solidFill>
                <a:latin typeface="Calibri"/>
              </a:rPr>
              <a:t>Departamento de Edificações e Estradas do Espírito Santo – DER/ES</a:t>
            </a:r>
          </a:p>
          <a:p>
            <a:pPr lvl="2"/>
            <a:r>
              <a:rPr lang="pt-BR" sz="1400" dirty="0">
                <a:solidFill>
                  <a:prstClr val="black"/>
                </a:solidFill>
                <a:latin typeface="Calibri"/>
              </a:rPr>
              <a:t>Implantação e Pavimentação da Rodovia ES-137</a:t>
            </a:r>
          </a:p>
          <a:p>
            <a:pPr lvl="2"/>
            <a:r>
              <a:rPr lang="pt-BR" sz="1400" dirty="0">
                <a:solidFill>
                  <a:prstClr val="black"/>
                </a:solidFill>
                <a:latin typeface="Calibri"/>
              </a:rPr>
              <a:t>Processo IEMA nº. 90347439</a:t>
            </a:r>
          </a:p>
          <a:p>
            <a:pPr lvl="2"/>
            <a:r>
              <a:rPr lang="pt-BR" sz="1400" dirty="0">
                <a:solidFill>
                  <a:prstClr val="black"/>
                </a:solidFill>
                <a:latin typeface="Calibri"/>
              </a:rPr>
              <a:t>Licença Instalação nº. ____/2023</a:t>
            </a:r>
          </a:p>
          <a:p>
            <a:pPr lvl="2"/>
            <a:r>
              <a:rPr lang="pt-BR" sz="1400" dirty="0">
                <a:solidFill>
                  <a:prstClr val="black"/>
                </a:solidFill>
                <a:latin typeface="Calibri"/>
              </a:rPr>
              <a:t>Telefone do IEMA: (27) 3636-2612 / Fiscalização (27) 3636-2599.</a:t>
            </a:r>
          </a:p>
          <a:p>
            <a:pPr lvl="2"/>
            <a:r>
              <a:rPr lang="pt-BR" sz="1400" b="1" dirty="0">
                <a:solidFill>
                  <a:prstClr val="black"/>
                </a:solidFill>
                <a:latin typeface="Calibri"/>
              </a:rPr>
              <a:t>Prazo: Instalar a placa antes do início das obras e comprovar por meio de relatório fotográfico comprobatório em até 90 (noventa) dias após a emissão da licença.</a:t>
            </a:r>
            <a:endParaRPr lang="pt-BR" sz="1400" dirty="0">
              <a:solidFill>
                <a:prstClr val="black"/>
              </a:solidFill>
              <a:latin typeface="Calibri"/>
            </a:endParaRPr>
          </a:p>
          <a:p>
            <a:pPr marL="342900" indent="-342900" algn="just">
              <a:spcBef>
                <a:spcPts val="600"/>
              </a:spcBef>
              <a:spcAft>
                <a:spcPts val="0"/>
              </a:spcAft>
              <a:buSzPts val="1200"/>
              <a:buFont typeface="+mj-lt"/>
              <a:buAutoNum type="arabicPeriod" startAt="3"/>
            </a:pPr>
            <a:r>
              <a:rPr lang="pt-BR" sz="1400" b="1" dirty="0">
                <a:solidFill>
                  <a:prstClr val="black"/>
                </a:solidFill>
                <a:latin typeface="Calibri"/>
                <a:ea typeface="Times New Roman" panose="02020603050405020304" pitchFamily="18" charset="0"/>
                <a:cs typeface="Calibri" panose="020F0502020204030204" pitchFamily="34" charset="0"/>
              </a:rPr>
              <a:t>COMUNICAÇÃO</a:t>
            </a:r>
            <a:r>
              <a:rPr lang="pt-BR" sz="1400" b="1" dirty="0">
                <a:solidFill>
                  <a:prstClr val="black"/>
                </a:solidFill>
                <a:latin typeface="Calibri"/>
              </a:rPr>
              <a:t> SOCIAL.</a:t>
            </a:r>
            <a:r>
              <a:rPr lang="pt-BR" sz="1400" dirty="0">
                <a:solidFill>
                  <a:prstClr val="black"/>
                </a:solidFill>
                <a:latin typeface="Calibri"/>
              </a:rPr>
              <a:t> Deverá ser realizada reunião pública para as comunidades locais da região afetada (Patrimônio da Penha, </a:t>
            </a:r>
            <a:r>
              <a:rPr lang="pt-BR" sz="1400" dirty="0" err="1">
                <a:solidFill>
                  <a:prstClr val="black"/>
                </a:solidFill>
                <a:latin typeface="Calibri"/>
              </a:rPr>
              <a:t>Guarabu</a:t>
            </a:r>
            <a:r>
              <a:rPr lang="pt-BR" sz="1400" dirty="0">
                <a:solidFill>
                  <a:prstClr val="black"/>
                </a:solidFill>
                <a:latin typeface="Calibri"/>
              </a:rPr>
              <a:t> e Santo Antônio do Quinze), incluindo, se possível os proprietários de terra a serem desapropriados, com o objetivo de apresentar o início do projeto e seus impactos. Não será necessária a presença do IEMA, e deverá ser apresentado relatório com fotos, relação dos assuntos abordados/visitados/participantes ao Instituto. </a:t>
            </a:r>
            <a:r>
              <a:rPr lang="pt-BR" sz="1400" b="1" dirty="0">
                <a:solidFill>
                  <a:prstClr val="black"/>
                </a:solidFill>
                <a:latin typeface="Calibri"/>
              </a:rPr>
              <a:t>Prazo: Antes do início das obras para realização da reunião e 30 (trinta) dias após a reunião para apresentação do relatório comprobatório.</a:t>
            </a:r>
            <a:endParaRPr lang="pt-BR" sz="1400" dirty="0">
              <a:solidFill>
                <a:prstClr val="black"/>
              </a:solidFill>
              <a:latin typeface="Calibri"/>
            </a:endParaRPr>
          </a:p>
          <a:p>
            <a:pPr marL="342900" indent="-342900" algn="just">
              <a:lnSpc>
                <a:spcPct val="150000"/>
              </a:lnSpc>
              <a:spcBef>
                <a:spcPts val="600"/>
              </a:spcBef>
              <a:spcAft>
                <a:spcPts val="0"/>
              </a:spcAft>
              <a:buSzPts val="1200"/>
              <a:buFont typeface="+mj-lt"/>
              <a:buAutoNum type="arabicPeriod" startAt="3"/>
            </a:pPr>
            <a:endParaRPr lang="pt-BR" sz="1100" dirty="0">
              <a:solidFill>
                <a:prstClr val="black"/>
              </a:solidFill>
              <a:latin typeface="Calibri"/>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097439500"/>
      </p:ext>
    </p:extLst>
  </p:cSld>
  <p:clrMapOvr>
    <a:masterClrMapping/>
  </p:clrMapOvr>
  <p:transition spd="slow">
    <p:cut/>
  </p:transition>
  <p:timing>
    <p:tnLst>
      <p:par>
        <p:cTn id="1" dur="indefinite" restart="never" nodeType="tmRoot"/>
      </p:par>
    </p:tnLst>
  </p:timing>
</p:sld>
</file>

<file path=ppt/slides/slide26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46856" y="476672"/>
            <a:ext cx="8229600" cy="508918"/>
          </a:xfrm>
          <a:prstGeom prst="rect">
            <a:avLst/>
          </a:prstGeom>
          <a:noFill/>
          <a:ln>
            <a:noFill/>
          </a:ln>
        </p:spPr>
        <p:txBody>
          <a:bodyPr lIns="91425" tIns="45700" rIns="91425" bIns="45700" anchor="b" anchorCtr="0">
            <a:noAutofit/>
          </a:bodyPr>
          <a:lstStyle/>
          <a:p>
            <a:r>
              <a:rPr lang="pt-BR" sz="2400" b="1" dirty="0"/>
              <a:t>EXEMPLO MINUTA DE LICENÇA DE INSTALAÇÃO</a:t>
            </a:r>
          </a:p>
        </p:txBody>
      </p:sp>
      <p:sp>
        <p:nvSpPr>
          <p:cNvPr id="2" name="Espaço Reservado para Conteúdo 1"/>
          <p:cNvSpPr>
            <a:spLocks noGrp="1"/>
          </p:cNvSpPr>
          <p:nvPr>
            <p:ph idx="1"/>
          </p:nvPr>
        </p:nvSpPr>
        <p:spPr>
          <a:xfrm>
            <a:off x="251520" y="1124744"/>
            <a:ext cx="8229600" cy="4525963"/>
          </a:xfrm>
        </p:spPr>
        <p:txBody>
          <a:bodyPr/>
          <a:lstStyle/>
          <a:p>
            <a:pPr lvl="0" algn="just">
              <a:buFont typeface="+mj-lt"/>
              <a:buAutoNum type="arabicPeriod" startAt="8"/>
            </a:pPr>
            <a:r>
              <a:rPr lang="pt-BR" sz="1600" b="1" dirty="0"/>
              <a:t>MOVIMENTAÇÃO DE SOLO.</a:t>
            </a:r>
            <a:r>
              <a:rPr lang="pt-BR" sz="1600" dirty="0"/>
              <a:t> Estão autorizadas a utilização das seguintes áreas de Disposição de Material Excedente (ADME) e de substituição de Solos Compressíveis (SC), </a:t>
            </a:r>
            <a:r>
              <a:rPr lang="pt-BR" sz="1600" b="1" dirty="0"/>
              <a:t>dentro da faixa de domínio da rodovia</a:t>
            </a:r>
            <a:r>
              <a:rPr lang="pt-BR" sz="1600" dirty="0"/>
              <a:t>, as quais deverão ser recuperadas, promovendo a recomposição topográfica do terreno, </a:t>
            </a:r>
            <a:r>
              <a:rPr lang="pt-BR" sz="1600" dirty="0" err="1"/>
              <a:t>revegetação</a:t>
            </a:r>
            <a:r>
              <a:rPr lang="pt-BR" sz="1600" dirty="0"/>
              <a:t> de todo o solo exposto, recuperação/estabilização de taludes e instalação de estruturas de drenagem (quando necessárias). Apresentar relatório fotográfico / descritivo de cada área evidenciando as medidas de controle e de recuperação adotadas, conforme modelo no </a:t>
            </a:r>
            <a:r>
              <a:rPr lang="pt-BR" sz="1600" b="1" dirty="0"/>
              <a:t>APÊNDICE I. Prazo para apresentação relatório: Antes do requerimento de LO.</a:t>
            </a:r>
            <a:endParaRPr lang="pt-BR" sz="1600" dirty="0"/>
          </a:p>
          <a:p>
            <a:pPr algn="just"/>
            <a:endParaRPr lang="pt-BR" sz="1600" dirty="0"/>
          </a:p>
        </p:txBody>
      </p:sp>
      <p:sp>
        <p:nvSpPr>
          <p:cNvPr id="4" name="Espaço Reservado para Número de Slide 1"/>
          <p:cNvSpPr>
            <a:spLocks noGrp="1"/>
          </p:cNvSpPr>
          <p:nvPr>
            <p:ph type="sldNum" sz="quarter" idx="12"/>
          </p:nvPr>
        </p:nvSpPr>
        <p:spPr/>
        <p:txBody>
          <a:bodyPr/>
          <a:lstStyle/>
          <a:p>
            <a:pPr algn="ctr"/>
            <a:fld id="{11580C95-E7AE-4143-AE2D-E14D98663070}" type="slidenum">
              <a:rPr lang="pt-BR" smtClean="0">
                <a:solidFill>
                  <a:prstClr val="black">
                    <a:tint val="75000"/>
                  </a:prstClr>
                </a:solidFill>
              </a:rPr>
              <a:pPr algn="ctr"/>
              <a:t>263</a:t>
            </a:fld>
            <a:endParaRPr lang="pt-BR" dirty="0">
              <a:solidFill>
                <a:prstClr val="black">
                  <a:tint val="75000"/>
                </a:prstClr>
              </a:solidFill>
            </a:endParaRPr>
          </a:p>
        </p:txBody>
      </p:sp>
      <p:graphicFrame>
        <p:nvGraphicFramePr>
          <p:cNvPr id="3" name="Tabela 2"/>
          <p:cNvGraphicFramePr>
            <a:graphicFrameLocks noGrp="1"/>
          </p:cNvGraphicFramePr>
          <p:nvPr/>
        </p:nvGraphicFramePr>
        <p:xfrm>
          <a:off x="755576" y="3284984"/>
          <a:ext cx="4896544" cy="1800198"/>
        </p:xfrm>
        <a:graphic>
          <a:graphicData uri="http://schemas.openxmlformats.org/drawingml/2006/table">
            <a:tbl>
              <a:tblPr firstRow="1" firstCol="1" bandRow="1">
                <a:tableStyleId>{5C22544A-7EE6-4342-B048-85BDC9FD1C3A}</a:tableStyleId>
              </a:tblPr>
              <a:tblGrid>
                <a:gridCol w="898507">
                  <a:extLst>
                    <a:ext uri="{9D8B030D-6E8A-4147-A177-3AD203B41FA5}">
                      <a16:colId xmlns:a16="http://schemas.microsoft.com/office/drawing/2014/main" xmlns="" val="20000"/>
                    </a:ext>
                  </a:extLst>
                </a:gridCol>
                <a:gridCol w="898507">
                  <a:extLst>
                    <a:ext uri="{9D8B030D-6E8A-4147-A177-3AD203B41FA5}">
                      <a16:colId xmlns:a16="http://schemas.microsoft.com/office/drawing/2014/main" xmlns="" val="20001"/>
                    </a:ext>
                  </a:extLst>
                </a:gridCol>
                <a:gridCol w="844355">
                  <a:extLst>
                    <a:ext uri="{9D8B030D-6E8A-4147-A177-3AD203B41FA5}">
                      <a16:colId xmlns:a16="http://schemas.microsoft.com/office/drawing/2014/main" xmlns="" val="20002"/>
                    </a:ext>
                  </a:extLst>
                </a:gridCol>
                <a:gridCol w="1008950">
                  <a:extLst>
                    <a:ext uri="{9D8B030D-6E8A-4147-A177-3AD203B41FA5}">
                      <a16:colId xmlns:a16="http://schemas.microsoft.com/office/drawing/2014/main" xmlns="" val="20003"/>
                    </a:ext>
                  </a:extLst>
                </a:gridCol>
                <a:gridCol w="1246225">
                  <a:extLst>
                    <a:ext uri="{9D8B030D-6E8A-4147-A177-3AD203B41FA5}">
                      <a16:colId xmlns:a16="http://schemas.microsoft.com/office/drawing/2014/main" xmlns="" val="20004"/>
                    </a:ext>
                  </a:extLst>
                </a:gridCol>
              </a:tblGrid>
              <a:tr h="365782">
                <a:tc rowSpan="2">
                  <a:txBody>
                    <a:bodyPr/>
                    <a:lstStyle/>
                    <a:p>
                      <a:pPr algn="ctr">
                        <a:lnSpc>
                          <a:spcPct val="115000"/>
                        </a:lnSpc>
                        <a:spcBef>
                          <a:spcPts val="720"/>
                        </a:spcBef>
                        <a:spcAft>
                          <a:spcPts val="300"/>
                        </a:spcAft>
                      </a:pPr>
                      <a:r>
                        <a:rPr lang="pt-BR" sz="1000" dirty="0">
                          <a:effectLst/>
                        </a:rPr>
                        <a:t> ADME</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algn="ctr">
                        <a:lnSpc>
                          <a:spcPct val="115000"/>
                        </a:lnSpc>
                        <a:spcBef>
                          <a:spcPts val="720"/>
                        </a:spcBef>
                        <a:spcAft>
                          <a:spcPts val="300"/>
                        </a:spcAft>
                      </a:pPr>
                      <a:r>
                        <a:rPr lang="pt-BR" sz="1000">
                          <a:effectLst/>
                        </a:rPr>
                        <a:t>LOCALIZAÇÃO (estaca)</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pt-BR"/>
                    </a:p>
                  </a:txBody>
                  <a:tcPr/>
                </a:tc>
                <a:tc rowSpan="2">
                  <a:txBody>
                    <a:bodyPr/>
                    <a:lstStyle/>
                    <a:p>
                      <a:pPr algn="ctr">
                        <a:lnSpc>
                          <a:spcPct val="115000"/>
                        </a:lnSpc>
                        <a:spcBef>
                          <a:spcPts val="720"/>
                        </a:spcBef>
                        <a:spcAft>
                          <a:spcPts val="300"/>
                        </a:spcAft>
                      </a:pPr>
                      <a:r>
                        <a:rPr lang="pt-BR" sz="1000">
                          <a:effectLst/>
                        </a:rPr>
                        <a:t>LADO</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rowSpan="2">
                  <a:txBody>
                    <a:bodyPr/>
                    <a:lstStyle/>
                    <a:p>
                      <a:pPr algn="ctr">
                        <a:lnSpc>
                          <a:spcPct val="115000"/>
                        </a:lnSpc>
                        <a:spcBef>
                          <a:spcPts val="720"/>
                        </a:spcBef>
                        <a:spcAft>
                          <a:spcPts val="300"/>
                        </a:spcAft>
                      </a:pPr>
                      <a:r>
                        <a:rPr lang="pt-BR" sz="1000">
                          <a:effectLst/>
                        </a:rPr>
                        <a:t>CAPACIDADE </a:t>
                      </a:r>
                      <a:endParaRPr lang="pt-BR" sz="1100">
                        <a:effectLst/>
                      </a:endParaRPr>
                    </a:p>
                    <a:p>
                      <a:pPr algn="ctr">
                        <a:lnSpc>
                          <a:spcPct val="115000"/>
                        </a:lnSpc>
                        <a:spcBef>
                          <a:spcPts val="720"/>
                        </a:spcBef>
                        <a:spcAft>
                          <a:spcPts val="300"/>
                        </a:spcAft>
                      </a:pPr>
                      <a:r>
                        <a:rPr lang="pt-BR" sz="1000">
                          <a:effectLst/>
                        </a:rPr>
                        <a:t>VOLUME (m³)</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0"/>
                  </a:ext>
                </a:extLst>
              </a:tr>
              <a:tr h="179302">
                <a:tc vMerge="1">
                  <a:txBody>
                    <a:bodyPr/>
                    <a:lstStyle/>
                    <a:p>
                      <a:endParaRPr lang="pt-BR"/>
                    </a:p>
                  </a:txBody>
                  <a:tcPr/>
                </a:tc>
                <a:tc>
                  <a:txBody>
                    <a:bodyPr/>
                    <a:lstStyle/>
                    <a:p>
                      <a:pPr algn="ctr">
                        <a:lnSpc>
                          <a:spcPct val="115000"/>
                        </a:lnSpc>
                        <a:spcBef>
                          <a:spcPts val="720"/>
                        </a:spcBef>
                        <a:spcAft>
                          <a:spcPts val="300"/>
                        </a:spcAft>
                      </a:pPr>
                      <a:r>
                        <a:rPr lang="pt-BR" sz="1000">
                          <a:effectLst/>
                        </a:rPr>
                        <a:t>INICIAL</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FINAL</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pt-BR"/>
                    </a:p>
                  </a:txBody>
                  <a:tcPr/>
                </a:tc>
                <a:tc vMerge="1">
                  <a:txBody>
                    <a:bodyPr/>
                    <a:lstStyle/>
                    <a:p>
                      <a:endParaRPr lang="pt-BR"/>
                    </a:p>
                  </a:txBody>
                  <a:tcPr/>
                </a:tc>
                <a:extLst>
                  <a:ext uri="{0D108BD9-81ED-4DB2-BD59-A6C34878D82A}">
                    <a16:rowId xmlns:a16="http://schemas.microsoft.com/office/drawing/2014/main" xmlns="" val="10001"/>
                  </a:ext>
                </a:extLst>
              </a:tr>
              <a:tr h="179302">
                <a:tc>
                  <a:txBody>
                    <a:bodyPr/>
                    <a:lstStyle/>
                    <a:p>
                      <a:pPr algn="ctr">
                        <a:lnSpc>
                          <a:spcPct val="115000"/>
                        </a:lnSpc>
                        <a:spcBef>
                          <a:spcPts val="720"/>
                        </a:spcBef>
                        <a:spcAft>
                          <a:spcPts val="300"/>
                        </a:spcAft>
                      </a:pPr>
                      <a:r>
                        <a:rPr lang="pt-BR" sz="1000">
                          <a:effectLst/>
                        </a:rPr>
                        <a:t>01</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109</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115</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ESQ.</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720"/>
                        </a:spcBef>
                        <a:spcAft>
                          <a:spcPts val="300"/>
                        </a:spcAft>
                      </a:pPr>
                      <a:r>
                        <a:rPr lang="pt-BR" sz="1000">
                          <a:effectLst/>
                        </a:rPr>
                        <a:t>2.551</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2"/>
                  </a:ext>
                </a:extLst>
              </a:tr>
              <a:tr h="179302">
                <a:tc>
                  <a:txBody>
                    <a:bodyPr/>
                    <a:lstStyle/>
                    <a:p>
                      <a:pPr algn="ctr">
                        <a:lnSpc>
                          <a:spcPct val="115000"/>
                        </a:lnSpc>
                        <a:spcBef>
                          <a:spcPts val="720"/>
                        </a:spcBef>
                        <a:spcAft>
                          <a:spcPts val="300"/>
                        </a:spcAft>
                      </a:pPr>
                      <a:r>
                        <a:rPr lang="pt-BR" sz="1000">
                          <a:effectLst/>
                        </a:rPr>
                        <a:t>02</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116</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125</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ESQ.</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720"/>
                        </a:spcBef>
                        <a:spcAft>
                          <a:spcPts val="300"/>
                        </a:spcAft>
                      </a:pPr>
                      <a:r>
                        <a:rPr lang="pt-BR" sz="1000" dirty="0">
                          <a:effectLst/>
                        </a:rPr>
                        <a:t>3.872</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3"/>
                  </a:ext>
                </a:extLst>
              </a:tr>
              <a:tr h="179302">
                <a:tc>
                  <a:txBody>
                    <a:bodyPr/>
                    <a:lstStyle/>
                    <a:p>
                      <a:pPr algn="ctr">
                        <a:lnSpc>
                          <a:spcPct val="115000"/>
                        </a:lnSpc>
                        <a:spcBef>
                          <a:spcPts val="720"/>
                        </a:spcBef>
                        <a:spcAft>
                          <a:spcPts val="300"/>
                        </a:spcAft>
                      </a:pPr>
                      <a:r>
                        <a:rPr lang="pt-BR" sz="1000">
                          <a:effectLst/>
                        </a:rPr>
                        <a:t>03</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134</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148</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DIR.</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720"/>
                        </a:spcBef>
                        <a:spcAft>
                          <a:spcPts val="300"/>
                        </a:spcAft>
                      </a:pPr>
                      <a:r>
                        <a:rPr lang="pt-BR" sz="1000">
                          <a:effectLst/>
                        </a:rPr>
                        <a:t>6.180</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4"/>
                  </a:ext>
                </a:extLst>
              </a:tr>
              <a:tr h="179302">
                <a:tc>
                  <a:txBody>
                    <a:bodyPr/>
                    <a:lstStyle/>
                    <a:p>
                      <a:pPr algn="ctr">
                        <a:lnSpc>
                          <a:spcPct val="115000"/>
                        </a:lnSpc>
                        <a:spcBef>
                          <a:spcPts val="720"/>
                        </a:spcBef>
                        <a:spcAft>
                          <a:spcPts val="300"/>
                        </a:spcAft>
                      </a:pPr>
                      <a:r>
                        <a:rPr lang="pt-BR" sz="1000">
                          <a:effectLst/>
                        </a:rPr>
                        <a:t>04</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226</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237</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DIR.</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720"/>
                        </a:spcBef>
                        <a:spcAft>
                          <a:spcPts val="300"/>
                        </a:spcAft>
                      </a:pPr>
                      <a:r>
                        <a:rPr lang="pt-BR" sz="1000">
                          <a:effectLst/>
                        </a:rPr>
                        <a:t>5.042</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5"/>
                  </a:ext>
                </a:extLst>
              </a:tr>
              <a:tr h="179302">
                <a:tc>
                  <a:txBody>
                    <a:bodyPr/>
                    <a:lstStyle/>
                    <a:p>
                      <a:pPr algn="ctr">
                        <a:lnSpc>
                          <a:spcPct val="115000"/>
                        </a:lnSpc>
                        <a:spcBef>
                          <a:spcPts val="720"/>
                        </a:spcBef>
                        <a:spcAft>
                          <a:spcPts val="300"/>
                        </a:spcAft>
                      </a:pPr>
                      <a:r>
                        <a:rPr lang="pt-BR" sz="1000">
                          <a:effectLst/>
                        </a:rPr>
                        <a:t>05</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351</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367</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DIR.</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720"/>
                        </a:spcBef>
                        <a:spcAft>
                          <a:spcPts val="300"/>
                        </a:spcAft>
                      </a:pPr>
                      <a:r>
                        <a:rPr lang="pt-BR" sz="1000">
                          <a:effectLst/>
                        </a:rPr>
                        <a:t>5.498</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6"/>
                  </a:ext>
                </a:extLst>
              </a:tr>
              <a:tr h="179302">
                <a:tc>
                  <a:txBody>
                    <a:bodyPr/>
                    <a:lstStyle/>
                    <a:p>
                      <a:pPr algn="ctr">
                        <a:lnSpc>
                          <a:spcPct val="115000"/>
                        </a:lnSpc>
                        <a:spcBef>
                          <a:spcPts val="720"/>
                        </a:spcBef>
                        <a:spcAft>
                          <a:spcPts val="300"/>
                        </a:spcAft>
                      </a:pPr>
                      <a:r>
                        <a:rPr lang="pt-BR" sz="1000">
                          <a:effectLst/>
                        </a:rPr>
                        <a:t>06</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483</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503</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DIR./ESQ.</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720"/>
                        </a:spcBef>
                        <a:spcAft>
                          <a:spcPts val="300"/>
                        </a:spcAft>
                      </a:pPr>
                      <a:r>
                        <a:rPr lang="pt-BR" sz="1000">
                          <a:effectLst/>
                        </a:rPr>
                        <a:t>13.838</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7"/>
                  </a:ext>
                </a:extLst>
              </a:tr>
              <a:tr h="179302">
                <a:tc>
                  <a:txBody>
                    <a:bodyPr/>
                    <a:lstStyle/>
                    <a:p>
                      <a:pPr algn="ctr">
                        <a:lnSpc>
                          <a:spcPct val="115000"/>
                        </a:lnSpc>
                        <a:spcBef>
                          <a:spcPts val="720"/>
                        </a:spcBef>
                        <a:spcAft>
                          <a:spcPts val="300"/>
                        </a:spcAft>
                      </a:pPr>
                      <a:r>
                        <a:rPr lang="pt-BR" sz="1000">
                          <a:effectLst/>
                        </a:rPr>
                        <a:t>07</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511</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518</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DIR.</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15000"/>
                        </a:lnSpc>
                        <a:spcBef>
                          <a:spcPts val="720"/>
                        </a:spcBef>
                        <a:spcAft>
                          <a:spcPts val="300"/>
                        </a:spcAft>
                      </a:pPr>
                      <a:r>
                        <a:rPr lang="pt-BR" sz="1000" dirty="0">
                          <a:effectLst/>
                        </a:rPr>
                        <a:t>2.052</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8"/>
                  </a:ext>
                </a:extLst>
              </a:tr>
            </a:tbl>
          </a:graphicData>
        </a:graphic>
      </p:graphicFrame>
      <p:graphicFrame>
        <p:nvGraphicFramePr>
          <p:cNvPr id="5" name="Tabela 4"/>
          <p:cNvGraphicFramePr>
            <a:graphicFrameLocks noGrp="1"/>
          </p:cNvGraphicFramePr>
          <p:nvPr/>
        </p:nvGraphicFramePr>
        <p:xfrm>
          <a:off x="755576" y="5163824"/>
          <a:ext cx="3888433" cy="785454"/>
        </p:xfrm>
        <a:graphic>
          <a:graphicData uri="http://schemas.openxmlformats.org/drawingml/2006/table">
            <a:tbl>
              <a:tblPr firstRow="1" firstCol="1" bandRow="1">
                <a:tableStyleId>{5C22544A-7EE6-4342-B048-85BDC9FD1C3A}</a:tableStyleId>
              </a:tblPr>
              <a:tblGrid>
                <a:gridCol w="898701">
                  <a:extLst>
                    <a:ext uri="{9D8B030D-6E8A-4147-A177-3AD203B41FA5}">
                      <a16:colId xmlns:a16="http://schemas.microsoft.com/office/drawing/2014/main" xmlns="" val="20000"/>
                    </a:ext>
                  </a:extLst>
                </a:gridCol>
                <a:gridCol w="898701">
                  <a:extLst>
                    <a:ext uri="{9D8B030D-6E8A-4147-A177-3AD203B41FA5}">
                      <a16:colId xmlns:a16="http://schemas.microsoft.com/office/drawing/2014/main" xmlns="" val="20001"/>
                    </a:ext>
                  </a:extLst>
                </a:gridCol>
                <a:gridCol w="844537">
                  <a:extLst>
                    <a:ext uri="{9D8B030D-6E8A-4147-A177-3AD203B41FA5}">
                      <a16:colId xmlns:a16="http://schemas.microsoft.com/office/drawing/2014/main" xmlns="" val="20002"/>
                    </a:ext>
                  </a:extLst>
                </a:gridCol>
                <a:gridCol w="1246494">
                  <a:extLst>
                    <a:ext uri="{9D8B030D-6E8A-4147-A177-3AD203B41FA5}">
                      <a16:colId xmlns:a16="http://schemas.microsoft.com/office/drawing/2014/main" xmlns="" val="20003"/>
                    </a:ext>
                  </a:extLst>
                </a:gridCol>
              </a:tblGrid>
              <a:tr h="261818">
                <a:tc rowSpan="2">
                  <a:txBody>
                    <a:bodyPr/>
                    <a:lstStyle/>
                    <a:p>
                      <a:pPr algn="ctr">
                        <a:lnSpc>
                          <a:spcPct val="115000"/>
                        </a:lnSpc>
                        <a:spcBef>
                          <a:spcPts val="720"/>
                        </a:spcBef>
                        <a:spcAft>
                          <a:spcPts val="300"/>
                        </a:spcAft>
                      </a:pPr>
                      <a:r>
                        <a:rPr lang="pt-BR" sz="1000">
                          <a:effectLst/>
                        </a:rPr>
                        <a:t>SC</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gridSpan="2">
                  <a:txBody>
                    <a:bodyPr/>
                    <a:lstStyle/>
                    <a:p>
                      <a:pPr algn="ctr">
                        <a:lnSpc>
                          <a:spcPct val="115000"/>
                        </a:lnSpc>
                        <a:spcBef>
                          <a:spcPts val="720"/>
                        </a:spcBef>
                        <a:spcAft>
                          <a:spcPts val="300"/>
                        </a:spcAft>
                      </a:pPr>
                      <a:r>
                        <a:rPr lang="pt-BR" sz="1000">
                          <a:effectLst/>
                        </a:rPr>
                        <a:t>LOCALIZAÇÃO (estaca)</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pt-BR"/>
                    </a:p>
                  </a:txBody>
                  <a:tcPr/>
                </a:tc>
                <a:tc rowSpan="2">
                  <a:txBody>
                    <a:bodyPr/>
                    <a:lstStyle/>
                    <a:p>
                      <a:pPr algn="ctr">
                        <a:lnSpc>
                          <a:spcPct val="115000"/>
                        </a:lnSpc>
                        <a:spcBef>
                          <a:spcPts val="720"/>
                        </a:spcBef>
                        <a:spcAft>
                          <a:spcPts val="300"/>
                        </a:spcAft>
                      </a:pPr>
                      <a:r>
                        <a:rPr lang="pt-BR" sz="1000">
                          <a:effectLst/>
                        </a:rPr>
                        <a:t>VOLUME (m³)</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0"/>
                  </a:ext>
                </a:extLst>
              </a:tr>
              <a:tr h="261818">
                <a:tc vMerge="1">
                  <a:txBody>
                    <a:bodyPr/>
                    <a:lstStyle/>
                    <a:p>
                      <a:endParaRPr lang="pt-BR"/>
                    </a:p>
                  </a:txBody>
                  <a:tcPr/>
                </a:tc>
                <a:tc>
                  <a:txBody>
                    <a:bodyPr/>
                    <a:lstStyle/>
                    <a:p>
                      <a:pPr algn="ctr">
                        <a:lnSpc>
                          <a:spcPct val="115000"/>
                        </a:lnSpc>
                        <a:spcBef>
                          <a:spcPts val="720"/>
                        </a:spcBef>
                        <a:spcAft>
                          <a:spcPts val="300"/>
                        </a:spcAft>
                      </a:pPr>
                      <a:r>
                        <a:rPr lang="pt-BR" sz="1000">
                          <a:effectLst/>
                        </a:rPr>
                        <a:t>INICIAL</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FINAL</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vMerge="1">
                  <a:txBody>
                    <a:bodyPr/>
                    <a:lstStyle/>
                    <a:p>
                      <a:endParaRPr lang="pt-BR"/>
                    </a:p>
                  </a:txBody>
                  <a:tcPr/>
                </a:tc>
                <a:extLst>
                  <a:ext uri="{0D108BD9-81ED-4DB2-BD59-A6C34878D82A}">
                    <a16:rowId xmlns:a16="http://schemas.microsoft.com/office/drawing/2014/main" xmlns="" val="10001"/>
                  </a:ext>
                </a:extLst>
              </a:tr>
              <a:tr h="261818">
                <a:tc>
                  <a:txBody>
                    <a:bodyPr/>
                    <a:lstStyle/>
                    <a:p>
                      <a:pPr algn="ctr">
                        <a:lnSpc>
                          <a:spcPct val="115000"/>
                        </a:lnSpc>
                        <a:spcBef>
                          <a:spcPts val="720"/>
                        </a:spcBef>
                        <a:spcAft>
                          <a:spcPts val="300"/>
                        </a:spcAft>
                      </a:pPr>
                      <a:r>
                        <a:rPr lang="pt-BR" sz="1000">
                          <a:effectLst/>
                        </a:rPr>
                        <a:t>01</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180</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a:effectLst/>
                        </a:rPr>
                        <a:t>184</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720"/>
                        </a:spcBef>
                        <a:spcAft>
                          <a:spcPts val="300"/>
                        </a:spcAft>
                      </a:pPr>
                      <a:r>
                        <a:rPr lang="pt-BR" sz="1000" dirty="0">
                          <a:effectLst/>
                        </a:rPr>
                        <a:t>485</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xmlns="" val="11476856"/>
      </p:ext>
    </p:extLst>
  </p:cSld>
  <p:clrMapOvr>
    <a:masterClrMapping/>
  </p:clrMapOvr>
  <p:transition spd="slow">
    <p:cut/>
  </p:transition>
  <p:timing>
    <p:tnLst>
      <p:par>
        <p:cTn id="1" dur="indefinite" restart="never" nodeType="tmRoot"/>
      </p:par>
    </p:tnLst>
  </p:timing>
</p:sld>
</file>

<file path=ppt/slides/slide26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46856" y="404664"/>
            <a:ext cx="8229600" cy="638944"/>
          </a:xfrm>
          <a:prstGeom prst="rect">
            <a:avLst/>
          </a:prstGeom>
          <a:noFill/>
          <a:ln>
            <a:noFill/>
          </a:ln>
        </p:spPr>
        <p:txBody>
          <a:bodyPr lIns="91425" tIns="45700" rIns="91425" bIns="45700" anchor="b" anchorCtr="0">
            <a:noAutofit/>
          </a:bodyPr>
          <a:lstStyle/>
          <a:p>
            <a:r>
              <a:rPr lang="pt-BR" sz="2400" b="1" dirty="0"/>
              <a:t>EXEMPLO MINUTA DE LICENÇA DE INSTALAÇÃO</a:t>
            </a:r>
          </a:p>
        </p:txBody>
      </p:sp>
      <p:sp>
        <p:nvSpPr>
          <p:cNvPr id="2" name="Espaço Reservado para Conteúdo 1"/>
          <p:cNvSpPr>
            <a:spLocks noGrp="1"/>
          </p:cNvSpPr>
          <p:nvPr>
            <p:ph idx="1"/>
          </p:nvPr>
        </p:nvSpPr>
        <p:spPr>
          <a:xfrm>
            <a:off x="457200" y="1340768"/>
            <a:ext cx="8229600" cy="4785395"/>
          </a:xfrm>
        </p:spPr>
        <p:txBody>
          <a:bodyPr/>
          <a:lstStyle/>
          <a:p>
            <a:pPr lvl="0" algn="just">
              <a:buFont typeface="+mj-lt"/>
              <a:buAutoNum type="arabicPeriod" startAt="9"/>
            </a:pPr>
            <a:r>
              <a:rPr lang="pt-BR" sz="1600" dirty="0"/>
              <a:t>Implantar, na preparação do uso das áreas, recursos de contenção de taludes de aterro nos limites das </a:t>
            </a:r>
            <a:r>
              <a:rPr lang="pt-BR" sz="1600" dirty="0" err="1"/>
              <a:t>ADME’s</a:t>
            </a:r>
            <a:r>
              <a:rPr lang="pt-BR" sz="1600" dirty="0"/>
              <a:t> 04 e 05 de forma a evitar carreamento de material para os corpos d’água adjacentes a essas áreas. Apresentar relatório fotográfico / descritivo das áreas evidenciando as medidas adotadas, conforme modelo no </a:t>
            </a:r>
            <a:r>
              <a:rPr lang="pt-BR" sz="1600" b="1" dirty="0"/>
              <a:t>APÊNDICE I. Prazo para apresentação relatório: Antes do requerimento de LO.</a:t>
            </a:r>
          </a:p>
          <a:p>
            <a:pPr lvl="0" algn="just">
              <a:buFont typeface="+mj-lt"/>
              <a:buAutoNum type="arabicPeriod" startAt="9"/>
            </a:pPr>
            <a:endParaRPr lang="pt-BR" sz="1600" dirty="0"/>
          </a:p>
          <a:p>
            <a:pPr algn="just">
              <a:buFont typeface="+mj-lt"/>
              <a:buAutoNum type="arabicPeriod" startAt="9"/>
            </a:pPr>
            <a:r>
              <a:rPr lang="pt-BR" sz="1600" b="1" dirty="0"/>
              <a:t>MOVIMENTAÇÃO DE SOLO.</a:t>
            </a:r>
            <a:r>
              <a:rPr lang="pt-BR" sz="1600" dirty="0"/>
              <a:t> Está autorizada a utilização da seguinte Jazida, que deverá ser recuperada após sua utilização/exploração, promovendo a recomposição topográfica do terreno, </a:t>
            </a:r>
            <a:r>
              <a:rPr lang="pt-BR" sz="1600" dirty="0" err="1"/>
              <a:t>revegetação</a:t>
            </a:r>
            <a:r>
              <a:rPr lang="pt-BR" sz="1600" dirty="0"/>
              <a:t> de todo o solo exposto, recuperação/estabilização de taludes e instalação de estruturas de drenagem (quando necessárias). Apresentar relatório fotográfico / descritivo da área evidenciando as medidas de controle e de recuperação adotadas, conforme modelo no </a:t>
            </a:r>
            <a:r>
              <a:rPr lang="pt-BR" sz="1600" b="1" dirty="0"/>
              <a:t>APÊNDICE I. Prazo para apresentação relatório: Antes do requerimento de LO.</a:t>
            </a:r>
            <a:endParaRPr lang="pt-BR" sz="1600" dirty="0"/>
          </a:p>
        </p:txBody>
      </p:sp>
      <p:sp>
        <p:nvSpPr>
          <p:cNvPr id="4" name="Espaço Reservado para Número de Slide 1"/>
          <p:cNvSpPr>
            <a:spLocks noGrp="1"/>
          </p:cNvSpPr>
          <p:nvPr>
            <p:ph type="sldNum" sz="quarter" idx="12"/>
          </p:nvPr>
        </p:nvSpPr>
        <p:spPr/>
        <p:txBody>
          <a:bodyPr/>
          <a:lstStyle/>
          <a:p>
            <a:pPr algn="ctr"/>
            <a:fld id="{11580C95-E7AE-4143-AE2D-E14D98663070}" type="slidenum">
              <a:rPr lang="pt-BR" smtClean="0">
                <a:solidFill>
                  <a:prstClr val="black">
                    <a:tint val="75000"/>
                  </a:prstClr>
                </a:solidFill>
              </a:rPr>
              <a:pPr algn="ctr"/>
              <a:t>264</a:t>
            </a:fld>
            <a:endParaRPr lang="pt-BR" dirty="0">
              <a:solidFill>
                <a:prstClr val="black">
                  <a:tint val="75000"/>
                </a:prstClr>
              </a:solidFill>
            </a:endParaRPr>
          </a:p>
        </p:txBody>
      </p:sp>
      <p:graphicFrame>
        <p:nvGraphicFramePr>
          <p:cNvPr id="6" name="Tabela 5"/>
          <p:cNvGraphicFramePr>
            <a:graphicFrameLocks noGrp="1"/>
          </p:cNvGraphicFramePr>
          <p:nvPr/>
        </p:nvGraphicFramePr>
        <p:xfrm>
          <a:off x="899592" y="4437112"/>
          <a:ext cx="5544617" cy="720080"/>
        </p:xfrm>
        <a:graphic>
          <a:graphicData uri="http://schemas.openxmlformats.org/drawingml/2006/table">
            <a:tbl>
              <a:tblPr firstRow="1" firstCol="1" bandRow="1">
                <a:tableStyleId>{5C22544A-7EE6-4342-B048-85BDC9FD1C3A}</a:tableStyleId>
              </a:tblPr>
              <a:tblGrid>
                <a:gridCol w="840665">
                  <a:extLst>
                    <a:ext uri="{9D8B030D-6E8A-4147-A177-3AD203B41FA5}">
                      <a16:colId xmlns:a16="http://schemas.microsoft.com/office/drawing/2014/main" xmlns="" val="20000"/>
                    </a:ext>
                  </a:extLst>
                </a:gridCol>
                <a:gridCol w="1287530">
                  <a:extLst>
                    <a:ext uri="{9D8B030D-6E8A-4147-A177-3AD203B41FA5}">
                      <a16:colId xmlns:a16="http://schemas.microsoft.com/office/drawing/2014/main" xmlns="" val="20001"/>
                    </a:ext>
                  </a:extLst>
                </a:gridCol>
                <a:gridCol w="875576">
                  <a:extLst>
                    <a:ext uri="{9D8B030D-6E8A-4147-A177-3AD203B41FA5}">
                      <a16:colId xmlns:a16="http://schemas.microsoft.com/office/drawing/2014/main" xmlns="" val="20002"/>
                    </a:ext>
                  </a:extLst>
                </a:gridCol>
                <a:gridCol w="1139506">
                  <a:extLst>
                    <a:ext uri="{9D8B030D-6E8A-4147-A177-3AD203B41FA5}">
                      <a16:colId xmlns:a16="http://schemas.microsoft.com/office/drawing/2014/main" xmlns="" val="20003"/>
                    </a:ext>
                  </a:extLst>
                </a:gridCol>
                <a:gridCol w="1401340">
                  <a:extLst>
                    <a:ext uri="{9D8B030D-6E8A-4147-A177-3AD203B41FA5}">
                      <a16:colId xmlns:a16="http://schemas.microsoft.com/office/drawing/2014/main" xmlns="" val="20004"/>
                    </a:ext>
                  </a:extLst>
                </a:gridCol>
              </a:tblGrid>
              <a:tr h="360040">
                <a:tc>
                  <a:txBody>
                    <a:bodyPr/>
                    <a:lstStyle/>
                    <a:p>
                      <a:pPr algn="ctr">
                        <a:lnSpc>
                          <a:spcPct val="115000"/>
                        </a:lnSpc>
                        <a:spcBef>
                          <a:spcPts val="300"/>
                        </a:spcBef>
                        <a:spcAft>
                          <a:spcPts val="300"/>
                        </a:spcAft>
                      </a:pPr>
                      <a:r>
                        <a:rPr lang="pt-BR" sz="1000" dirty="0">
                          <a:effectLst/>
                        </a:rPr>
                        <a:t>JAZIDA</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300"/>
                        </a:spcBef>
                        <a:spcAft>
                          <a:spcPts val="300"/>
                        </a:spcAft>
                      </a:pPr>
                      <a:r>
                        <a:rPr lang="pt-BR" sz="1000">
                          <a:effectLst/>
                        </a:rPr>
                        <a:t>ESTACA</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300"/>
                        </a:spcBef>
                        <a:spcAft>
                          <a:spcPts val="300"/>
                        </a:spcAft>
                      </a:pPr>
                      <a:r>
                        <a:rPr lang="pt-BR" sz="1000" dirty="0">
                          <a:effectLst/>
                        </a:rPr>
                        <a:t>MATERIAL</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300"/>
                        </a:spcBef>
                        <a:spcAft>
                          <a:spcPts val="300"/>
                        </a:spcAft>
                      </a:pPr>
                      <a:r>
                        <a:rPr lang="pt-BR" sz="1000">
                          <a:effectLst/>
                        </a:rPr>
                        <a:t>USO ATUAL</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300"/>
                        </a:spcBef>
                        <a:spcAft>
                          <a:spcPts val="300"/>
                        </a:spcAft>
                      </a:pPr>
                      <a:r>
                        <a:rPr lang="pt-BR" sz="1000">
                          <a:effectLst/>
                        </a:rPr>
                        <a:t>VIABILIDADE</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0"/>
                  </a:ext>
                </a:extLst>
              </a:tr>
              <a:tr h="360040">
                <a:tc>
                  <a:txBody>
                    <a:bodyPr/>
                    <a:lstStyle/>
                    <a:p>
                      <a:pPr algn="ctr">
                        <a:lnSpc>
                          <a:spcPct val="115000"/>
                        </a:lnSpc>
                        <a:spcBef>
                          <a:spcPts val="300"/>
                        </a:spcBef>
                        <a:spcAft>
                          <a:spcPts val="300"/>
                        </a:spcAft>
                      </a:pPr>
                      <a:r>
                        <a:rPr lang="pt-BR" sz="1000">
                          <a:effectLst/>
                        </a:rPr>
                        <a:t>03</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300"/>
                        </a:spcBef>
                        <a:spcAft>
                          <a:spcPts val="300"/>
                        </a:spcAft>
                      </a:pPr>
                      <a:r>
                        <a:rPr lang="pt-BR" sz="1000">
                          <a:effectLst/>
                        </a:rPr>
                        <a:t>443 - LD</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300"/>
                        </a:spcBef>
                        <a:spcAft>
                          <a:spcPts val="300"/>
                        </a:spcAft>
                      </a:pPr>
                      <a:r>
                        <a:rPr lang="pt-BR" sz="1000">
                          <a:effectLst/>
                        </a:rPr>
                        <a:t>Cascalho</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300"/>
                        </a:spcBef>
                        <a:spcAft>
                          <a:spcPts val="300"/>
                        </a:spcAft>
                      </a:pPr>
                      <a:r>
                        <a:rPr lang="pt-BR" sz="1000">
                          <a:effectLst/>
                        </a:rPr>
                        <a:t>Café/Pasto</a:t>
                      </a:r>
                      <a:endParaRPr lang="pt-B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15000"/>
                        </a:lnSpc>
                        <a:spcBef>
                          <a:spcPts val="300"/>
                        </a:spcBef>
                        <a:spcAft>
                          <a:spcPts val="300"/>
                        </a:spcAft>
                      </a:pPr>
                      <a:r>
                        <a:rPr lang="pt-BR" sz="1000" dirty="0">
                          <a:effectLst/>
                        </a:rPr>
                        <a:t>Base e Sub-base</a:t>
                      </a:r>
                      <a:endParaRPr lang="pt-B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xmlns="" val="104590669"/>
      </p:ext>
    </p:extLst>
  </p:cSld>
  <p:clrMapOvr>
    <a:masterClrMapping/>
  </p:clrMapOvr>
  <p:transition spd="slow">
    <p:cut/>
  </p:transition>
  <p:timing>
    <p:tnLst>
      <p:par>
        <p:cTn id="1" dur="indefinite" restart="never" nodeType="tmRoot"/>
      </p:par>
    </p:tnLst>
  </p:timing>
</p:sld>
</file>

<file path=ppt/slides/slide26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 MINUTA DE LICENÇA DE INSTALAÇÃO</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265</a:t>
            </a:fld>
            <a:endParaRPr lang="pt-BR" dirty="0">
              <a:solidFill>
                <a:prstClr val="black">
                  <a:tint val="75000"/>
                </a:prstClr>
              </a:solidFill>
            </a:endParaRPr>
          </a:p>
        </p:txBody>
      </p:sp>
      <p:sp>
        <p:nvSpPr>
          <p:cNvPr id="2" name="Retângulo 1"/>
          <p:cNvSpPr/>
          <p:nvPr/>
        </p:nvSpPr>
        <p:spPr>
          <a:xfrm>
            <a:off x="282767" y="974439"/>
            <a:ext cx="7920880" cy="5878532"/>
          </a:xfrm>
          <a:prstGeom prst="rect">
            <a:avLst/>
          </a:prstGeom>
        </p:spPr>
        <p:txBody>
          <a:bodyPr wrap="square">
            <a:spAutoFit/>
          </a:bodyPr>
          <a:lstStyle/>
          <a:p>
            <a:pPr marL="342900" indent="-342900" algn="just">
              <a:spcBef>
                <a:spcPts val="600"/>
              </a:spcBef>
              <a:spcAft>
                <a:spcPts val="0"/>
              </a:spcAft>
              <a:buSzPts val="1200"/>
              <a:buFont typeface="+mj-lt"/>
              <a:buAutoNum type="arabicPeriod" startAt="11"/>
            </a:pPr>
            <a:r>
              <a:rPr lang="pt-BR" sz="1200" b="1" dirty="0">
                <a:solidFill>
                  <a:prstClr val="black"/>
                </a:solidFill>
                <a:latin typeface="Calibri" panose="020F0502020204030204" pitchFamily="34" charset="0"/>
                <a:ea typeface="Times New Roman" panose="02020603050405020304" pitchFamily="18" charset="0"/>
                <a:cs typeface="Calibri" panose="020F0502020204030204" pitchFamily="34" charset="0"/>
              </a:rPr>
              <a:t>ÁREAS DE APOIO. </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Não estão contemplados nesta licença outras áreas de disposição de material excedente (</a:t>
            </a:r>
            <a:r>
              <a:rPr lang="pt-BR" sz="1200" dirty="0" err="1">
                <a:solidFill>
                  <a:prstClr val="black"/>
                </a:solidFill>
                <a:latin typeface="Calibri" panose="020F0502020204030204" pitchFamily="34" charset="0"/>
                <a:ea typeface="Times New Roman" panose="02020603050405020304" pitchFamily="18" charset="0"/>
                <a:cs typeface="Calibri" panose="020F0502020204030204" pitchFamily="34" charset="0"/>
              </a:rPr>
              <a:t>ADME’s</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de empréstimo (</a:t>
            </a:r>
            <a:r>
              <a:rPr lang="pt-BR" sz="1200" dirty="0" err="1">
                <a:solidFill>
                  <a:prstClr val="black"/>
                </a:solidFill>
                <a:latin typeface="Calibri" panose="020F0502020204030204" pitchFamily="34" charset="0"/>
                <a:ea typeface="Times New Roman" panose="02020603050405020304" pitchFamily="18" charset="0"/>
                <a:cs typeface="Calibri" panose="020F0502020204030204" pitchFamily="34" charset="0"/>
              </a:rPr>
              <a:t>AE’s</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e jazidas </a:t>
            </a:r>
            <a:r>
              <a:rPr lang="pt-BR" sz="1200" b="1" dirty="0">
                <a:solidFill>
                  <a:prstClr val="black"/>
                </a:solidFill>
                <a:latin typeface="Calibri" panose="020F0502020204030204" pitchFamily="34" charset="0"/>
                <a:ea typeface="Times New Roman" panose="02020603050405020304" pitchFamily="18" charset="0"/>
                <a:cs typeface="Calibri" panose="020F0502020204030204" pitchFamily="34" charset="0"/>
              </a:rPr>
              <a:t>fora da faixa de domínio da rodovia</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a:t>
            </a:r>
            <a:r>
              <a:rPr lang="pt-B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Caso haja necessidade de utilização de novas </a:t>
            </a:r>
            <a:r>
              <a:rPr lang="pt-BR" sz="120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ADME’s</a:t>
            </a:r>
            <a:r>
              <a:rPr lang="pt-B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ou </a:t>
            </a:r>
            <a:r>
              <a:rPr lang="pt-BR" sz="120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AE’s</a:t>
            </a:r>
            <a:r>
              <a:rPr lang="pt-B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ou jazidas não contempladas por esta licença, ou descartadas no Estudo Ambiental, deverão ser apresentadas ao IEMA, previamente à sua utilização, as seguintes informações:</a:t>
            </a:r>
            <a:endParaRPr lang="pt-B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spcBef>
                <a:spcPts val="600"/>
              </a:spcBef>
              <a:spcAft>
                <a:spcPts val="0"/>
              </a:spcAft>
              <a:buFont typeface="+mj-lt"/>
              <a:buAutoNum type="alphaLcParenR"/>
            </a:pPr>
            <a:r>
              <a:rPr lang="pt-B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Caracterização atual da área e o uso futuro desejado; informar o material a ser extraído ou a ser depositado; descrição das ações a serem executadas para garantir o controle ambiental durante o uso da área; e descrição das ações de recuperação ambiental da área degradada após encerramento do uso; </a:t>
            </a:r>
            <a:endParaRPr lang="pt-B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spcBef>
                <a:spcPts val="600"/>
              </a:spcBef>
              <a:spcAft>
                <a:spcPts val="0"/>
              </a:spcAft>
              <a:buFont typeface="+mj-lt"/>
              <a:buAutoNum type="alphaLcParenR"/>
            </a:pPr>
            <a:r>
              <a:rPr lang="pt-B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Anuência do proprietário do solo quanto à sua utilização, contendo Declaração favorável quanto à recuperação ambiental da área;</a:t>
            </a:r>
            <a:endParaRPr lang="pt-B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spcBef>
                <a:spcPts val="600"/>
              </a:spcBef>
              <a:spcAft>
                <a:spcPts val="0"/>
              </a:spcAft>
              <a:buFont typeface="+mj-lt"/>
              <a:buAutoNum type="alphaLcParenR"/>
            </a:pPr>
            <a:r>
              <a:rPr lang="pt-B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Caso as áreas requeridas estejam inseridas em Unidade de Conservação (UC) ou em sua Zona de Amortecimento, conforme disposições da Resolução </a:t>
            </a:r>
            <a:r>
              <a:rPr lang="pt-BR" sz="1200" dirty="0" err="1">
                <a:solidFill>
                  <a:srgbClr val="000000"/>
                </a:solidFill>
                <a:latin typeface="Calibri" panose="020F0502020204030204" pitchFamily="34" charset="0"/>
                <a:ea typeface="Times New Roman" panose="02020603050405020304" pitchFamily="18" charset="0"/>
                <a:cs typeface="Calibri" panose="020F0502020204030204" pitchFamily="34" charset="0"/>
              </a:rPr>
              <a:t>Consema</a:t>
            </a:r>
            <a:r>
              <a:rPr lang="pt-B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 nº 02/2013, deverá ser previamente obtida a Anuência do Gestor da UC;</a:t>
            </a:r>
            <a:endParaRPr lang="pt-B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spcBef>
                <a:spcPts val="600"/>
              </a:spcBef>
              <a:spcAft>
                <a:spcPts val="0"/>
              </a:spcAft>
              <a:buFont typeface="+mj-lt"/>
              <a:buAutoNum type="alphaLcParenR"/>
            </a:pPr>
            <a:r>
              <a:rPr lang="pt-B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Caso seja necessária supressão de vegetação deverá ser previamente obtida a autorização pelo Instituto Estadual de Defesa Agropecuária e Florestal – IDAF ou outro órgão ambiental competente</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e autorização de manejo de fauna para resgate;</a:t>
            </a:r>
            <a:endParaRPr lang="pt-B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spcBef>
                <a:spcPts val="600"/>
              </a:spcBef>
              <a:spcAft>
                <a:spcPts val="0"/>
              </a:spcAft>
              <a:buFont typeface="+mj-lt"/>
              <a:buAutoNum type="alphaLcParenR"/>
            </a:pPr>
            <a:r>
              <a:rPr lang="pt-B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Termo de Responsabilidade Ambiental da empresa contratada pelo DER-ES pela execução das atividades nas áreas de empréstimos e/ou bota-foras, conforme formulário do </a:t>
            </a:r>
            <a:r>
              <a:rPr lang="pt-BR" sz="1200" b="1" dirty="0">
                <a:solidFill>
                  <a:prstClr val="black"/>
                </a:solidFill>
                <a:latin typeface="Calibri" panose="020F0502020204030204" pitchFamily="34" charset="0"/>
                <a:ea typeface="Times New Roman" panose="02020603050405020304" pitchFamily="18" charset="0"/>
                <a:cs typeface="Calibri" panose="020F0502020204030204" pitchFamily="34" charset="0"/>
              </a:rPr>
              <a:t>APÊNDICE II</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a:t>
            </a:r>
            <a:endParaRPr lang="pt-B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spcBef>
                <a:spcPts val="600"/>
              </a:spcBef>
              <a:spcAft>
                <a:spcPts val="0"/>
              </a:spcAft>
              <a:buFont typeface="+mj-lt"/>
              <a:buAutoNum type="alphaLcParenR"/>
            </a:pP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Planta topográfica em escala 1:1.000 e com curvas de nível de 5 em 5 metros, contendo malha de coordenadas na projeção UTM </a:t>
            </a:r>
            <a:r>
              <a:rPr lang="pt-BR" sz="1200" dirty="0" err="1">
                <a:solidFill>
                  <a:prstClr val="black"/>
                </a:solidFill>
                <a:latin typeface="Calibri" panose="020F0502020204030204" pitchFamily="34" charset="0"/>
                <a:ea typeface="Times New Roman" panose="02020603050405020304" pitchFamily="18" charset="0"/>
                <a:cs typeface="Calibri" panose="020F0502020204030204" pitchFamily="34" charset="0"/>
              </a:rPr>
              <a:t>Datum</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SIRGAS2000, contendo a delimitação da área de interesse informando as coordenadas UTM de cada vértice e ilustrando a composição do seu entorno num raio de 200m, com os seguintes elementos: </a:t>
            </a:r>
            <a:r>
              <a:rPr lang="pt-BR" sz="1200" b="1" i="1" dirty="0">
                <a:solidFill>
                  <a:prstClr val="black"/>
                </a:solidFill>
                <a:latin typeface="Calibri" panose="020F0502020204030204" pitchFamily="34" charset="0"/>
                <a:ea typeface="Times New Roman" panose="02020603050405020304" pitchFamily="18" charset="0"/>
                <a:cs typeface="Calibri" panose="020F0502020204030204" pitchFamily="34" charset="0"/>
              </a:rPr>
              <a:t>(i)</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área útil detalhada, </a:t>
            </a:r>
            <a:r>
              <a:rPr lang="pt-BR" sz="1200" b="1" i="1" dirty="0">
                <a:solidFill>
                  <a:prstClr val="black"/>
                </a:solidFill>
                <a:latin typeface="Calibri" panose="020F0502020204030204" pitchFamily="34" charset="0"/>
                <a:ea typeface="Times New Roman" panose="02020603050405020304" pitchFamily="18" charset="0"/>
                <a:cs typeface="Calibri" panose="020F0502020204030204" pitchFamily="34" charset="0"/>
              </a:rPr>
              <a:t>(</a:t>
            </a:r>
            <a:r>
              <a:rPr lang="pt-BR" sz="1200" b="1" i="1" dirty="0" err="1">
                <a:solidFill>
                  <a:prstClr val="black"/>
                </a:solidFill>
                <a:latin typeface="Calibri" panose="020F0502020204030204" pitchFamily="34" charset="0"/>
                <a:ea typeface="Times New Roman" panose="02020603050405020304" pitchFamily="18" charset="0"/>
                <a:cs typeface="Calibri" panose="020F0502020204030204" pitchFamily="34" charset="0"/>
              </a:rPr>
              <a:t>ii</a:t>
            </a:r>
            <a:r>
              <a:rPr lang="pt-BR" sz="1200" b="1" i="1" dirty="0">
                <a:solidFill>
                  <a:prstClr val="black"/>
                </a:solidFill>
                <a:latin typeface="Calibri" panose="020F0502020204030204" pitchFamily="34" charset="0"/>
                <a:ea typeface="Times New Roman" panose="02020603050405020304" pitchFamily="18" charset="0"/>
                <a:cs typeface="Calibri" panose="020F0502020204030204" pitchFamily="34" charset="0"/>
              </a:rPr>
              <a:t>)</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drenagem natural permanente e intermitente com legendas diferenciadas, </a:t>
            </a:r>
            <a:r>
              <a:rPr lang="pt-BR" sz="1200" b="1" i="1" dirty="0">
                <a:solidFill>
                  <a:prstClr val="black"/>
                </a:solidFill>
                <a:latin typeface="Calibri" panose="020F0502020204030204" pitchFamily="34" charset="0"/>
                <a:ea typeface="Times New Roman" panose="02020603050405020304" pitchFamily="18" charset="0"/>
                <a:cs typeface="Calibri" panose="020F0502020204030204" pitchFamily="34" charset="0"/>
              </a:rPr>
              <a:t>(</a:t>
            </a:r>
            <a:r>
              <a:rPr lang="pt-BR" sz="1200" b="1" i="1" dirty="0" err="1">
                <a:solidFill>
                  <a:prstClr val="black"/>
                </a:solidFill>
                <a:latin typeface="Calibri" panose="020F0502020204030204" pitchFamily="34" charset="0"/>
                <a:ea typeface="Times New Roman" panose="02020603050405020304" pitchFamily="18" charset="0"/>
                <a:cs typeface="Calibri" panose="020F0502020204030204" pitchFamily="34" charset="0"/>
              </a:rPr>
              <a:t>iii</a:t>
            </a:r>
            <a:r>
              <a:rPr lang="pt-BR" sz="1200" b="1" i="1" dirty="0">
                <a:solidFill>
                  <a:prstClr val="black"/>
                </a:solidFill>
                <a:latin typeface="Calibri" panose="020F0502020204030204" pitchFamily="34" charset="0"/>
                <a:ea typeface="Times New Roman" panose="02020603050405020304" pitchFamily="18" charset="0"/>
                <a:cs typeface="Calibri" panose="020F0502020204030204" pitchFamily="34" charset="0"/>
              </a:rPr>
              <a:t>)</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vegetação, </a:t>
            </a:r>
            <a:r>
              <a:rPr lang="pt-BR" sz="1200" b="1" i="1" dirty="0">
                <a:solidFill>
                  <a:prstClr val="black"/>
                </a:solidFill>
                <a:latin typeface="Calibri" panose="020F0502020204030204" pitchFamily="34" charset="0"/>
                <a:ea typeface="Times New Roman" panose="02020603050405020304" pitchFamily="18" charset="0"/>
                <a:cs typeface="Calibri" panose="020F0502020204030204" pitchFamily="34" charset="0"/>
              </a:rPr>
              <a:t>(</a:t>
            </a:r>
            <a:r>
              <a:rPr lang="pt-BR" sz="1200" b="1" i="1" dirty="0" err="1">
                <a:solidFill>
                  <a:prstClr val="black"/>
                </a:solidFill>
                <a:latin typeface="Calibri" panose="020F0502020204030204" pitchFamily="34" charset="0"/>
                <a:ea typeface="Times New Roman" panose="02020603050405020304" pitchFamily="18" charset="0"/>
                <a:cs typeface="Calibri" panose="020F0502020204030204" pitchFamily="34" charset="0"/>
              </a:rPr>
              <a:t>iv</a:t>
            </a:r>
            <a:r>
              <a:rPr lang="pt-BR" sz="1200" b="1" i="1" dirty="0">
                <a:solidFill>
                  <a:prstClr val="black"/>
                </a:solidFill>
                <a:latin typeface="Calibri" panose="020F0502020204030204" pitchFamily="34" charset="0"/>
                <a:ea typeface="Times New Roman" panose="02020603050405020304" pitchFamily="18" charset="0"/>
                <a:cs typeface="Calibri" panose="020F0502020204030204" pitchFamily="34" charset="0"/>
              </a:rPr>
              <a:t>)</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áreas naturais protegidas (Unidades de Conservação e Áreas de Preservação Permanente), </a:t>
            </a:r>
            <a:r>
              <a:rPr lang="pt-BR" sz="1200" b="1" i="1" dirty="0">
                <a:solidFill>
                  <a:prstClr val="black"/>
                </a:solidFill>
                <a:latin typeface="Calibri" panose="020F0502020204030204" pitchFamily="34" charset="0"/>
                <a:ea typeface="Times New Roman" panose="02020603050405020304" pitchFamily="18" charset="0"/>
                <a:cs typeface="Calibri" panose="020F0502020204030204" pitchFamily="34" charset="0"/>
              </a:rPr>
              <a:t>(v)</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servidão, </a:t>
            </a:r>
            <a:r>
              <a:rPr lang="pt-BR" sz="1200" b="1" i="1" dirty="0">
                <a:solidFill>
                  <a:prstClr val="black"/>
                </a:solidFill>
                <a:latin typeface="Calibri" panose="020F0502020204030204" pitchFamily="34" charset="0"/>
                <a:ea typeface="Times New Roman" panose="02020603050405020304" pitchFamily="18" charset="0"/>
                <a:cs typeface="Calibri" panose="020F0502020204030204" pitchFamily="34" charset="0"/>
              </a:rPr>
              <a:t>(vi)</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vias de acesso disponíveis e projetadas, </a:t>
            </a:r>
            <a:r>
              <a:rPr lang="pt-BR" sz="1200" b="1" i="1" dirty="0">
                <a:solidFill>
                  <a:prstClr val="black"/>
                </a:solidFill>
                <a:latin typeface="Calibri" panose="020F0502020204030204" pitchFamily="34" charset="0"/>
                <a:ea typeface="Times New Roman" panose="02020603050405020304" pitchFamily="18" charset="0"/>
                <a:cs typeface="Calibri" panose="020F0502020204030204" pitchFamily="34" charset="0"/>
              </a:rPr>
              <a:t>(</a:t>
            </a:r>
            <a:r>
              <a:rPr lang="pt-BR" sz="1200" b="1" i="1" dirty="0" err="1">
                <a:solidFill>
                  <a:prstClr val="black"/>
                </a:solidFill>
                <a:latin typeface="Calibri" panose="020F0502020204030204" pitchFamily="34" charset="0"/>
                <a:ea typeface="Times New Roman" panose="02020603050405020304" pitchFamily="18" charset="0"/>
                <a:cs typeface="Calibri" panose="020F0502020204030204" pitchFamily="34" charset="0"/>
              </a:rPr>
              <a:t>vii</a:t>
            </a:r>
            <a:r>
              <a:rPr lang="pt-BR" sz="1200" b="1" i="1" dirty="0">
                <a:solidFill>
                  <a:prstClr val="black"/>
                </a:solidFill>
                <a:latin typeface="Calibri" panose="020F0502020204030204" pitchFamily="34" charset="0"/>
                <a:ea typeface="Times New Roman" panose="02020603050405020304" pitchFamily="18" charset="0"/>
                <a:cs typeface="Calibri" panose="020F0502020204030204" pitchFamily="34" charset="0"/>
              </a:rPr>
              <a:t>)</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edificações, </a:t>
            </a:r>
            <a:r>
              <a:rPr lang="pt-BR" sz="1200" b="1" i="1" dirty="0">
                <a:solidFill>
                  <a:prstClr val="black"/>
                </a:solidFill>
                <a:latin typeface="Calibri" panose="020F0502020204030204" pitchFamily="34" charset="0"/>
                <a:ea typeface="Times New Roman" panose="02020603050405020304" pitchFamily="18" charset="0"/>
                <a:cs typeface="Calibri" panose="020F0502020204030204" pitchFamily="34" charset="0"/>
              </a:rPr>
              <a:t>(</a:t>
            </a:r>
            <a:r>
              <a:rPr lang="pt-BR" sz="1200" b="1" i="1" dirty="0" err="1">
                <a:solidFill>
                  <a:prstClr val="black"/>
                </a:solidFill>
                <a:latin typeface="Calibri" panose="020F0502020204030204" pitchFamily="34" charset="0"/>
                <a:ea typeface="Times New Roman" panose="02020603050405020304" pitchFamily="18" charset="0"/>
                <a:cs typeface="Calibri" panose="020F0502020204030204" pitchFamily="34" charset="0"/>
              </a:rPr>
              <a:t>viii</a:t>
            </a:r>
            <a:r>
              <a:rPr lang="pt-BR" sz="1200" b="1" i="1" dirty="0">
                <a:solidFill>
                  <a:prstClr val="black"/>
                </a:solidFill>
                <a:latin typeface="Calibri" panose="020F0502020204030204" pitchFamily="34" charset="0"/>
                <a:ea typeface="Times New Roman" panose="02020603050405020304" pitchFamily="18" charset="0"/>
                <a:cs typeface="Calibri" panose="020F0502020204030204" pitchFamily="34" charset="0"/>
              </a:rPr>
              <a:t>)</a:t>
            </a:r>
            <a:r>
              <a:rPr lang="pt-BR" sz="1200" dirty="0">
                <a:solidFill>
                  <a:prstClr val="black"/>
                </a:solidFill>
                <a:latin typeface="Calibri" panose="020F0502020204030204" pitchFamily="34" charset="0"/>
                <a:ea typeface="Times New Roman" panose="02020603050405020304" pitchFamily="18" charset="0"/>
                <a:cs typeface="Calibri" panose="020F0502020204030204" pitchFamily="34" charset="0"/>
              </a:rPr>
              <a:t> local de deposição de estéreis, de disposição temporária de solo removido e outros componentes relevantes.</a:t>
            </a:r>
            <a:endParaRPr lang="pt-B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a:spcBef>
                <a:spcPts val="600"/>
              </a:spcBef>
              <a:spcAft>
                <a:spcPts val="0"/>
              </a:spcAft>
              <a:buFont typeface="+mj-lt"/>
              <a:buAutoNum type="alphaLcParenR"/>
            </a:pPr>
            <a:r>
              <a:rPr lang="pt-B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Caso a área já esteja licenciada, pelo IEMA ou por outro órgão competente, apresentar cópia da licença ambiental válida </a:t>
            </a:r>
            <a:r>
              <a:rPr lang="pt-BR" sz="1200" b="1" dirty="0">
                <a:solidFill>
                  <a:srgbClr val="000000"/>
                </a:solidFill>
                <a:latin typeface="Calibri" panose="020F0502020204030204" pitchFamily="34" charset="0"/>
                <a:ea typeface="Times New Roman" panose="02020603050405020304" pitchFamily="18" charset="0"/>
                <a:cs typeface="Calibri" panose="020F0502020204030204" pitchFamily="34" charset="0"/>
              </a:rPr>
              <a:t>no prazo de 30 (trinta) dias</a:t>
            </a:r>
            <a:r>
              <a:rPr lang="pt-B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t>
            </a:r>
            <a:endParaRPr lang="pt-B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270510" algn="just">
              <a:spcBef>
                <a:spcPts val="600"/>
              </a:spcBef>
              <a:spcAft>
                <a:spcPts val="0"/>
              </a:spcAft>
            </a:pPr>
            <a:r>
              <a:rPr lang="pt-BR" sz="1200" dirty="0">
                <a:solidFill>
                  <a:srgbClr val="000000"/>
                </a:solidFill>
                <a:latin typeface="Calibri" panose="020F0502020204030204" pitchFamily="34" charset="0"/>
                <a:ea typeface="Times New Roman" panose="02020603050405020304" pitchFamily="18" charset="0"/>
                <a:cs typeface="Calibri" panose="020F0502020204030204" pitchFamily="34" charset="0"/>
              </a:rPr>
              <a:t>Após análise técnica o IEMA emitirá ofício formalizando a autorização ou o indeferimento do pedido incluindo orientações cabíveis às especificidades de cada área.</a:t>
            </a:r>
            <a:endParaRPr lang="pt-BR" sz="12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xmlns="" val="230700216"/>
      </p:ext>
    </p:extLst>
  </p:cSld>
  <p:clrMapOvr>
    <a:masterClrMapping/>
  </p:clrMapOvr>
  <p:transition spd="slow">
    <p:cut/>
  </p:transition>
  <p:timing>
    <p:tnLst>
      <p:par>
        <p:cTn id="1" dur="indefinite" restart="never" nodeType="tmRoot"/>
      </p:par>
    </p:tnLst>
  </p:timing>
</p:sld>
</file>

<file path=ppt/slides/slide26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37866" y="548680"/>
            <a:ext cx="8229600" cy="436910"/>
          </a:xfrm>
          <a:prstGeom prst="rect">
            <a:avLst/>
          </a:prstGeom>
          <a:noFill/>
          <a:ln>
            <a:noFill/>
          </a:ln>
        </p:spPr>
        <p:txBody>
          <a:bodyPr lIns="91425" tIns="45700" rIns="91425" bIns="45700" anchor="b" anchorCtr="0">
            <a:noAutofit/>
          </a:bodyPr>
          <a:lstStyle/>
          <a:p>
            <a:r>
              <a:rPr lang="pt-BR" sz="2400" b="1" dirty="0"/>
              <a:t>EXEMPLO MINUTA DE LICENÇA DE INSTALAÇÃO</a:t>
            </a:r>
          </a:p>
        </p:txBody>
      </p:sp>
      <p:sp>
        <p:nvSpPr>
          <p:cNvPr id="2" name="Espaço Reservado para Conteúdo 1"/>
          <p:cNvSpPr>
            <a:spLocks noGrp="1"/>
          </p:cNvSpPr>
          <p:nvPr>
            <p:ph idx="1"/>
          </p:nvPr>
        </p:nvSpPr>
        <p:spPr>
          <a:xfrm>
            <a:off x="437866" y="1052736"/>
            <a:ext cx="8229600" cy="5472608"/>
          </a:xfrm>
        </p:spPr>
        <p:txBody>
          <a:bodyPr/>
          <a:lstStyle/>
          <a:p>
            <a:pPr lvl="0" algn="just">
              <a:buFont typeface="+mj-lt"/>
              <a:buAutoNum type="arabicPeriod" startAt="12"/>
            </a:pPr>
            <a:r>
              <a:rPr lang="pt-BR" sz="1600" b="1" dirty="0"/>
              <a:t>ART.</a:t>
            </a:r>
            <a:r>
              <a:rPr lang="pt-BR" sz="1600" dirty="0"/>
              <a:t> Apresentar Anotação (</a:t>
            </a:r>
            <a:r>
              <a:rPr lang="pt-BR" sz="1600" dirty="0" err="1"/>
              <a:t>ões</a:t>
            </a:r>
            <a:r>
              <a:rPr lang="pt-BR" sz="1600" dirty="0"/>
              <a:t>) de Responsabilidade Técnica - ART(s) dos profissionais habilitados pela execução da obra e implantação de todos os projetos, planos e programas, devidamente acompanhada da identificação da empresa contratada para sua execução, discriminando: nome, CNPJ, endereço, telefone/fax, representante legal (nome, CPF, endereço, fone/fax, e-mail).  </a:t>
            </a:r>
            <a:r>
              <a:rPr lang="pt-BR" sz="1600" b="1" dirty="0"/>
              <a:t>Prazo: Antes do início das obras.</a:t>
            </a:r>
            <a:endParaRPr lang="pt-BR" sz="1600" dirty="0"/>
          </a:p>
          <a:p>
            <a:pPr lvl="0" algn="just">
              <a:buFont typeface="+mj-lt"/>
              <a:buAutoNum type="arabicPeriod" startAt="12"/>
            </a:pPr>
            <a:r>
              <a:rPr lang="pt-BR" sz="1600" b="1" dirty="0"/>
              <a:t>FLORA.</a:t>
            </a:r>
            <a:r>
              <a:rPr lang="pt-BR" sz="1600" dirty="0"/>
              <a:t> Apresentar </a:t>
            </a:r>
            <a:r>
              <a:rPr lang="pt-BR" sz="1600" b="1" dirty="0"/>
              <a:t>Laudo Técnico do Instituto de Defesa Agropecuária e Florestal do Estado do Espírito Santo – IDAF</a:t>
            </a:r>
            <a:r>
              <a:rPr lang="pt-BR" sz="1600" dirty="0"/>
              <a:t> posicionando-se sobre a supressão de vegetação na faixa de domínio da Rodovia ES-137, acompanhado das </a:t>
            </a:r>
            <a:r>
              <a:rPr lang="pt-BR" sz="1600" b="1" dirty="0"/>
              <a:t>Autorizações de Exploração Florestal (AEF)</a:t>
            </a:r>
            <a:r>
              <a:rPr lang="pt-BR" sz="1600" dirty="0"/>
              <a:t> emitidas, sendo que as atividades de supressão somente poderão ser executadas mediante o acompanhamento, concomitante, do resgate da fauna devidamente autorizado. </a:t>
            </a:r>
            <a:r>
              <a:rPr lang="pt-BR" sz="1600" b="1" dirty="0"/>
              <a:t>Prazo: antes do início das obras.</a:t>
            </a:r>
            <a:endParaRPr lang="pt-BR" sz="1600" dirty="0"/>
          </a:p>
          <a:p>
            <a:pPr lvl="0" algn="just">
              <a:buFont typeface="+mj-lt"/>
              <a:buAutoNum type="arabicPeriod" startAt="12"/>
            </a:pPr>
            <a:r>
              <a:rPr lang="pt-BR" sz="1600" b="1" dirty="0"/>
              <a:t>FAUNA. </a:t>
            </a:r>
            <a:r>
              <a:rPr lang="pt-BR" sz="1600" dirty="0"/>
              <a:t>Requerer a </a:t>
            </a:r>
            <a:r>
              <a:rPr lang="pt-BR" sz="1600" b="1" dirty="0"/>
              <a:t>Autorização de Manejo de Fauna Silvestre (AMFS) para fase de Resgate</a:t>
            </a:r>
            <a:r>
              <a:rPr lang="pt-BR" sz="1600" dirty="0"/>
              <a:t>, segundo previsto pela IN </a:t>
            </a:r>
            <a:r>
              <a:rPr lang="pt-BR" sz="1600" dirty="0" err="1"/>
              <a:t>Iema</a:t>
            </a:r>
            <a:r>
              <a:rPr lang="pt-BR" sz="1600" dirty="0"/>
              <a:t> nº 05-N/2021, em conformidade com o Plano de Resgate e Afugentamento de Fauna apresentado no escopo do Subprograma de Supressão Florestal, vinculado ao Programa de Proteção à Fauna (Relatório Ambiental - Volume 3A, Tomo III). A execução do manejo de fauna deverá acompanhar as ações/atividades nos seguintes locais: intervenção em APP; áreas de supressão da vegetação previstas na faixa de domínio; destoca de raízes e remoção de </a:t>
            </a:r>
            <a:r>
              <a:rPr lang="pt-BR" sz="1600" dirty="0" err="1"/>
              <a:t>topsoil</a:t>
            </a:r>
            <a:r>
              <a:rPr lang="pt-BR" sz="1600" dirty="0"/>
              <a:t> para implantação da variante de </a:t>
            </a:r>
            <a:r>
              <a:rPr lang="pt-BR" sz="1600" dirty="0" err="1"/>
              <a:t>Guarabu</a:t>
            </a:r>
            <a:r>
              <a:rPr lang="pt-BR" sz="1600" dirty="0"/>
              <a:t>, bem como nas sete áreas de Áreas de Disposição de Material Excedente (</a:t>
            </a:r>
            <a:r>
              <a:rPr lang="pt-BR" sz="1600" dirty="0" err="1"/>
              <a:t>ADME’s</a:t>
            </a:r>
            <a:r>
              <a:rPr lang="pt-BR" sz="1600" dirty="0"/>
              <a:t>) e na Jazida 03; e também junto ao corte das árvores isoladas. </a:t>
            </a:r>
            <a:r>
              <a:rPr lang="pt-BR" sz="1600" b="1" dirty="0"/>
              <a:t>Apresentar junto ao processo de licenciamento a documentação do </a:t>
            </a:r>
            <a:r>
              <a:rPr lang="pt-BR" sz="1600" b="1" dirty="0" err="1"/>
              <a:t>checklist</a:t>
            </a:r>
            <a:r>
              <a:rPr lang="pt-BR" sz="1600" b="1" dirty="0"/>
              <a:t> disponível no site do </a:t>
            </a:r>
            <a:r>
              <a:rPr lang="pt-BR" sz="1600" b="1" dirty="0" err="1"/>
              <a:t>Iema</a:t>
            </a:r>
            <a:r>
              <a:rPr lang="pt-BR" sz="1600" b="1" dirty="0"/>
              <a:t>. Prazo para o requerimento da AMFS: antes do início das obras. </a:t>
            </a:r>
            <a:endParaRPr lang="pt-BR" sz="1600" dirty="0"/>
          </a:p>
          <a:p>
            <a:pPr algn="just">
              <a:buFont typeface="+mj-lt"/>
              <a:buAutoNum type="arabicPeriod" startAt="12"/>
            </a:pPr>
            <a:endParaRPr lang="pt-BR" sz="1600" dirty="0"/>
          </a:p>
        </p:txBody>
      </p:sp>
      <p:sp>
        <p:nvSpPr>
          <p:cNvPr id="4" name="Espaço Reservado para Número de Slide 1"/>
          <p:cNvSpPr>
            <a:spLocks noGrp="1"/>
          </p:cNvSpPr>
          <p:nvPr>
            <p:ph type="sldNum" sz="quarter" idx="12"/>
          </p:nvPr>
        </p:nvSpPr>
        <p:spPr/>
        <p:txBody>
          <a:bodyPr/>
          <a:lstStyle/>
          <a:p>
            <a:pPr algn="ctr"/>
            <a:fld id="{11580C95-E7AE-4143-AE2D-E14D98663070}" type="slidenum">
              <a:rPr lang="pt-BR" smtClean="0">
                <a:solidFill>
                  <a:prstClr val="black">
                    <a:tint val="75000"/>
                  </a:prstClr>
                </a:solidFill>
              </a:rPr>
              <a:pPr algn="ctr"/>
              <a:t>266</a:t>
            </a:fld>
            <a:endParaRPr lang="pt-BR" dirty="0">
              <a:solidFill>
                <a:prstClr val="black">
                  <a:tint val="75000"/>
                </a:prstClr>
              </a:solidFill>
            </a:endParaRPr>
          </a:p>
        </p:txBody>
      </p:sp>
    </p:spTree>
    <p:extLst>
      <p:ext uri="{BB962C8B-B14F-4D97-AF65-F5344CB8AC3E}">
        <p14:creationId xmlns:p14="http://schemas.microsoft.com/office/powerpoint/2010/main" xmlns="" val="134271277"/>
      </p:ext>
    </p:extLst>
  </p:cSld>
  <p:clrMapOvr>
    <a:masterClrMapping/>
  </p:clrMapOvr>
  <p:transition spd="slow">
    <p:cut/>
  </p:transition>
  <p:timing>
    <p:tnLst>
      <p:par>
        <p:cTn id="1" dur="indefinite" restart="never" nodeType="tmRoot"/>
      </p:par>
    </p:tnLst>
  </p:timing>
</p:sld>
</file>

<file path=ppt/slides/slide26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37866" y="548680"/>
            <a:ext cx="8229600" cy="436910"/>
          </a:xfrm>
          <a:prstGeom prst="rect">
            <a:avLst/>
          </a:prstGeom>
          <a:noFill/>
          <a:ln>
            <a:noFill/>
          </a:ln>
        </p:spPr>
        <p:txBody>
          <a:bodyPr lIns="91425" tIns="45700" rIns="91425" bIns="45700" anchor="b" anchorCtr="0">
            <a:noAutofit/>
          </a:bodyPr>
          <a:lstStyle/>
          <a:p>
            <a:r>
              <a:rPr lang="pt-BR" sz="2400" b="1" dirty="0"/>
              <a:t>EXEMPLO MINUTA DE LICENÇA DE INSTALAÇÃO</a:t>
            </a:r>
          </a:p>
        </p:txBody>
      </p:sp>
      <p:sp>
        <p:nvSpPr>
          <p:cNvPr id="2" name="Espaço Reservado para Conteúdo 1"/>
          <p:cNvSpPr>
            <a:spLocks noGrp="1"/>
          </p:cNvSpPr>
          <p:nvPr>
            <p:ph idx="1"/>
          </p:nvPr>
        </p:nvSpPr>
        <p:spPr>
          <a:xfrm>
            <a:off x="437866" y="1052736"/>
            <a:ext cx="8229600" cy="5472608"/>
          </a:xfrm>
        </p:spPr>
        <p:txBody>
          <a:bodyPr/>
          <a:lstStyle/>
          <a:p>
            <a:pPr lvl="0" algn="just">
              <a:buFont typeface="+mj-lt"/>
              <a:buAutoNum type="arabicPeriod" startAt="15"/>
            </a:pPr>
            <a:r>
              <a:rPr lang="pt-BR" sz="1600" b="1" dirty="0"/>
              <a:t>FAUNA. </a:t>
            </a:r>
            <a:r>
              <a:rPr lang="pt-BR" sz="1600" dirty="0"/>
              <a:t>Requerer a </a:t>
            </a:r>
            <a:r>
              <a:rPr lang="pt-BR" sz="1600" b="1" dirty="0"/>
              <a:t>Autorização de Manejo de Fauna Silvestre (AMFS) para Monitoramento de Fauna Terrestre</a:t>
            </a:r>
            <a:r>
              <a:rPr lang="pt-BR" sz="1600" dirty="0"/>
              <a:t>, segundo previsto pela IN </a:t>
            </a:r>
            <a:r>
              <a:rPr lang="pt-BR" sz="1600" dirty="0" err="1"/>
              <a:t>Iema</a:t>
            </a:r>
            <a:r>
              <a:rPr lang="pt-BR" sz="1600" dirty="0"/>
              <a:t> nº 05-N/2021, cujo Plano de Trabalho deverá considerar o Termo de Referência específico para o Plano de Trabalho do Levantamento e Monitoramento da Fauna no Licenciamento de Empreendimentos de Estradas/Rodovias, disponibilizado no site do </a:t>
            </a:r>
            <a:r>
              <a:rPr lang="pt-BR" sz="1600" dirty="0" err="1"/>
              <a:t>Iema</a:t>
            </a:r>
            <a:r>
              <a:rPr lang="pt-BR" sz="1600" dirty="0"/>
              <a:t> (Versão 2 – 14.09.2021). O Plano deverá contemplar a realização de </a:t>
            </a:r>
            <a:r>
              <a:rPr lang="pt-BR" sz="1600" u="sng" dirty="0"/>
              <a:t>duas campanhas semestrais (iniciando pela fase seca e depois a chuvosa, com sete dias cada,) durante um ano na fase de licença de instalação</a:t>
            </a:r>
            <a:r>
              <a:rPr lang="pt-BR" sz="1600" dirty="0"/>
              <a:t> e, posteriormente, duas campanhas semestrais por pelo menos um ano durante a fase de operação da rodovia, depois de concluídas as obras de implantação da variante de </a:t>
            </a:r>
            <a:r>
              <a:rPr lang="pt-BR" sz="1600" dirty="0" err="1"/>
              <a:t>Guarabu</a:t>
            </a:r>
            <a:r>
              <a:rPr lang="pt-BR" sz="1600" dirty="0"/>
              <a:t> e pavimentação de todo o trecho.</a:t>
            </a:r>
            <a:r>
              <a:rPr lang="pt-BR" sz="1600" b="1" dirty="0"/>
              <a:t> Prazo para o requerimento da AMFS: 60 (sessenta) dias.</a:t>
            </a:r>
            <a:endParaRPr lang="pt-BR" sz="1600" dirty="0"/>
          </a:p>
          <a:p>
            <a:pPr lvl="0" algn="just">
              <a:buFont typeface="+mj-lt"/>
              <a:buAutoNum type="arabicPeriod" startAt="15"/>
            </a:pPr>
            <a:r>
              <a:rPr lang="pt-BR" sz="1600" b="1" dirty="0"/>
              <a:t>FAUNA. </a:t>
            </a:r>
            <a:r>
              <a:rPr lang="pt-BR" sz="1600" dirty="0"/>
              <a:t>Requerer a </a:t>
            </a:r>
            <a:r>
              <a:rPr lang="pt-BR" sz="1600" b="1" dirty="0"/>
              <a:t>Autorização de Manejo de Fauna Silvestre (AMFS) para Monitoramento de Fauna Atropelada</a:t>
            </a:r>
            <a:r>
              <a:rPr lang="pt-BR" sz="1600" dirty="0"/>
              <a:t>, segundo previsto pela IN </a:t>
            </a:r>
            <a:r>
              <a:rPr lang="pt-BR" sz="1600" dirty="0" err="1"/>
              <a:t>Iema</a:t>
            </a:r>
            <a:r>
              <a:rPr lang="pt-BR" sz="1600" dirty="0"/>
              <a:t> nº 05-N/2021, cujo Plano de Trabalho deverá considerar o Termo de Referência Termo de Referência específico para o Plano de Trabalho do Levantamento e Monitoramento da Fauna no Licenciamento de Empreendimentos de Estradas/Rodovias, disponibilizado no site do </a:t>
            </a:r>
            <a:r>
              <a:rPr lang="pt-BR" sz="1600" dirty="0" err="1"/>
              <a:t>Iema</a:t>
            </a:r>
            <a:r>
              <a:rPr lang="pt-BR" sz="1600" dirty="0"/>
              <a:t> (Versão 2 – 14.09.2021). O Plano deverá contemplar a realização de </a:t>
            </a:r>
            <a:r>
              <a:rPr lang="pt-BR" sz="1600" u="sng" dirty="0"/>
              <a:t>quatro campanhas trimestrais, com cinco dias cada, durante um ano na fase de licença de instalação</a:t>
            </a:r>
            <a:r>
              <a:rPr lang="pt-BR" sz="1600" dirty="0"/>
              <a:t> e, posteriormente, mais um ciclo de quatro campanhas trimestrais por pelo menos um ano durante a fase de operação da rodovia, depois de concluídas as obras de implantação da variante de </a:t>
            </a:r>
            <a:r>
              <a:rPr lang="pt-BR" sz="1600" dirty="0" err="1"/>
              <a:t>Guarabu</a:t>
            </a:r>
            <a:r>
              <a:rPr lang="pt-BR" sz="1600" dirty="0"/>
              <a:t> e pavimentação de todo o trecho. </a:t>
            </a:r>
            <a:r>
              <a:rPr lang="pt-BR" sz="1600" u="sng" dirty="0"/>
              <a:t>Prever no plano de trabalho, ainda, que os doze pontos de potencial relevância quanto aos riscos de atropelamento de fauna identificados no estudo sejam monitorados por percurso a pé</a:t>
            </a:r>
            <a:r>
              <a:rPr lang="pt-BR" sz="1600" dirty="0"/>
              <a:t>.</a:t>
            </a:r>
            <a:r>
              <a:rPr lang="pt-BR" sz="1600" b="1" dirty="0"/>
              <a:t> Prazo para o requerimento da AMFS: 60 (sessenta) dias.</a:t>
            </a:r>
            <a:endParaRPr lang="pt-BR" sz="1600" dirty="0"/>
          </a:p>
          <a:p>
            <a:pPr algn="just">
              <a:buFont typeface="+mj-lt"/>
              <a:buAutoNum type="arabicPeriod" startAt="15"/>
            </a:pPr>
            <a:endParaRPr lang="pt-BR" sz="1600" dirty="0"/>
          </a:p>
        </p:txBody>
      </p:sp>
      <p:sp>
        <p:nvSpPr>
          <p:cNvPr id="4" name="Espaço Reservado para Número de Slide 1"/>
          <p:cNvSpPr>
            <a:spLocks noGrp="1"/>
          </p:cNvSpPr>
          <p:nvPr>
            <p:ph type="sldNum" sz="quarter" idx="12"/>
          </p:nvPr>
        </p:nvSpPr>
        <p:spPr/>
        <p:txBody>
          <a:bodyPr/>
          <a:lstStyle/>
          <a:p>
            <a:pPr algn="ctr"/>
            <a:fld id="{11580C95-E7AE-4143-AE2D-E14D98663070}" type="slidenum">
              <a:rPr lang="pt-BR" smtClean="0">
                <a:solidFill>
                  <a:prstClr val="black">
                    <a:tint val="75000"/>
                  </a:prstClr>
                </a:solidFill>
              </a:rPr>
              <a:pPr algn="ctr"/>
              <a:t>267</a:t>
            </a:fld>
            <a:endParaRPr lang="pt-BR" dirty="0">
              <a:solidFill>
                <a:prstClr val="black">
                  <a:tint val="75000"/>
                </a:prstClr>
              </a:solidFill>
            </a:endParaRPr>
          </a:p>
        </p:txBody>
      </p:sp>
    </p:spTree>
    <p:extLst>
      <p:ext uri="{BB962C8B-B14F-4D97-AF65-F5344CB8AC3E}">
        <p14:creationId xmlns:p14="http://schemas.microsoft.com/office/powerpoint/2010/main" xmlns="" val="1183856524"/>
      </p:ext>
    </p:extLst>
  </p:cSld>
  <p:clrMapOvr>
    <a:masterClrMapping/>
  </p:clrMapOvr>
  <p:transition spd="slow">
    <p:cut/>
  </p:transition>
  <p:timing>
    <p:tnLst>
      <p:par>
        <p:cTn id="1" dur="indefinite" restart="never" nodeType="tmRoot"/>
      </p:par>
    </p:tnLst>
  </p:timing>
</p:sld>
</file>

<file path=ppt/slides/slide26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37866" y="548680"/>
            <a:ext cx="8229600" cy="436910"/>
          </a:xfrm>
          <a:prstGeom prst="rect">
            <a:avLst/>
          </a:prstGeom>
          <a:noFill/>
          <a:ln>
            <a:noFill/>
          </a:ln>
        </p:spPr>
        <p:txBody>
          <a:bodyPr lIns="91425" tIns="45700" rIns="91425" bIns="45700" anchor="b" anchorCtr="0">
            <a:noAutofit/>
          </a:bodyPr>
          <a:lstStyle/>
          <a:p>
            <a:r>
              <a:rPr lang="pt-BR" sz="2400" b="1" dirty="0"/>
              <a:t>EXEMPLO MINUTA DE LICENÇA DE INSTALAÇÃO</a:t>
            </a:r>
          </a:p>
        </p:txBody>
      </p:sp>
      <p:sp>
        <p:nvSpPr>
          <p:cNvPr id="2" name="Espaço Reservado para Conteúdo 1"/>
          <p:cNvSpPr>
            <a:spLocks noGrp="1"/>
          </p:cNvSpPr>
          <p:nvPr>
            <p:ph idx="1"/>
          </p:nvPr>
        </p:nvSpPr>
        <p:spPr>
          <a:xfrm>
            <a:off x="437866" y="1052736"/>
            <a:ext cx="8229600" cy="5472608"/>
          </a:xfrm>
        </p:spPr>
        <p:txBody>
          <a:bodyPr/>
          <a:lstStyle/>
          <a:p>
            <a:pPr lvl="0" algn="just">
              <a:buFont typeface="+mj-lt"/>
              <a:buAutoNum type="arabicPeriod" startAt="17"/>
            </a:pPr>
            <a:r>
              <a:rPr lang="pt-BR" sz="1600" b="1" dirty="0"/>
              <a:t>FAUNA. </a:t>
            </a:r>
            <a:r>
              <a:rPr lang="pt-BR" sz="1600" dirty="0"/>
              <a:t>Instalar placas de sinalização de advertência para a ocorrência de animais silvestres, em especial, em trechos antecedentes às localidades dos açudes e corpos d’água e uma readequação de transposição de cursos d’água. </a:t>
            </a:r>
            <a:r>
              <a:rPr lang="pt-BR" sz="1600" b="1" dirty="0"/>
              <a:t>PRAZO: Comprovar quando do Requerimento da Licença de Operação.</a:t>
            </a:r>
            <a:endParaRPr lang="pt-BR" sz="1600" dirty="0"/>
          </a:p>
          <a:p>
            <a:pPr lvl="0" algn="just">
              <a:buFont typeface="+mj-lt"/>
              <a:buAutoNum type="arabicPeriod" startAt="17"/>
            </a:pPr>
            <a:r>
              <a:rPr lang="pt-BR" sz="1600" b="1" dirty="0"/>
              <a:t>MEDIDA COMPENSATÓRIA APP.</a:t>
            </a:r>
            <a:r>
              <a:rPr lang="pt-BR" sz="1600" dirty="0"/>
              <a:t> Apresentar proposta de </a:t>
            </a:r>
            <a:r>
              <a:rPr lang="pt-BR" sz="1600" b="1" dirty="0"/>
              <a:t>Medida Compensatória pela Intervenção em Área de Preservação Permanente</a:t>
            </a:r>
            <a:r>
              <a:rPr lang="pt-BR" sz="1600" dirty="0"/>
              <a:t> equivalente a no mínimo 13,51 hectares, preferencialmente na mesma Bacia Hidrográfica, conforme apresentado no Programa de Compensação Ambiental constante dos Estudos e projetos Ambientais – TOMO II. </a:t>
            </a:r>
            <a:r>
              <a:rPr lang="pt-BR" sz="1600" b="1" dirty="0"/>
              <a:t>Prazo: 180 (cento e oitenta) dias.</a:t>
            </a:r>
            <a:endParaRPr lang="pt-BR" sz="1600" dirty="0"/>
          </a:p>
          <a:p>
            <a:pPr lvl="0" algn="just">
              <a:buFont typeface="+mj-lt"/>
              <a:buAutoNum type="arabicPeriod" startAt="17"/>
            </a:pPr>
            <a:r>
              <a:rPr lang="pt-BR" sz="1600" b="1" dirty="0"/>
              <a:t>MEDIDA COMPENSATÓRIA SUPRESSÃO.</a:t>
            </a:r>
            <a:r>
              <a:rPr lang="pt-BR" sz="1600" dirty="0"/>
              <a:t> Apresentar documento comprobatório referente à apresentação/execução do </a:t>
            </a:r>
            <a:r>
              <a:rPr lang="pt-BR" sz="1600" b="1" dirty="0"/>
              <a:t>Programa de Compensação Ambiental ao IDAF, </a:t>
            </a:r>
            <a:r>
              <a:rPr lang="pt-BR" sz="1600" dirty="0"/>
              <a:t>baseado na Resolução CONSEMA nº 001 de 03/07/2017, propondo a reposição florestal em dobro da área prevista para supressão na Área Diretamente Afetada (ADA).</a:t>
            </a:r>
            <a:r>
              <a:rPr lang="pt-BR" sz="1600" b="1" dirty="0"/>
              <a:t> Prazo: durante a vigência desta licença.</a:t>
            </a:r>
            <a:endParaRPr lang="pt-BR" sz="1600" dirty="0"/>
          </a:p>
          <a:p>
            <a:pPr lvl="0" algn="just">
              <a:buFont typeface="+mj-lt"/>
              <a:buAutoNum type="arabicPeriod" startAt="17"/>
            </a:pPr>
            <a:r>
              <a:rPr lang="pt-BR" sz="1600" b="1" dirty="0"/>
              <a:t>CONTROLE DE OBRA - SINALIZAÇÃO PROVISÓRIA</a:t>
            </a:r>
            <a:r>
              <a:rPr lang="pt-BR" sz="1600" dirty="0"/>
              <a:t>. Implantar, durante a execução das obras e consoante ao MANUAL DE SINALIZAÇÃO DE OBRAS E EMERGÊNCIAS – 2010, do DNIT e Código de Trânsito Brasileiro – CTB, a sinalização provisória sobre a movimentação de máquinas e veículos no entorno do empreendimento, para evitar possíveis acidentes entre os usuários da via e os veículos utilizados na obra. Medidas de segurança redobradas deverão ser tomadas e obrigatórias em relação ao tráfego veículos, pedestres e ciclistas nas áreas urbanas e suburbanas e nos pontos de apoio logístico ao empreendimento. </a:t>
            </a:r>
          </a:p>
        </p:txBody>
      </p:sp>
      <p:sp>
        <p:nvSpPr>
          <p:cNvPr id="4" name="Espaço Reservado para Número de Slide 1"/>
          <p:cNvSpPr>
            <a:spLocks noGrp="1"/>
          </p:cNvSpPr>
          <p:nvPr>
            <p:ph type="sldNum" sz="quarter" idx="12"/>
          </p:nvPr>
        </p:nvSpPr>
        <p:spPr/>
        <p:txBody>
          <a:bodyPr/>
          <a:lstStyle/>
          <a:p>
            <a:pPr algn="ctr"/>
            <a:fld id="{11580C95-E7AE-4143-AE2D-E14D98663070}" type="slidenum">
              <a:rPr lang="pt-BR" smtClean="0">
                <a:solidFill>
                  <a:prstClr val="black">
                    <a:tint val="75000"/>
                  </a:prstClr>
                </a:solidFill>
              </a:rPr>
              <a:pPr algn="ctr"/>
              <a:t>268</a:t>
            </a:fld>
            <a:endParaRPr lang="pt-BR" dirty="0">
              <a:solidFill>
                <a:prstClr val="black">
                  <a:tint val="75000"/>
                </a:prstClr>
              </a:solidFill>
            </a:endParaRPr>
          </a:p>
        </p:txBody>
      </p:sp>
    </p:spTree>
    <p:extLst>
      <p:ext uri="{BB962C8B-B14F-4D97-AF65-F5344CB8AC3E}">
        <p14:creationId xmlns:p14="http://schemas.microsoft.com/office/powerpoint/2010/main" xmlns="" val="1440347820"/>
      </p:ext>
    </p:extLst>
  </p:cSld>
  <p:clrMapOvr>
    <a:masterClrMapping/>
  </p:clrMapOvr>
  <p:transition spd="slow">
    <p:cut/>
  </p:transition>
  <p:timing>
    <p:tnLst>
      <p:par>
        <p:cTn id="1" dur="indefinite" restart="never" nodeType="tmRoot"/>
      </p:par>
    </p:tnLst>
  </p:timing>
</p:sld>
</file>

<file path=ppt/slides/slide26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37866" y="548680"/>
            <a:ext cx="8229600" cy="436910"/>
          </a:xfrm>
          <a:prstGeom prst="rect">
            <a:avLst/>
          </a:prstGeom>
          <a:noFill/>
          <a:ln>
            <a:noFill/>
          </a:ln>
        </p:spPr>
        <p:txBody>
          <a:bodyPr lIns="91425" tIns="45700" rIns="91425" bIns="45700" anchor="b" anchorCtr="0">
            <a:noAutofit/>
          </a:bodyPr>
          <a:lstStyle/>
          <a:p>
            <a:r>
              <a:rPr lang="pt-BR" sz="2400" b="1" dirty="0"/>
              <a:t>EXEMPLO MINUTA DE LICENÇA DE INSTALAÇÃO</a:t>
            </a:r>
          </a:p>
        </p:txBody>
      </p:sp>
      <p:sp>
        <p:nvSpPr>
          <p:cNvPr id="2" name="Espaço Reservado para Conteúdo 1"/>
          <p:cNvSpPr>
            <a:spLocks noGrp="1"/>
          </p:cNvSpPr>
          <p:nvPr>
            <p:ph idx="1"/>
          </p:nvPr>
        </p:nvSpPr>
        <p:spPr>
          <a:xfrm>
            <a:off x="437866" y="1052736"/>
            <a:ext cx="8229600" cy="5472608"/>
          </a:xfrm>
        </p:spPr>
        <p:txBody>
          <a:bodyPr/>
          <a:lstStyle/>
          <a:p>
            <a:pPr lvl="0" algn="just">
              <a:buFont typeface="+mj-lt"/>
              <a:buAutoNum type="arabicPeriod" startAt="21"/>
            </a:pPr>
            <a:r>
              <a:rPr lang="pt-BR" sz="1600" b="1" dirty="0"/>
              <a:t>CONTROLE DE OBRA - RESÍDUOS. </a:t>
            </a:r>
            <a:r>
              <a:rPr lang="pt-BR" sz="1600" dirty="0"/>
              <a:t>Executar, durante a vigência desta licença, de acordo com as diretrizes da Resolução CONAMA Nº 307/2002, o </a:t>
            </a:r>
            <a:r>
              <a:rPr lang="pt-BR" sz="1600" b="1" dirty="0"/>
              <a:t>Programa de Gestão Ambiental de Resíduos Sólidos e Efluentes Líquidos</a:t>
            </a:r>
            <a:r>
              <a:rPr lang="pt-BR" sz="1600" dirty="0"/>
              <a:t> apresentado pelo Plano Básico de Controle Ambiental (PBCA) e comprovar por meio de relatório consolidado com os dados de fluxos mensais da movimentação dos resíduos incluindo dados do gerador, transportador e destinatário, incluindo as vias digitais das cópias das licenças ambientais pertinentes e dos manifestos de transporte dos resíduos (MTR), mantendo estes documentos arquivados no canteiro de obras. Fica proibida a queima a céu aberto de resíduos sólidos de qualquer natureza. </a:t>
            </a:r>
            <a:r>
              <a:rPr lang="pt-BR" sz="1600" b="1" dirty="0"/>
              <a:t>PRAZO: Apresentar Relatório quando do Requerimento da Licença de Operação.</a:t>
            </a:r>
            <a:endParaRPr lang="pt-BR" sz="1600" dirty="0"/>
          </a:p>
          <a:p>
            <a:pPr lvl="0" algn="just">
              <a:buFont typeface="+mj-lt"/>
              <a:buAutoNum type="arabicPeriod" startAt="21"/>
            </a:pPr>
            <a:r>
              <a:rPr lang="pt-BR" sz="1600" b="1" dirty="0"/>
              <a:t>CONTROLE DE OBRA – CURSOS D’ÁGUA. </a:t>
            </a:r>
            <a:r>
              <a:rPr lang="pt-BR" sz="1600" dirty="0"/>
              <a:t>Adotar</a:t>
            </a:r>
            <a:r>
              <a:rPr lang="pt-BR" sz="1600" b="1" dirty="0"/>
              <a:t> </a:t>
            </a:r>
            <a:r>
              <a:rPr lang="pt-BR" sz="1600" dirty="0"/>
              <a:t>todos os controles ambientais necessários para impedir</a:t>
            </a:r>
            <a:r>
              <a:rPr lang="pt-BR" sz="1600" i="1" dirty="0"/>
              <a:t> </a:t>
            </a:r>
            <a:r>
              <a:rPr lang="pt-BR" sz="1600" dirty="0"/>
              <a:t>o arraste e aporte de sedimentos para os cursos e corpos d’água transpostos e margeados ao longo de toda extensão da rodovia.</a:t>
            </a:r>
            <a:r>
              <a:rPr lang="pt-BR" sz="1600" b="1" dirty="0"/>
              <a:t> Apresentar Relatório Descritivo-Fotográfico comprovando as ações executadas, conforme APÊNDICE I, quando do requerimento da Licença de Operação.</a:t>
            </a:r>
            <a:endParaRPr lang="pt-BR" sz="1600" dirty="0"/>
          </a:p>
          <a:p>
            <a:pPr algn="just">
              <a:buFont typeface="+mj-lt"/>
              <a:buAutoNum type="arabicPeriod" startAt="21"/>
            </a:pPr>
            <a:r>
              <a:rPr lang="pt-BR" sz="1600" b="1" dirty="0"/>
              <a:t>CONTROLE DE OBRA - TALUDES. </a:t>
            </a:r>
            <a:r>
              <a:rPr lang="pt-BR" sz="1600" dirty="0"/>
              <a:t>Os taludes de corte e aterro deverão possuir inclinações adequadas, dispositivos de drenagem, </a:t>
            </a:r>
            <a:r>
              <a:rPr lang="pt-BR" sz="1600" dirty="0" err="1"/>
              <a:t>revegetação</a:t>
            </a:r>
            <a:r>
              <a:rPr lang="pt-BR" sz="1600" dirty="0"/>
              <a:t> (quando aplicável) e/ou outras técnicas de engenharia de forma a evitar a formação e avanço de processos erosivos.</a:t>
            </a:r>
            <a:r>
              <a:rPr lang="pt-BR" sz="1600" b="1" dirty="0"/>
              <a:t> Apresentar Relatório Descritivo-Fotográfico comprovando as ações executadas, conforme APÊNDICE I, quando do requerimento da Licença de Operação.</a:t>
            </a:r>
            <a:endParaRPr lang="pt-BR" sz="1600" dirty="0"/>
          </a:p>
        </p:txBody>
      </p:sp>
      <p:sp>
        <p:nvSpPr>
          <p:cNvPr id="4" name="Espaço Reservado para Número de Slide 1"/>
          <p:cNvSpPr>
            <a:spLocks noGrp="1"/>
          </p:cNvSpPr>
          <p:nvPr>
            <p:ph type="sldNum" sz="quarter" idx="12"/>
          </p:nvPr>
        </p:nvSpPr>
        <p:spPr/>
        <p:txBody>
          <a:bodyPr/>
          <a:lstStyle/>
          <a:p>
            <a:pPr algn="ctr"/>
            <a:fld id="{11580C95-E7AE-4143-AE2D-E14D98663070}" type="slidenum">
              <a:rPr lang="pt-BR" smtClean="0">
                <a:solidFill>
                  <a:prstClr val="black">
                    <a:tint val="75000"/>
                  </a:prstClr>
                </a:solidFill>
              </a:rPr>
              <a:pPr algn="ctr"/>
              <a:t>269</a:t>
            </a:fld>
            <a:endParaRPr lang="pt-BR" dirty="0">
              <a:solidFill>
                <a:prstClr val="black">
                  <a:tint val="75000"/>
                </a:prstClr>
              </a:solidFill>
            </a:endParaRPr>
          </a:p>
        </p:txBody>
      </p:sp>
    </p:spTree>
    <p:extLst>
      <p:ext uri="{BB962C8B-B14F-4D97-AF65-F5344CB8AC3E}">
        <p14:creationId xmlns:p14="http://schemas.microsoft.com/office/powerpoint/2010/main" xmlns="" val="3721567218"/>
      </p:ext>
    </p:extLst>
  </p:cSld>
  <p:clrMapOvr>
    <a:masterClrMapping/>
  </p:clrMapOvr>
  <p:transition spd="slow">
    <p:cut/>
  </p:transition>
  <p:timing>
    <p:tnLst>
      <p:par>
        <p:cTn id="1" dur="indefinite" restart="never" nodeType="tmRoot"/>
      </p:par>
    </p:tnLst>
  </p:timing>
</p:sld>
</file>

<file path=ppt/slides/slide27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37866" y="548680"/>
            <a:ext cx="8229600" cy="436910"/>
          </a:xfrm>
          <a:prstGeom prst="rect">
            <a:avLst/>
          </a:prstGeom>
          <a:noFill/>
          <a:ln>
            <a:noFill/>
          </a:ln>
        </p:spPr>
        <p:txBody>
          <a:bodyPr lIns="91425" tIns="45700" rIns="91425" bIns="45700" anchor="b" anchorCtr="0">
            <a:noAutofit/>
          </a:bodyPr>
          <a:lstStyle/>
          <a:p>
            <a:r>
              <a:rPr lang="pt-BR" sz="2400" b="1" dirty="0"/>
              <a:t>EXEMPLO MINUTA DE LICENÇA DE INSTALAÇÃO</a:t>
            </a:r>
          </a:p>
        </p:txBody>
      </p:sp>
      <p:sp>
        <p:nvSpPr>
          <p:cNvPr id="2" name="Espaço Reservado para Conteúdo 1"/>
          <p:cNvSpPr>
            <a:spLocks noGrp="1"/>
          </p:cNvSpPr>
          <p:nvPr>
            <p:ph idx="1"/>
          </p:nvPr>
        </p:nvSpPr>
        <p:spPr>
          <a:xfrm>
            <a:off x="437866" y="1052736"/>
            <a:ext cx="8229600" cy="5472608"/>
          </a:xfrm>
        </p:spPr>
        <p:txBody>
          <a:bodyPr/>
          <a:lstStyle/>
          <a:p>
            <a:pPr lvl="0" algn="just">
              <a:buFont typeface="+mj-lt"/>
              <a:buAutoNum type="arabicPeriod" startAt="24"/>
            </a:pPr>
            <a:r>
              <a:rPr lang="pt-BR" sz="1600" b="1" dirty="0"/>
              <a:t>CONTROLE DE OBRA - POEIRA. </a:t>
            </a:r>
            <a:r>
              <a:rPr lang="pt-BR" sz="1600" dirty="0"/>
              <a:t>Adotar medidas eficazes de controle ambiental quanto às emissões de material particulado, gases e ruídos provenientes dos equipamentos, máquinas e veículos, </a:t>
            </a:r>
            <a:r>
              <a:rPr lang="pt-BR" sz="1600" u="sng" dirty="0"/>
              <a:t>incluindo umectação da via em trechos próximos de núcleos habitacionais</a:t>
            </a:r>
            <a:r>
              <a:rPr lang="pt-BR" sz="1600" dirty="0"/>
              <a:t>, de forma a evitar transtornos ao bem-estar e saúde da população lindeira, mantendo documentos correlatos arquivados no Canteiro de Obras.</a:t>
            </a:r>
          </a:p>
          <a:p>
            <a:pPr lvl="0" algn="just">
              <a:buFont typeface="+mj-lt"/>
              <a:buAutoNum type="arabicPeriod" startAt="24"/>
            </a:pPr>
            <a:r>
              <a:rPr lang="pt-BR" sz="1600" b="1" dirty="0"/>
              <a:t>PRAD. </a:t>
            </a:r>
            <a:r>
              <a:rPr lang="pt-BR" sz="1600" dirty="0"/>
              <a:t>Executar, durante todo o período de desenvolvimento das obras, o </a:t>
            </a:r>
            <a:r>
              <a:rPr lang="pt-BR" sz="1600" b="1" dirty="0"/>
              <a:t>Plano de Recuperação de Áreas Degradadas</a:t>
            </a:r>
            <a:r>
              <a:rPr lang="pt-BR" sz="1600" dirty="0"/>
              <a:t> apresentado pelo PBCA nas áreas dos taludes de corte e aterros, nas áreas de disposição de materiais excedentes, jazidas, e demais áreas que apresentem processos erosivos ou deslizamentos e em superfícies expostas. </a:t>
            </a:r>
            <a:r>
              <a:rPr lang="pt-BR" sz="1600" b="1" dirty="0"/>
              <a:t>Apresentar Relatório Descritivo-Fotográfico comprovando as ações executadas, conforme APÊNDICE I, quando do requerimento da Licença de Operação.</a:t>
            </a:r>
            <a:endParaRPr lang="pt-BR" sz="1600" dirty="0"/>
          </a:p>
          <a:p>
            <a:pPr algn="just">
              <a:buFont typeface="+mj-lt"/>
              <a:buAutoNum type="arabicPeriod" startAt="24"/>
            </a:pPr>
            <a:r>
              <a:rPr lang="pt-BR" sz="1600" b="1" dirty="0"/>
              <a:t>REVITALIZAÇÃO PAISAGÍSTICA</a:t>
            </a:r>
            <a:r>
              <a:rPr lang="pt-BR" sz="1600" dirty="0"/>
              <a:t>. Executar, conforme o cronograma físico das obras, o Programa Paisagístico apresentado pelo PBCA.</a:t>
            </a:r>
            <a:r>
              <a:rPr lang="pt-BR" sz="1600" b="1" dirty="0"/>
              <a:t> Apresentar Relatório Descritivo-Fotográfico comprovando as ações executadas, conforme APÊNDICE I, quando do requerimento da Licença de Operação.</a:t>
            </a:r>
          </a:p>
          <a:p>
            <a:pPr lvl="0" algn="just">
              <a:buFont typeface="+mj-lt"/>
              <a:buAutoNum type="arabicPeriod" startAt="24"/>
            </a:pPr>
            <a:r>
              <a:rPr lang="pt-BR" sz="1600" b="1" dirty="0"/>
              <a:t>SINALIZAÇÃO DEFINITIVA.</a:t>
            </a:r>
            <a:r>
              <a:rPr lang="pt-BR" sz="1600" dirty="0"/>
              <a:t> Implantar sinalização definitiva nos trechos concluídos, consoante ao MANUAL DE SINALIZAÇÃO RODOVIÁRIA 2010 do DNIT e Código de Trânsito Brasileiro – CTB. </a:t>
            </a:r>
            <a:r>
              <a:rPr lang="pt-BR" sz="1600" b="1" dirty="0"/>
              <a:t>Apresentar Relatório Descritivo-Fotográfico comprovando as ações executadas, conforme APÊNDICE I, quando do requerimento da Licença de Operação.</a:t>
            </a:r>
            <a:endParaRPr lang="pt-BR" sz="1600" dirty="0"/>
          </a:p>
          <a:p>
            <a:pPr marL="0" indent="0" algn="just">
              <a:buNone/>
            </a:pPr>
            <a:endParaRPr lang="pt-BR" sz="1600" dirty="0"/>
          </a:p>
        </p:txBody>
      </p:sp>
      <p:sp>
        <p:nvSpPr>
          <p:cNvPr id="4" name="Espaço Reservado para Número de Slide 1"/>
          <p:cNvSpPr>
            <a:spLocks noGrp="1"/>
          </p:cNvSpPr>
          <p:nvPr>
            <p:ph type="sldNum" sz="quarter" idx="12"/>
          </p:nvPr>
        </p:nvSpPr>
        <p:spPr/>
        <p:txBody>
          <a:bodyPr/>
          <a:lstStyle/>
          <a:p>
            <a:pPr algn="ctr"/>
            <a:fld id="{11580C95-E7AE-4143-AE2D-E14D98663070}" type="slidenum">
              <a:rPr lang="pt-BR" smtClean="0">
                <a:solidFill>
                  <a:prstClr val="black">
                    <a:tint val="75000"/>
                  </a:prstClr>
                </a:solidFill>
              </a:rPr>
              <a:pPr algn="ctr"/>
              <a:t>270</a:t>
            </a:fld>
            <a:endParaRPr lang="pt-BR" dirty="0">
              <a:solidFill>
                <a:prstClr val="black">
                  <a:tint val="75000"/>
                </a:prstClr>
              </a:solidFill>
            </a:endParaRPr>
          </a:p>
        </p:txBody>
      </p:sp>
    </p:spTree>
    <p:extLst>
      <p:ext uri="{BB962C8B-B14F-4D97-AF65-F5344CB8AC3E}">
        <p14:creationId xmlns:p14="http://schemas.microsoft.com/office/powerpoint/2010/main" xmlns="" val="1539543561"/>
      </p:ext>
    </p:extLst>
  </p:cSld>
  <p:clrMapOvr>
    <a:masterClrMapping/>
  </p:clrMapOvr>
  <p:transition spd="slow">
    <p:cut/>
  </p:transition>
  <p:timing>
    <p:tnLst>
      <p:par>
        <p:cTn id="1" dur="indefinite" restart="never" nodeType="tmRoot"/>
      </p:par>
    </p:tnLst>
  </p:timing>
</p:sld>
</file>

<file path=ppt/slides/slide27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37866" y="548680"/>
            <a:ext cx="8229600" cy="436910"/>
          </a:xfrm>
          <a:prstGeom prst="rect">
            <a:avLst/>
          </a:prstGeom>
          <a:noFill/>
          <a:ln>
            <a:noFill/>
          </a:ln>
        </p:spPr>
        <p:txBody>
          <a:bodyPr lIns="91425" tIns="45700" rIns="91425" bIns="45700" anchor="b" anchorCtr="0">
            <a:noAutofit/>
          </a:bodyPr>
          <a:lstStyle/>
          <a:p>
            <a:r>
              <a:rPr lang="pt-BR" sz="2400" b="1" dirty="0"/>
              <a:t>EXEMPLO MINUTA DE LICENÇA DE INSTALAÇÃO</a:t>
            </a:r>
          </a:p>
        </p:txBody>
      </p:sp>
      <p:sp>
        <p:nvSpPr>
          <p:cNvPr id="2" name="Espaço Reservado para Conteúdo 1"/>
          <p:cNvSpPr>
            <a:spLocks noGrp="1"/>
          </p:cNvSpPr>
          <p:nvPr>
            <p:ph idx="1"/>
          </p:nvPr>
        </p:nvSpPr>
        <p:spPr>
          <a:xfrm>
            <a:off x="437866" y="1052736"/>
            <a:ext cx="8229600" cy="5472608"/>
          </a:xfrm>
        </p:spPr>
        <p:txBody>
          <a:bodyPr/>
          <a:lstStyle/>
          <a:p>
            <a:pPr lvl="0" algn="just">
              <a:buFont typeface="+mj-lt"/>
              <a:buAutoNum type="arabicPeriod" startAt="28"/>
            </a:pPr>
            <a:r>
              <a:rPr lang="pt-BR" sz="1600" b="1" dirty="0"/>
              <a:t>AÇÕES EMERGENCIAIS.</a:t>
            </a:r>
            <a:r>
              <a:rPr lang="pt-BR" sz="1600" dirty="0"/>
              <a:t> Em caso de vazamento de resíduo ou produtos perigosos sobre o solo exposto e/ou com carreamento para curso hídrico, bem como emergências (deslizamento de solo ou rocha, inundação na rodovia, etc.) que possam causar impactos ambientais:</a:t>
            </a:r>
          </a:p>
          <a:p>
            <a:pPr lvl="1" algn="just">
              <a:buFont typeface="Arial" panose="020B0604020202020204" pitchFamily="34" charset="0"/>
              <a:buChar char="•"/>
            </a:pPr>
            <a:r>
              <a:rPr lang="pt-BR" sz="1600" dirty="0"/>
              <a:t>Providenciar a imediata interrupção e/ou contenção de suas causas e comunicar à Fiscalização do </a:t>
            </a:r>
            <a:r>
              <a:rPr lang="pt-BR" sz="1600" dirty="0" err="1"/>
              <a:t>Iema</a:t>
            </a:r>
            <a:r>
              <a:rPr lang="pt-BR" sz="1600" dirty="0"/>
              <a:t> (telefone 027-99979-1709);</a:t>
            </a:r>
          </a:p>
          <a:p>
            <a:pPr lvl="1" algn="just">
              <a:buFont typeface="Arial" panose="020B0604020202020204" pitchFamily="34" charset="0"/>
              <a:buChar char="•"/>
            </a:pPr>
            <a:r>
              <a:rPr lang="pt-BR" sz="1600" dirty="0"/>
              <a:t>O resíduo sólido, material ou produto deverá ser removido, armazenado e destinado conforme respectiva legislação incidente;</a:t>
            </a:r>
          </a:p>
          <a:p>
            <a:pPr lvl="1" algn="just">
              <a:buFont typeface="Arial" panose="020B0604020202020204" pitchFamily="34" charset="0"/>
              <a:buChar char="•"/>
            </a:pPr>
            <a:r>
              <a:rPr lang="pt-BR" sz="1600" dirty="0"/>
              <a:t>Comunicar à concessionária local pelo tratamento e/ou fornecimento de água as possíveis intervenções e/ou ocorrências que venham a comprometer o abastecimento de água à população; </a:t>
            </a:r>
          </a:p>
          <a:p>
            <a:pPr lvl="1" algn="just">
              <a:buFont typeface="Arial" panose="020B0604020202020204" pitchFamily="34" charset="0"/>
              <a:buChar char="•"/>
            </a:pPr>
            <a:r>
              <a:rPr lang="pt-BR" sz="1600" dirty="0"/>
              <a:t>Comunicar ao IEMA por meio do correio eletrônico </a:t>
            </a:r>
            <a:r>
              <a:rPr lang="pt-BR" sz="1600" u="sng" dirty="0">
                <a:hlinkClick r:id="rId3"/>
              </a:rPr>
              <a:t>obraspublicas@iema.es.gov.br</a:t>
            </a:r>
            <a:r>
              <a:rPr lang="pt-BR" sz="1600" dirty="0"/>
              <a:t>, no momento da ocorrência e protocolar ofício,</a:t>
            </a:r>
            <a:r>
              <a:rPr lang="pt-BR" sz="1600" b="1" dirty="0"/>
              <a:t> </a:t>
            </a:r>
            <a:r>
              <a:rPr lang="pt-BR" sz="1600" dirty="0"/>
              <a:t>devidamente assinado pelo responsável pelo empreendimento, informando a(s) causa(s), com a descrição do fato e das ações que foram adotadas para mitigar os impactos. </a:t>
            </a:r>
            <a:r>
              <a:rPr lang="pt-BR" sz="1600" b="1" dirty="0"/>
              <a:t>Prazo: 30 (trinta) dias após a ocorrência;</a:t>
            </a:r>
            <a:endParaRPr lang="pt-BR" sz="1600" dirty="0"/>
          </a:p>
          <a:p>
            <a:pPr lvl="1" algn="just">
              <a:buFont typeface="Arial" panose="020B0604020202020204" pitchFamily="34" charset="0"/>
              <a:buChar char="•"/>
            </a:pPr>
            <a:r>
              <a:rPr lang="pt-BR" sz="1600" dirty="0"/>
              <a:t>Remeter ao IEMA cópias dos registros e respectivos comprovantes, inclusive </a:t>
            </a:r>
            <a:r>
              <a:rPr lang="pt-BR" sz="1600" dirty="0" err="1"/>
              <a:t>MTRs</a:t>
            </a:r>
            <a:r>
              <a:rPr lang="pt-BR" sz="1600" dirty="0"/>
              <a:t>, para serem anexados ao processo</a:t>
            </a:r>
            <a:r>
              <a:rPr lang="pt-BR" sz="1600" b="1" dirty="0"/>
              <a:t>. Prazo máximo de 15 (quinze) dias após o acidente.</a:t>
            </a:r>
            <a:endParaRPr lang="pt-BR" sz="1600" dirty="0"/>
          </a:p>
          <a:p>
            <a:pPr algn="just">
              <a:buFont typeface="+mj-lt"/>
              <a:buAutoNum type="arabicPeriod" startAt="28"/>
            </a:pPr>
            <a:r>
              <a:rPr lang="pt-BR" sz="1600" b="1" dirty="0"/>
              <a:t>OUTORGA.</a:t>
            </a:r>
            <a:r>
              <a:rPr lang="pt-BR" sz="1600" dirty="0"/>
              <a:t> Caso seja necessária captação de água ou outras interferências sujeitas à Outorga de Direito de Uso de Recursos Hídricos, deverão ser apresentadas as respectivas Portarias de Outorga, ou Dispensa, emitido pelo órgão gestor de Recursos Hídricos. </a:t>
            </a:r>
            <a:r>
              <a:rPr lang="pt-BR" sz="1600" b="1" dirty="0"/>
              <a:t>Prazo: antes das captações/outras interferências.</a:t>
            </a:r>
            <a:endParaRPr lang="pt-BR" sz="1600" dirty="0"/>
          </a:p>
        </p:txBody>
      </p:sp>
      <p:sp>
        <p:nvSpPr>
          <p:cNvPr id="4" name="Espaço Reservado para Número de Slide 1"/>
          <p:cNvSpPr>
            <a:spLocks noGrp="1"/>
          </p:cNvSpPr>
          <p:nvPr>
            <p:ph type="sldNum" sz="quarter" idx="12"/>
          </p:nvPr>
        </p:nvSpPr>
        <p:spPr/>
        <p:txBody>
          <a:bodyPr/>
          <a:lstStyle/>
          <a:p>
            <a:pPr algn="ctr"/>
            <a:fld id="{11580C95-E7AE-4143-AE2D-E14D98663070}" type="slidenum">
              <a:rPr lang="pt-BR" smtClean="0">
                <a:solidFill>
                  <a:prstClr val="black">
                    <a:tint val="75000"/>
                  </a:prstClr>
                </a:solidFill>
              </a:rPr>
              <a:pPr algn="ctr"/>
              <a:t>271</a:t>
            </a:fld>
            <a:endParaRPr lang="pt-BR" dirty="0">
              <a:solidFill>
                <a:prstClr val="black">
                  <a:tint val="75000"/>
                </a:prstClr>
              </a:solidFill>
            </a:endParaRPr>
          </a:p>
        </p:txBody>
      </p:sp>
    </p:spTree>
    <p:extLst>
      <p:ext uri="{BB962C8B-B14F-4D97-AF65-F5344CB8AC3E}">
        <p14:creationId xmlns:p14="http://schemas.microsoft.com/office/powerpoint/2010/main" xmlns="" val="2044180065"/>
      </p:ext>
    </p:extLst>
  </p:cSld>
  <p:clrMapOvr>
    <a:masterClrMapping/>
  </p:clrMapOvr>
  <p:transition spd="slow">
    <p:cut/>
  </p:transition>
  <p:timing>
    <p:tnLst>
      <p:par>
        <p:cTn id="1" dur="indefinite" restart="never" nodeType="tmRoot"/>
      </p:par>
    </p:tnLst>
  </p:timing>
</p:sld>
</file>

<file path=ppt/slides/slide27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37866" y="548680"/>
            <a:ext cx="8229600" cy="436910"/>
          </a:xfrm>
          <a:prstGeom prst="rect">
            <a:avLst/>
          </a:prstGeom>
          <a:noFill/>
          <a:ln>
            <a:noFill/>
          </a:ln>
        </p:spPr>
        <p:txBody>
          <a:bodyPr lIns="91425" tIns="45700" rIns="91425" bIns="45700" anchor="b" anchorCtr="0">
            <a:noAutofit/>
          </a:bodyPr>
          <a:lstStyle/>
          <a:p>
            <a:r>
              <a:rPr lang="pt-BR" sz="2400" b="1" dirty="0"/>
              <a:t>EXEMPLO MINUTA DE LICENÇA DE INSTALAÇÃO</a:t>
            </a:r>
          </a:p>
        </p:txBody>
      </p:sp>
      <p:sp>
        <p:nvSpPr>
          <p:cNvPr id="2" name="Espaço Reservado para Conteúdo 1"/>
          <p:cNvSpPr>
            <a:spLocks noGrp="1"/>
          </p:cNvSpPr>
          <p:nvPr>
            <p:ph idx="1"/>
          </p:nvPr>
        </p:nvSpPr>
        <p:spPr>
          <a:xfrm>
            <a:off x="437866" y="1052736"/>
            <a:ext cx="8229600" cy="5472608"/>
          </a:xfrm>
        </p:spPr>
        <p:txBody>
          <a:bodyPr/>
          <a:lstStyle/>
          <a:p>
            <a:pPr lvl="0" algn="just">
              <a:buFont typeface="+mj-lt"/>
              <a:buAutoNum type="arabicPeriod" startAt="30"/>
            </a:pPr>
            <a:r>
              <a:rPr lang="pt-BR" sz="1600" b="1" dirty="0"/>
              <a:t>DESMONTE DE ROCHAS. </a:t>
            </a:r>
            <a:r>
              <a:rPr lang="pt-BR" sz="1600" dirty="0"/>
              <a:t>Em caso de desmonte de rochas em proximidade com áreas urbanas e presença de edificações é vedado o uso de explosivos, devendo ser utilizado massa expansiva. Para demais áreas (distante de edificações) poderão ser utilizados métodos de baixa energia ou explosivos com plano de fogo adequado para baixo carregamento, devendo ser apresentado o Plano de Fogo com respectiva ART de execução, Blaster, e ações que visem mitigar os impactos ambientais decorrentes da demolição/desmonte. </a:t>
            </a:r>
            <a:r>
              <a:rPr lang="pt-BR" sz="1600" b="1" dirty="0"/>
              <a:t>Prazo: antes da intervenção.</a:t>
            </a:r>
            <a:endParaRPr lang="pt-BR" sz="1600" dirty="0"/>
          </a:p>
          <a:p>
            <a:pPr lvl="0" algn="just">
              <a:buFont typeface="+mj-lt"/>
              <a:buAutoNum type="arabicPeriod" startAt="30"/>
            </a:pPr>
            <a:r>
              <a:rPr lang="pt-BR" sz="1600" b="1" dirty="0"/>
              <a:t>PARALISAÇÃO DE OBRA.</a:t>
            </a:r>
            <a:r>
              <a:rPr lang="pt-BR" sz="1600" dirty="0"/>
              <a:t> Comunicar ao IEMA a ocorrência de paralisação das obras, bem como de seu reinício, apresentando as justificativas, independentemente de ter sido por determinação do DER-ES e/ou rescisão contratual ou por entrega por parte da empresa responsável por sua execução, ficando o DER-ES responsável pelas ações de recuperação de passivos, manutenção e sinalização da estrada e proteção das áreas intervindas pelas obras da rodovia até a retomada das atividades, e ainda atender aos seguintes critérios, conforme sua aplicabilidade:</a:t>
            </a:r>
          </a:p>
          <a:p>
            <a:pPr lvl="1" algn="just">
              <a:buFont typeface="Arial" panose="020B0604020202020204" pitchFamily="34" charset="0"/>
              <a:buChar char="•"/>
            </a:pPr>
            <a:r>
              <a:rPr lang="pt-BR" sz="1400" dirty="0"/>
              <a:t>Em caso de paralisação com possibilidade de retomada das obras, mesmo sem previsão de data, deverão ser apresentadas as justificativas técnicas para análise e aprovação do IEMA quanto à manutenção das estruturas de canteiro, unidades de apoio, entre outras já autorizadas, acompanhado do levantamento de passivos ambientais, conforme </a:t>
            </a:r>
            <a:r>
              <a:rPr lang="pt-BR" sz="1400" b="1" dirty="0"/>
              <a:t>APÊNCIDE I.</a:t>
            </a:r>
            <a:endParaRPr lang="pt-BR" sz="1400" dirty="0"/>
          </a:p>
          <a:p>
            <a:pPr lvl="1" algn="just">
              <a:buFont typeface="Arial" panose="020B0604020202020204" pitchFamily="34" charset="0"/>
              <a:buChar char="•"/>
            </a:pPr>
            <a:r>
              <a:rPr lang="pt-BR" sz="1400" dirty="0"/>
              <a:t>Em caso de encerramento das obras durante a vigência dessa licença, o DER deverá solicitar a licença de operação.</a:t>
            </a:r>
          </a:p>
          <a:p>
            <a:pPr marL="457200" lvl="1" indent="0">
              <a:buNone/>
            </a:pPr>
            <a:r>
              <a:rPr lang="pt-BR" sz="1600" b="1" dirty="0"/>
              <a:t>Prazo para cumprimento desta condicionante: 15 (quinze) dias após a paralisação e reinício</a:t>
            </a:r>
            <a:r>
              <a:rPr lang="pt-BR" sz="1600" dirty="0"/>
              <a:t>.</a:t>
            </a:r>
          </a:p>
          <a:p>
            <a:pPr lvl="0"/>
            <a:endParaRPr lang="pt-BR" sz="1600" dirty="0"/>
          </a:p>
        </p:txBody>
      </p:sp>
      <p:sp>
        <p:nvSpPr>
          <p:cNvPr id="4" name="Espaço Reservado para Número de Slide 1"/>
          <p:cNvSpPr>
            <a:spLocks noGrp="1"/>
          </p:cNvSpPr>
          <p:nvPr>
            <p:ph type="sldNum" sz="quarter" idx="12"/>
          </p:nvPr>
        </p:nvSpPr>
        <p:spPr/>
        <p:txBody>
          <a:bodyPr/>
          <a:lstStyle/>
          <a:p>
            <a:pPr algn="ctr"/>
            <a:fld id="{11580C95-E7AE-4143-AE2D-E14D98663070}" type="slidenum">
              <a:rPr lang="pt-BR" smtClean="0">
                <a:solidFill>
                  <a:prstClr val="black">
                    <a:tint val="75000"/>
                  </a:prstClr>
                </a:solidFill>
              </a:rPr>
              <a:pPr algn="ctr"/>
              <a:t>272</a:t>
            </a:fld>
            <a:endParaRPr lang="pt-BR" dirty="0">
              <a:solidFill>
                <a:prstClr val="black">
                  <a:tint val="75000"/>
                </a:prstClr>
              </a:solidFill>
            </a:endParaRPr>
          </a:p>
        </p:txBody>
      </p:sp>
    </p:spTree>
    <p:extLst>
      <p:ext uri="{BB962C8B-B14F-4D97-AF65-F5344CB8AC3E}">
        <p14:creationId xmlns:p14="http://schemas.microsoft.com/office/powerpoint/2010/main" xmlns="" val="1960357906"/>
      </p:ext>
    </p:extLst>
  </p:cSld>
  <p:clrMapOvr>
    <a:masterClrMapping/>
  </p:clrMapOvr>
  <p:transition spd="slow">
    <p:cut/>
  </p:transition>
  <p:timing>
    <p:tnLst>
      <p:par>
        <p:cTn id="1" dur="indefinite" restart="never" nodeType="tmRoot"/>
      </p:par>
    </p:tnLst>
  </p:timing>
</p:sld>
</file>

<file path=ppt/slides/slide27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37866" y="548680"/>
            <a:ext cx="8229600" cy="436910"/>
          </a:xfrm>
          <a:prstGeom prst="rect">
            <a:avLst/>
          </a:prstGeom>
          <a:noFill/>
          <a:ln>
            <a:noFill/>
          </a:ln>
        </p:spPr>
        <p:txBody>
          <a:bodyPr lIns="91425" tIns="45700" rIns="91425" bIns="45700" anchor="b" anchorCtr="0">
            <a:noAutofit/>
          </a:bodyPr>
          <a:lstStyle/>
          <a:p>
            <a:r>
              <a:rPr lang="pt-BR" sz="2400" b="1" dirty="0"/>
              <a:t>EXEMPLO MINUTA DE LICENÇA DE INSTALAÇÃO</a:t>
            </a:r>
          </a:p>
        </p:txBody>
      </p:sp>
      <p:sp>
        <p:nvSpPr>
          <p:cNvPr id="2" name="Espaço Reservado para Conteúdo 1"/>
          <p:cNvSpPr>
            <a:spLocks noGrp="1"/>
          </p:cNvSpPr>
          <p:nvPr>
            <p:ph idx="1"/>
          </p:nvPr>
        </p:nvSpPr>
        <p:spPr>
          <a:xfrm>
            <a:off x="437866" y="1052736"/>
            <a:ext cx="8229600" cy="5472608"/>
          </a:xfrm>
        </p:spPr>
        <p:txBody>
          <a:bodyPr/>
          <a:lstStyle/>
          <a:p>
            <a:pPr lvl="0" algn="just">
              <a:buFont typeface="+mj-lt"/>
              <a:buAutoNum type="arabicPeriod" startAt="32"/>
            </a:pPr>
            <a:r>
              <a:rPr lang="pt-BR" sz="1600" b="1" dirty="0"/>
              <a:t>ALTERAÇÃO DE PROJETO.</a:t>
            </a:r>
            <a:r>
              <a:rPr lang="pt-BR" sz="1600" dirty="0"/>
              <a:t> Qualquer alteração de projeto, plano ou programa e escopo de implantação deverão ser submetidos à aprovação prévia do IEMA, em conformidade com o artigo 11 da Instrução Normativa nº 13-N/2021, alterada em 25 de abril de 2023, devendo ser apresentado também em meio digital </a:t>
            </a:r>
            <a:r>
              <a:rPr lang="pt-BR" sz="1600" u="sng" dirty="0"/>
              <a:t>(</a:t>
            </a:r>
            <a:r>
              <a:rPr lang="pt-BR" sz="1600" dirty="0"/>
              <a:t>formato </a:t>
            </a:r>
            <a:r>
              <a:rPr lang="pt-BR" sz="1600" dirty="0" err="1"/>
              <a:t>kml</a:t>
            </a:r>
            <a:r>
              <a:rPr lang="pt-BR" sz="1600" dirty="0"/>
              <a:t>, </a:t>
            </a:r>
            <a:r>
              <a:rPr lang="pt-BR" sz="1600" dirty="0" err="1"/>
              <a:t>shapefile</a:t>
            </a:r>
            <a:r>
              <a:rPr lang="pt-BR" sz="1600" dirty="0"/>
              <a:t> e </a:t>
            </a:r>
            <a:r>
              <a:rPr lang="pt-BR" sz="1600" dirty="0" err="1"/>
              <a:t>dwg</a:t>
            </a:r>
            <a:r>
              <a:rPr lang="pt-BR" sz="1600" dirty="0"/>
              <a:t> versão até 2000, estando o titular da licença sujeito às penalidades previstas em lei caso não o faça. Apresentar a(s) respectiva(s) ART(s) do profissional habilitado pela autoria.</a:t>
            </a:r>
          </a:p>
          <a:p>
            <a:pPr lvl="0" algn="just">
              <a:buFont typeface="+mj-lt"/>
              <a:buAutoNum type="arabicPeriod" startAt="32"/>
            </a:pPr>
            <a:r>
              <a:rPr lang="pt-BR" sz="1600" dirty="0"/>
              <a:t>A obra não deverá ocorrer em horários fora do horário do comercial quando estiver nas proximidades das comunidades de </a:t>
            </a:r>
            <a:r>
              <a:rPr lang="pt-BR" sz="1600" dirty="0" err="1"/>
              <a:t>Guarabu</a:t>
            </a:r>
            <a:r>
              <a:rPr lang="pt-BR" sz="1600" dirty="0"/>
              <a:t> e Santo Antônio do XV.</a:t>
            </a:r>
          </a:p>
          <a:p>
            <a:pPr lvl="0" algn="just">
              <a:buFont typeface="+mj-lt"/>
              <a:buAutoNum type="arabicPeriod" startAt="32"/>
            </a:pPr>
            <a:r>
              <a:rPr lang="pt-BR" sz="1600" dirty="0"/>
              <a:t>A empresa executora da instalação deverá possuir Plano de Contenção de Acidentes com cargas perigosas.</a:t>
            </a:r>
          </a:p>
          <a:p>
            <a:pPr lvl="0" algn="just">
              <a:buFont typeface="+mj-lt"/>
              <a:buAutoNum type="arabicPeriod" startAt="32"/>
            </a:pPr>
            <a:r>
              <a:rPr lang="pt-BR" sz="1600" b="1" dirty="0"/>
              <a:t>PCS.</a:t>
            </a:r>
            <a:r>
              <a:rPr lang="pt-BR" sz="1600" dirty="0"/>
              <a:t> Executar o Programa de Comunicação Social e apresentar relatórios executivos semestrais (descritivos e fotográficos), de Educação Ambiental para trabalhadores da obra – PEAT e Programa de Educação Ambiental para Comunidades – PROJEA. </a:t>
            </a:r>
            <a:r>
              <a:rPr lang="pt-BR" sz="1600" b="1" dirty="0"/>
              <a:t>Prazo: 90 (noventa) dias para apresentação do primeiro.</a:t>
            </a:r>
            <a:endParaRPr lang="pt-BR" sz="1600" dirty="0"/>
          </a:p>
          <a:p>
            <a:pPr lvl="0" algn="just">
              <a:buFont typeface="+mj-lt"/>
              <a:buAutoNum type="arabicPeriod" startAt="32"/>
            </a:pPr>
            <a:r>
              <a:rPr lang="pt-BR" sz="1600" b="1" dirty="0"/>
              <a:t>PEAT.</a:t>
            </a:r>
            <a:r>
              <a:rPr lang="pt-BR" sz="1600" dirty="0"/>
              <a:t> Executar o Programa de Educação Ambiental para trabalhadores da obra e apresentar relatórios executivos semestrais (descritivos e fotográficos). </a:t>
            </a:r>
            <a:r>
              <a:rPr lang="pt-BR" sz="1600" b="1" dirty="0"/>
              <a:t>Prazo: 90 (noventa) dias para apresentação do primeiro.</a:t>
            </a:r>
            <a:endParaRPr lang="pt-BR" sz="1600" dirty="0"/>
          </a:p>
          <a:p>
            <a:pPr lvl="0" algn="just">
              <a:buFont typeface="+mj-lt"/>
              <a:buAutoNum type="arabicPeriod" startAt="32"/>
            </a:pPr>
            <a:r>
              <a:rPr lang="pt-BR" sz="1600" b="1" dirty="0"/>
              <a:t>PROJEA</a:t>
            </a:r>
            <a:r>
              <a:rPr lang="pt-BR" sz="1600" dirty="0"/>
              <a:t>. Executar o Programa de Educação Ambiental para Comunidades e apresentar relatórios executivos semestrais (descritivos e fotográficos). </a:t>
            </a:r>
            <a:r>
              <a:rPr lang="pt-BR" sz="1600" b="1" dirty="0"/>
              <a:t>Prazo: 90 (noventa) dias para apresentação do primeiro.</a:t>
            </a:r>
            <a:endParaRPr lang="pt-BR" sz="1600" dirty="0"/>
          </a:p>
          <a:p>
            <a:pPr lvl="0"/>
            <a:endParaRPr lang="pt-BR" sz="1600" dirty="0"/>
          </a:p>
        </p:txBody>
      </p:sp>
      <p:sp>
        <p:nvSpPr>
          <p:cNvPr id="4" name="Espaço Reservado para Número de Slide 1"/>
          <p:cNvSpPr>
            <a:spLocks noGrp="1"/>
          </p:cNvSpPr>
          <p:nvPr>
            <p:ph type="sldNum" sz="quarter" idx="12"/>
          </p:nvPr>
        </p:nvSpPr>
        <p:spPr/>
        <p:txBody>
          <a:bodyPr/>
          <a:lstStyle/>
          <a:p>
            <a:pPr algn="ctr"/>
            <a:fld id="{11580C95-E7AE-4143-AE2D-E14D98663070}" type="slidenum">
              <a:rPr lang="pt-BR" smtClean="0">
                <a:solidFill>
                  <a:prstClr val="black">
                    <a:tint val="75000"/>
                  </a:prstClr>
                </a:solidFill>
              </a:rPr>
              <a:pPr algn="ctr"/>
              <a:t>273</a:t>
            </a:fld>
            <a:endParaRPr lang="pt-BR" dirty="0">
              <a:solidFill>
                <a:prstClr val="black">
                  <a:tint val="75000"/>
                </a:prstClr>
              </a:solidFill>
            </a:endParaRPr>
          </a:p>
        </p:txBody>
      </p:sp>
    </p:spTree>
    <p:extLst>
      <p:ext uri="{BB962C8B-B14F-4D97-AF65-F5344CB8AC3E}">
        <p14:creationId xmlns:p14="http://schemas.microsoft.com/office/powerpoint/2010/main" xmlns="" val="972763608"/>
      </p:ext>
    </p:extLst>
  </p:cSld>
  <p:clrMapOvr>
    <a:masterClrMapping/>
  </p:clrMapOvr>
  <p:transition spd="slow">
    <p:cut/>
  </p:transition>
  <p:timing>
    <p:tnLst>
      <p:par>
        <p:cTn id="1" dur="indefinite" restart="never" nodeType="tmRoot"/>
      </p:par>
    </p:tnLst>
  </p:timing>
</p:sld>
</file>

<file path=ppt/slides/slide27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37866" y="548680"/>
            <a:ext cx="8229600" cy="436910"/>
          </a:xfrm>
          <a:prstGeom prst="rect">
            <a:avLst/>
          </a:prstGeom>
          <a:noFill/>
          <a:ln>
            <a:noFill/>
          </a:ln>
        </p:spPr>
        <p:txBody>
          <a:bodyPr lIns="91425" tIns="45700" rIns="91425" bIns="45700" anchor="b" anchorCtr="0">
            <a:noAutofit/>
          </a:bodyPr>
          <a:lstStyle/>
          <a:p>
            <a:r>
              <a:rPr lang="pt-BR" sz="2400" b="1" dirty="0"/>
              <a:t>EXEMPLO MINUTA DE LICENÇA DE INSTALAÇÃO</a:t>
            </a:r>
          </a:p>
        </p:txBody>
      </p:sp>
      <p:sp>
        <p:nvSpPr>
          <p:cNvPr id="2" name="Espaço Reservado para Conteúdo 1"/>
          <p:cNvSpPr>
            <a:spLocks noGrp="1"/>
          </p:cNvSpPr>
          <p:nvPr>
            <p:ph idx="1"/>
          </p:nvPr>
        </p:nvSpPr>
        <p:spPr>
          <a:xfrm>
            <a:off x="437866" y="1052736"/>
            <a:ext cx="8229600" cy="5472608"/>
          </a:xfrm>
        </p:spPr>
        <p:txBody>
          <a:bodyPr/>
          <a:lstStyle/>
          <a:p>
            <a:pPr lvl="0" algn="just">
              <a:buFont typeface="+mj-lt"/>
              <a:buAutoNum type="arabicPeriod" startAt="38"/>
            </a:pPr>
            <a:r>
              <a:rPr lang="pt-BR" sz="1800" b="1" dirty="0"/>
              <a:t>DESAPROPRIAÇÃO.</a:t>
            </a:r>
            <a:r>
              <a:rPr lang="pt-BR" sz="1800" dirty="0"/>
              <a:t> Apresentar relatório conclusivo sobre a execução do Projeto de Desapropriação.</a:t>
            </a:r>
            <a:r>
              <a:rPr lang="pt-BR" sz="1800" b="1" dirty="0"/>
              <a:t> Prazo: quando do requerimento da Licença de Operação.</a:t>
            </a:r>
            <a:endParaRPr lang="pt-BR" sz="1800" dirty="0"/>
          </a:p>
          <a:p>
            <a:pPr algn="just">
              <a:buFont typeface="+mj-lt"/>
              <a:buAutoNum type="arabicPeriod" startAt="38"/>
            </a:pPr>
            <a:r>
              <a:rPr lang="pt-BR" sz="1800" dirty="0"/>
              <a:t>Toda documentação a ser apresentada para atendimento das exigências feitas pelo </a:t>
            </a:r>
            <a:r>
              <a:rPr lang="pt-BR" sz="1800" dirty="0" err="1"/>
              <a:t>Iema</a:t>
            </a:r>
            <a:r>
              <a:rPr lang="pt-BR" sz="1800" dirty="0"/>
              <a:t> deverá mencionar explicitamente o número da condicionante, do ofício, da notificação e/ou qualquer instrumento a que se refere; os projetos e relatórios deverão ser apresentados em pasta própria e acompanhados da respectiva ART, quando couber; e mapas e plantas de toda ordem deverão ser apresentados em meio digital (arquivos em formato </a:t>
            </a:r>
            <a:r>
              <a:rPr lang="pt-BR" sz="1800" i="1" dirty="0" err="1"/>
              <a:t>kml</a:t>
            </a:r>
            <a:r>
              <a:rPr lang="pt-BR" sz="1800" dirty="0"/>
              <a:t> e </a:t>
            </a:r>
            <a:r>
              <a:rPr lang="pt-BR" sz="1800" i="1" dirty="0" err="1"/>
              <a:t>shapefile</a:t>
            </a:r>
            <a:r>
              <a:rPr lang="pt-BR" sz="1800" i="1" dirty="0"/>
              <a:t> e </a:t>
            </a:r>
            <a:r>
              <a:rPr lang="pt-BR" sz="1800" i="1" dirty="0" err="1"/>
              <a:t>dwg</a:t>
            </a:r>
            <a:r>
              <a:rPr lang="pt-BR" sz="1800" i="1" dirty="0"/>
              <a:t> versão até 2000</a:t>
            </a:r>
            <a:r>
              <a:rPr lang="pt-BR" sz="1800" dirty="0"/>
              <a:t>).</a:t>
            </a:r>
          </a:p>
          <a:p>
            <a:pPr algn="just">
              <a:buFont typeface="+mj-lt"/>
              <a:buAutoNum type="arabicPeriod" startAt="38"/>
            </a:pPr>
            <a:r>
              <a:rPr lang="pt-BR" sz="1800" dirty="0"/>
              <a:t>Esta licença se refere apenas aos aspectos ambientais da atividade em questão e, conforme disposto no ART. 18, do Decreto Estadual Nº 4039-R de dezembro de 2016, não exime o seu titular da apresentação, aos órgãos competentes, de outros documentos legalmente exigíveis. também não inibe ou restringe de qualquer forma a ação dos demais órgãos e instituições fiscalizadoras nem desobriga a empresa da obtenção de autorizações, anuências, laudos, certidões, certificados ou outros documentos previstos na legislação vigente, sendo de sua responsabilidade a adoção de qualquer providência nesse sentido.</a:t>
            </a:r>
          </a:p>
          <a:p>
            <a:pPr marL="0" indent="0" algn="just">
              <a:buNone/>
            </a:pPr>
            <a:endParaRPr lang="pt-BR" sz="1800" dirty="0"/>
          </a:p>
        </p:txBody>
      </p:sp>
      <p:sp>
        <p:nvSpPr>
          <p:cNvPr id="4" name="Espaço Reservado para Número de Slide 1"/>
          <p:cNvSpPr>
            <a:spLocks noGrp="1"/>
          </p:cNvSpPr>
          <p:nvPr>
            <p:ph type="sldNum" sz="quarter" idx="12"/>
          </p:nvPr>
        </p:nvSpPr>
        <p:spPr/>
        <p:txBody>
          <a:bodyPr/>
          <a:lstStyle/>
          <a:p>
            <a:pPr algn="ctr"/>
            <a:fld id="{11580C95-E7AE-4143-AE2D-E14D98663070}" type="slidenum">
              <a:rPr lang="pt-BR" smtClean="0">
                <a:solidFill>
                  <a:prstClr val="black">
                    <a:tint val="75000"/>
                  </a:prstClr>
                </a:solidFill>
              </a:rPr>
              <a:pPr algn="ctr"/>
              <a:t>274</a:t>
            </a:fld>
            <a:endParaRPr lang="pt-BR" dirty="0">
              <a:solidFill>
                <a:prstClr val="black">
                  <a:tint val="75000"/>
                </a:prstClr>
              </a:solidFill>
            </a:endParaRPr>
          </a:p>
        </p:txBody>
      </p:sp>
    </p:spTree>
    <p:extLst>
      <p:ext uri="{BB962C8B-B14F-4D97-AF65-F5344CB8AC3E}">
        <p14:creationId xmlns:p14="http://schemas.microsoft.com/office/powerpoint/2010/main" xmlns="" val="3361544728"/>
      </p:ext>
    </p:extLst>
  </p:cSld>
  <p:clrMapOvr>
    <a:masterClrMapping/>
  </p:clrMapOvr>
  <p:transition spd="slow">
    <p:cut/>
  </p:transition>
  <p:timing>
    <p:tnLst>
      <p:par>
        <p:cTn id="1" dur="indefinite" restart="never" nodeType="tmRoot"/>
      </p:par>
    </p:tnLst>
  </p:timing>
</p:sld>
</file>

<file path=ppt/slides/slide27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37866" y="548680"/>
            <a:ext cx="8229600" cy="436910"/>
          </a:xfrm>
          <a:prstGeom prst="rect">
            <a:avLst/>
          </a:prstGeom>
          <a:noFill/>
          <a:ln>
            <a:noFill/>
          </a:ln>
        </p:spPr>
        <p:txBody>
          <a:bodyPr lIns="91425" tIns="45700" rIns="91425" bIns="45700" anchor="b" anchorCtr="0">
            <a:noAutofit/>
          </a:bodyPr>
          <a:lstStyle/>
          <a:p>
            <a:r>
              <a:rPr lang="pt-BR" sz="2400" b="1" dirty="0"/>
              <a:t>EXEMPLO MINUTA DE LICENÇA DE INSTALAÇÃO</a:t>
            </a:r>
          </a:p>
        </p:txBody>
      </p:sp>
      <p:sp>
        <p:nvSpPr>
          <p:cNvPr id="2" name="Espaço Reservado para Conteúdo 1"/>
          <p:cNvSpPr>
            <a:spLocks noGrp="1"/>
          </p:cNvSpPr>
          <p:nvPr>
            <p:ph idx="1"/>
          </p:nvPr>
        </p:nvSpPr>
        <p:spPr>
          <a:xfrm>
            <a:off x="437866" y="1052736"/>
            <a:ext cx="8229600" cy="5472608"/>
          </a:xfrm>
        </p:spPr>
        <p:txBody>
          <a:bodyPr/>
          <a:lstStyle/>
          <a:p>
            <a:pPr algn="just">
              <a:buFont typeface="+mj-lt"/>
              <a:buAutoNum type="arabicPeriod" startAt="41"/>
            </a:pPr>
            <a:r>
              <a:rPr lang="pt-BR" sz="1800" dirty="0"/>
              <a:t>Apresentar folha original de publicação tornando pública a obtenção da licença instalação, em jornal de grande circulação no local de abrangência da atividade licenciada e ainda no diário oficial do estado.</a:t>
            </a:r>
          </a:p>
          <a:p>
            <a:pPr algn="just">
              <a:buFont typeface="+mj-lt"/>
              <a:buAutoNum type="arabicPeriod" startAt="41"/>
            </a:pPr>
            <a:r>
              <a:rPr lang="pt-BR" sz="1800" dirty="0"/>
              <a:t>Apresentação obrigatória da licença expedida pelo órgão ambiental sempre que a atividade for vistoriada;</a:t>
            </a:r>
          </a:p>
          <a:p>
            <a:pPr algn="just">
              <a:buFont typeface="+mj-lt"/>
              <a:buAutoNum type="arabicPeriod" startAt="41"/>
            </a:pPr>
            <a:r>
              <a:rPr lang="pt-BR" sz="1800" dirty="0"/>
              <a:t>Obter licença de operação antes do início das atividades, ou solicitar renovação desta licença, até 120 (cento e vinte) dias antes do seu vencimento;</a:t>
            </a:r>
          </a:p>
          <a:p>
            <a:pPr algn="just">
              <a:buFont typeface="+mj-lt"/>
              <a:buAutoNum type="arabicPeriod" startAt="41"/>
            </a:pPr>
            <a:r>
              <a:rPr lang="pt-BR" sz="1800" dirty="0"/>
              <a:t>O não cumprimento das condicionantes acima penalizará a empresa com a imposição das penalidades de multa e/ou interdição/embargo das atividades/obra, conforme previsto nos incisos II, III e IV do artigo 8º da lei estadual 7058/2002, e ainda determinará a suspensão ou cassação da licença, conforme previsto no artigo 17 da mesma lei;</a:t>
            </a:r>
          </a:p>
          <a:p>
            <a:pPr algn="just">
              <a:buFont typeface="+mj-lt"/>
              <a:buAutoNum type="arabicPeriod" startAt="41"/>
            </a:pPr>
            <a:r>
              <a:rPr lang="pt-BR" sz="1800" dirty="0"/>
              <a:t>a construção, reforma, ampliação, instalação ou funcionamento de estabelecimentos, obras ou serviços potencialmente poluidores, contrariando as normas legais e regulamentares pertinentes, constitui crime contra o meio ambiente, sujeito à pena de detenção de um a seis meses, nos termos do ART. 60 da lei 9.605/98.</a:t>
            </a:r>
          </a:p>
          <a:p>
            <a:pPr marL="457200" indent="-457200" algn="just">
              <a:buFont typeface="+mj-lt"/>
              <a:buAutoNum type="arabicPeriod" startAt="41"/>
            </a:pPr>
            <a:endParaRPr lang="pt-BR" sz="2000" dirty="0"/>
          </a:p>
        </p:txBody>
      </p:sp>
      <p:sp>
        <p:nvSpPr>
          <p:cNvPr id="4" name="Espaço Reservado para Número de Slide 1"/>
          <p:cNvSpPr>
            <a:spLocks noGrp="1"/>
          </p:cNvSpPr>
          <p:nvPr>
            <p:ph type="sldNum" sz="quarter" idx="12"/>
          </p:nvPr>
        </p:nvSpPr>
        <p:spPr/>
        <p:txBody>
          <a:bodyPr/>
          <a:lstStyle/>
          <a:p>
            <a:pPr algn="ctr"/>
            <a:fld id="{11580C95-E7AE-4143-AE2D-E14D98663070}" type="slidenum">
              <a:rPr lang="pt-BR" smtClean="0">
                <a:solidFill>
                  <a:prstClr val="black">
                    <a:tint val="75000"/>
                  </a:prstClr>
                </a:solidFill>
              </a:rPr>
              <a:pPr algn="ctr"/>
              <a:t>275</a:t>
            </a:fld>
            <a:endParaRPr lang="pt-BR" dirty="0">
              <a:solidFill>
                <a:prstClr val="black">
                  <a:tint val="75000"/>
                </a:prstClr>
              </a:solidFill>
            </a:endParaRPr>
          </a:p>
        </p:txBody>
      </p:sp>
    </p:spTree>
    <p:extLst>
      <p:ext uri="{BB962C8B-B14F-4D97-AF65-F5344CB8AC3E}">
        <p14:creationId xmlns:p14="http://schemas.microsoft.com/office/powerpoint/2010/main" xmlns="" val="1206353755"/>
      </p:ext>
    </p:extLst>
  </p:cSld>
  <p:clrMapOvr>
    <a:masterClrMapping/>
  </p:clrMapOvr>
  <p:transition spd="slow">
    <p:cut/>
  </p:transition>
  <p:timing>
    <p:tnLst>
      <p:par>
        <p:cTn id="1" dur="indefinite" restart="never" nodeType="tmRoot"/>
      </p:par>
    </p:tnLst>
  </p:timing>
</p:sld>
</file>

<file path=ppt/slides/slide27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37866" y="548680"/>
            <a:ext cx="8229600" cy="436910"/>
          </a:xfrm>
          <a:prstGeom prst="rect">
            <a:avLst/>
          </a:prstGeom>
          <a:noFill/>
          <a:ln>
            <a:noFill/>
          </a:ln>
        </p:spPr>
        <p:txBody>
          <a:bodyPr lIns="91425" tIns="45700" rIns="91425" bIns="45700" anchor="b" anchorCtr="0">
            <a:noAutofit/>
          </a:bodyPr>
          <a:lstStyle/>
          <a:p>
            <a:r>
              <a:rPr lang="pt-BR" sz="2400" b="1" dirty="0"/>
              <a:t>EXEMPLO DE LICENÇA DE OPERAÇÃO</a:t>
            </a:r>
          </a:p>
        </p:txBody>
      </p:sp>
      <p:sp>
        <p:nvSpPr>
          <p:cNvPr id="2" name="Espaço Reservado para Conteúdo 1"/>
          <p:cNvSpPr>
            <a:spLocks noGrp="1"/>
          </p:cNvSpPr>
          <p:nvPr>
            <p:ph idx="1"/>
          </p:nvPr>
        </p:nvSpPr>
        <p:spPr>
          <a:xfrm>
            <a:off x="437866" y="1052736"/>
            <a:ext cx="8229600" cy="5472608"/>
          </a:xfrm>
        </p:spPr>
        <p:txBody>
          <a:bodyPr/>
          <a:lstStyle/>
          <a:p>
            <a:pPr marL="0" indent="0" algn="just">
              <a:buNone/>
            </a:pPr>
            <a:endParaRPr lang="pt-BR" sz="1800" dirty="0"/>
          </a:p>
          <a:p>
            <a:pPr marL="457200" indent="-457200" algn="just">
              <a:buFont typeface="+mj-lt"/>
              <a:buAutoNum type="arabicPeriod" startAt="41"/>
            </a:pPr>
            <a:endParaRPr lang="pt-BR" sz="2000" dirty="0"/>
          </a:p>
        </p:txBody>
      </p:sp>
      <p:sp>
        <p:nvSpPr>
          <p:cNvPr id="4" name="Espaço Reservado para Número de Slide 1"/>
          <p:cNvSpPr>
            <a:spLocks noGrp="1"/>
          </p:cNvSpPr>
          <p:nvPr>
            <p:ph type="sldNum" sz="quarter" idx="12"/>
          </p:nvPr>
        </p:nvSpPr>
        <p:spPr/>
        <p:txBody>
          <a:bodyPr/>
          <a:lstStyle/>
          <a:p>
            <a:pPr algn="ctr"/>
            <a:fld id="{11580C95-E7AE-4143-AE2D-E14D98663070}" type="slidenum">
              <a:rPr lang="pt-BR" smtClean="0">
                <a:solidFill>
                  <a:prstClr val="black">
                    <a:tint val="75000"/>
                  </a:prstClr>
                </a:solidFill>
              </a:rPr>
              <a:pPr algn="ctr"/>
              <a:t>276</a:t>
            </a:fld>
            <a:endParaRPr lang="pt-BR" dirty="0">
              <a:solidFill>
                <a:prstClr val="black">
                  <a:tint val="75000"/>
                </a:prstClr>
              </a:solidFill>
            </a:endParaRPr>
          </a:p>
        </p:txBody>
      </p:sp>
      <p:sp>
        <p:nvSpPr>
          <p:cNvPr id="5" name="CaixaDeTexto 4">
            <a:extLst>
              <a:ext uri="{FF2B5EF4-FFF2-40B4-BE49-F238E27FC236}">
                <a16:creationId xmlns:a16="http://schemas.microsoft.com/office/drawing/2014/main" xmlns="" id="{16B91052-B448-4EBB-81D9-0F2BAE4885AB}"/>
              </a:ext>
            </a:extLst>
          </p:cNvPr>
          <p:cNvSpPr txBox="1"/>
          <p:nvPr/>
        </p:nvSpPr>
        <p:spPr>
          <a:xfrm>
            <a:off x="125760" y="1078098"/>
            <a:ext cx="8892480" cy="4770537"/>
          </a:xfrm>
          <a:prstGeom prst="rect">
            <a:avLst/>
          </a:prstGeom>
          <a:noFill/>
        </p:spPr>
        <p:txBody>
          <a:bodyPr wrap="square" rtlCol="0">
            <a:spAutoFit/>
          </a:bodyPr>
          <a:lstStyle/>
          <a:p>
            <a:pPr algn="just"/>
            <a:r>
              <a:rPr lang="pt-BR" sz="1600" b="1" dirty="0">
                <a:solidFill>
                  <a:srgbClr val="FF0000"/>
                </a:solidFill>
                <a:latin typeface="Calibri"/>
              </a:rPr>
              <a:t>Condicionantes:</a:t>
            </a:r>
          </a:p>
          <a:p>
            <a:pPr marL="285750" indent="-285750" algn="just">
              <a:buFont typeface="Arial" panose="020B0604020202020204" pitchFamily="34" charset="0"/>
              <a:buChar char="•"/>
            </a:pPr>
            <a:r>
              <a:rPr lang="pt-BR" sz="1600" dirty="0">
                <a:solidFill>
                  <a:prstClr val="black"/>
                </a:solidFill>
                <a:latin typeface="Calibri"/>
              </a:rPr>
              <a:t>Realizar rotineiramente a manutenção de todos os elementos constitutivos da rodovia de forma a mantê-los próximos das condições em que foram construídos, incluindo-se limpeza dos dispositivos de drenagem (reparo de meio-fio, limpeza de sarjeta, desobstrução de bueiros, etc.); ações de manutenção do pavimento asfáltico (tapa buraco); roçada de vegetação exótica com disposição fora da rede de drenagem; reparos na sinalização vertical e horizontal; e ações para manter os taludes estáveis, a fim de oferecer condições seguras de tráfego na via.</a:t>
            </a:r>
          </a:p>
          <a:p>
            <a:pPr marL="285750" indent="-285750" algn="just">
              <a:buFont typeface="Arial" panose="020B0604020202020204" pitchFamily="34" charset="0"/>
              <a:buChar char="•"/>
            </a:pPr>
            <a:endParaRPr lang="pt-BR" sz="1600" dirty="0">
              <a:solidFill>
                <a:prstClr val="black"/>
              </a:solidFill>
              <a:latin typeface="Calibri"/>
            </a:endParaRPr>
          </a:p>
          <a:p>
            <a:pPr marL="285750" indent="-285750" algn="just">
              <a:buFont typeface="Arial" panose="020B0604020202020204" pitchFamily="34" charset="0"/>
              <a:buChar char="•"/>
            </a:pPr>
            <a:r>
              <a:rPr lang="pt-BR" sz="1600" dirty="0">
                <a:solidFill>
                  <a:prstClr val="black"/>
                </a:solidFill>
                <a:latin typeface="Calibri"/>
              </a:rPr>
              <a:t>Apresentar Anotação(</a:t>
            </a:r>
            <a:r>
              <a:rPr lang="pt-BR" sz="1600" dirty="0" err="1">
                <a:solidFill>
                  <a:prstClr val="black"/>
                </a:solidFill>
                <a:latin typeface="Calibri"/>
              </a:rPr>
              <a:t>ões</a:t>
            </a:r>
            <a:r>
              <a:rPr lang="pt-BR" sz="1600" dirty="0">
                <a:solidFill>
                  <a:prstClr val="black"/>
                </a:solidFill>
                <a:latin typeface="Calibri"/>
              </a:rPr>
              <a:t>) de Responsabilidade Técnica – ART(s) dos profissionais legalmente habilitados pela manutenção da Rodovia, e pela execução de todos os projetos, planos e programas elencados nesta licença, cujo período deverá corresponder desde a data de início dos serviços de manutenção até a data de vencimento desta licença. Prazo: até 30 (trinta) dias antes do início dos serviços de manutenção.</a:t>
            </a:r>
          </a:p>
          <a:p>
            <a:pPr marL="285750" indent="-285750" algn="just">
              <a:buFont typeface="Arial" panose="020B0604020202020204" pitchFamily="34" charset="0"/>
              <a:buChar char="•"/>
            </a:pPr>
            <a:endParaRPr lang="pt-BR" sz="1600" dirty="0">
              <a:solidFill>
                <a:prstClr val="black"/>
              </a:solidFill>
              <a:latin typeface="Calibri"/>
            </a:endParaRPr>
          </a:p>
          <a:p>
            <a:pPr marL="285750" indent="-285750" algn="just">
              <a:buFont typeface="Arial" panose="020B0604020202020204" pitchFamily="34" charset="0"/>
              <a:buChar char="•"/>
            </a:pPr>
            <a:r>
              <a:rPr lang="pt-BR" sz="1600" dirty="0">
                <a:solidFill>
                  <a:prstClr val="black"/>
                </a:solidFill>
                <a:latin typeface="Calibri"/>
              </a:rPr>
              <a:t>Promover a recuperação/estabilização de taludes (passivos ambientais), se houver.</a:t>
            </a:r>
          </a:p>
          <a:p>
            <a:pPr marL="285750" indent="-285750" algn="just">
              <a:buFont typeface="Arial" panose="020B0604020202020204" pitchFamily="34" charset="0"/>
              <a:buChar char="•"/>
            </a:pPr>
            <a:endParaRPr lang="pt-BR" sz="1600" dirty="0">
              <a:solidFill>
                <a:prstClr val="black"/>
              </a:solidFill>
              <a:latin typeface="Calibri"/>
            </a:endParaRPr>
          </a:p>
          <a:p>
            <a:pPr marL="285750" indent="-285750" algn="just">
              <a:buFont typeface="Arial" panose="020B0604020202020204" pitchFamily="34" charset="0"/>
              <a:buChar char="•"/>
            </a:pPr>
            <a:r>
              <a:rPr lang="pt-BR" sz="1600" dirty="0">
                <a:solidFill>
                  <a:prstClr val="black"/>
                </a:solidFill>
                <a:latin typeface="Calibri"/>
              </a:rPr>
              <a:t>Possuir anuência ou dispensa do Instituto do Patrimônio Histórico e Artístico Nacional - IPHAN para a operação da rodovia, conforme diretrizes da Instrução Normativa IPHAN nº 01/2015, </a:t>
            </a:r>
            <a:r>
              <a:rPr lang="pt-BR" sz="1600" u="sng" dirty="0">
                <a:solidFill>
                  <a:prstClr val="black"/>
                </a:solidFill>
                <a:latin typeface="Calibri"/>
              </a:rPr>
              <a:t>caso ocorram novas intervenções </a:t>
            </a:r>
            <a:r>
              <a:rPr lang="pt-BR" sz="1600" dirty="0">
                <a:solidFill>
                  <a:prstClr val="black"/>
                </a:solidFill>
                <a:latin typeface="Calibri"/>
              </a:rPr>
              <a:t>para as atividades de manutenção e/ou melhoramento.</a:t>
            </a:r>
          </a:p>
        </p:txBody>
      </p:sp>
    </p:spTree>
    <p:extLst>
      <p:ext uri="{BB962C8B-B14F-4D97-AF65-F5344CB8AC3E}">
        <p14:creationId xmlns:p14="http://schemas.microsoft.com/office/powerpoint/2010/main" xmlns="" val="3528391222"/>
      </p:ext>
    </p:extLst>
  </p:cSld>
  <p:clrMapOvr>
    <a:masterClrMapping/>
  </p:clrMapOvr>
  <p:transition spd="slow">
    <p:cut/>
  </p:transition>
  <p:timing>
    <p:tnLst>
      <p:par>
        <p:cTn id="1" dur="indefinite" restart="never" nodeType="tmRoot"/>
      </p:par>
    </p:tnLst>
  </p:timing>
</p:sld>
</file>

<file path=ppt/slides/slide27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37866" y="548680"/>
            <a:ext cx="8229600" cy="436910"/>
          </a:xfrm>
          <a:prstGeom prst="rect">
            <a:avLst/>
          </a:prstGeom>
          <a:noFill/>
          <a:ln>
            <a:noFill/>
          </a:ln>
        </p:spPr>
        <p:txBody>
          <a:bodyPr lIns="91425" tIns="45700" rIns="91425" bIns="45700" anchor="b" anchorCtr="0">
            <a:noAutofit/>
          </a:bodyPr>
          <a:lstStyle/>
          <a:p>
            <a:r>
              <a:rPr lang="pt-BR" sz="2400" b="1" dirty="0"/>
              <a:t>EXEMPLO DE LICENÇA DE OPERAÇÃO</a:t>
            </a:r>
          </a:p>
        </p:txBody>
      </p:sp>
      <p:sp>
        <p:nvSpPr>
          <p:cNvPr id="2" name="Espaço Reservado para Conteúdo 1"/>
          <p:cNvSpPr>
            <a:spLocks noGrp="1"/>
          </p:cNvSpPr>
          <p:nvPr>
            <p:ph idx="1"/>
          </p:nvPr>
        </p:nvSpPr>
        <p:spPr>
          <a:xfrm>
            <a:off x="437866" y="1052736"/>
            <a:ext cx="8229600" cy="5472608"/>
          </a:xfrm>
        </p:spPr>
        <p:txBody>
          <a:bodyPr/>
          <a:lstStyle/>
          <a:p>
            <a:pPr marL="0" indent="0" algn="just">
              <a:buNone/>
            </a:pPr>
            <a:endParaRPr lang="pt-BR" sz="1800" dirty="0"/>
          </a:p>
          <a:p>
            <a:pPr marL="457200" indent="-457200" algn="just">
              <a:buFont typeface="+mj-lt"/>
              <a:buAutoNum type="arabicPeriod" startAt="41"/>
            </a:pPr>
            <a:endParaRPr lang="pt-BR" sz="2000" dirty="0"/>
          </a:p>
        </p:txBody>
      </p:sp>
      <p:sp>
        <p:nvSpPr>
          <p:cNvPr id="4" name="Espaço Reservado para Número de Slide 1"/>
          <p:cNvSpPr>
            <a:spLocks noGrp="1"/>
          </p:cNvSpPr>
          <p:nvPr>
            <p:ph type="sldNum" sz="quarter" idx="12"/>
          </p:nvPr>
        </p:nvSpPr>
        <p:spPr/>
        <p:txBody>
          <a:bodyPr/>
          <a:lstStyle/>
          <a:p>
            <a:pPr algn="ctr"/>
            <a:fld id="{11580C95-E7AE-4143-AE2D-E14D98663070}" type="slidenum">
              <a:rPr lang="pt-BR" smtClean="0">
                <a:solidFill>
                  <a:prstClr val="black">
                    <a:tint val="75000"/>
                  </a:prstClr>
                </a:solidFill>
              </a:rPr>
              <a:pPr algn="ctr"/>
              <a:t>277</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2730F729-D527-42BA-B326-8666A1CB8019}"/>
              </a:ext>
            </a:extLst>
          </p:cNvPr>
          <p:cNvSpPr txBox="1"/>
          <p:nvPr/>
        </p:nvSpPr>
        <p:spPr>
          <a:xfrm>
            <a:off x="125760" y="1078098"/>
            <a:ext cx="8892480" cy="5078313"/>
          </a:xfrm>
          <a:prstGeom prst="rect">
            <a:avLst/>
          </a:prstGeom>
          <a:noFill/>
        </p:spPr>
        <p:txBody>
          <a:bodyPr wrap="square" rtlCol="0">
            <a:spAutoFit/>
          </a:bodyPr>
          <a:lstStyle/>
          <a:p>
            <a:pPr marL="285750" indent="-285750" algn="just">
              <a:buFont typeface="Arial" panose="020B0604020202020204" pitchFamily="34" charset="0"/>
              <a:buChar char="•"/>
            </a:pPr>
            <a:r>
              <a:rPr lang="pt-BR" dirty="0">
                <a:solidFill>
                  <a:prstClr val="black"/>
                </a:solidFill>
                <a:latin typeface="Calibri"/>
              </a:rPr>
              <a:t>Instalar placas de sinalização vertical de advertência “A-36, Animais Selvagens”, em consonância com o Código de Trânsito Brasileiro (CTB), inicio e fim dos  trechos que margeiam  fragmentos  florestais, com vistas a informar os usuários sobre a provável presença de fauna silvestre no percurso. </a:t>
            </a:r>
          </a:p>
          <a:p>
            <a:pPr algn="just"/>
            <a:endParaRPr lang="pt-BR" dirty="0">
              <a:solidFill>
                <a:prstClr val="black"/>
              </a:solidFill>
              <a:latin typeface="Calibri"/>
            </a:endParaRPr>
          </a:p>
          <a:p>
            <a:pPr marL="285750" indent="-285750" algn="just">
              <a:buFont typeface="Arial" panose="020B0604020202020204" pitchFamily="34" charset="0"/>
              <a:buChar char="•"/>
            </a:pPr>
            <a:r>
              <a:rPr lang="pt-BR" dirty="0">
                <a:solidFill>
                  <a:prstClr val="black"/>
                </a:solidFill>
                <a:latin typeface="Calibri"/>
              </a:rPr>
              <a:t>Apresentar e executar </a:t>
            </a:r>
            <a:r>
              <a:rPr lang="pt-BR" b="1" dirty="0">
                <a:solidFill>
                  <a:prstClr val="black"/>
                </a:solidFill>
                <a:latin typeface="Calibri"/>
              </a:rPr>
              <a:t>Programa de Monitoramento da Fauna Atropelada</a:t>
            </a:r>
            <a:r>
              <a:rPr lang="pt-BR" dirty="0">
                <a:solidFill>
                  <a:prstClr val="black"/>
                </a:solidFill>
                <a:latin typeface="Calibri"/>
              </a:rPr>
              <a:t> ao longo de toda a extensão da rodovia licenciada, acompanhado do requerimento de Autorização de Manejo de Fauna Silvestre - AMFS para a etapa de Monitoramento, considerando um cronograma de monitoramento por um período de 24 meses (2 anos), e ciclos de amostragem trimestrais abrangendo a sazonalidade climática, com duração de 5 (cinco) dias cada campanha, prevendo a entrega de relatórios semestrais comprobatórios da execução. O programa deverá seguir as orientações metodológicas cabíveis no Item 3 - Monitoramento de Fauna Atropelada do Termo de Referência específico para o Plano de Trabalho do Licenciamento de Empreendimentos de Estradas/Rodovias disponível no site do IEMA. </a:t>
            </a:r>
            <a:r>
              <a:rPr lang="pt-BR" b="1" dirty="0">
                <a:solidFill>
                  <a:prstClr val="black"/>
                </a:solidFill>
                <a:latin typeface="Calibri"/>
              </a:rPr>
              <a:t>Prazo para apresentação do programa: 120 (cento e vinte) dias</a:t>
            </a:r>
            <a:r>
              <a:rPr lang="pt-BR" dirty="0">
                <a:solidFill>
                  <a:prstClr val="black"/>
                </a:solidFill>
                <a:latin typeface="Calibri"/>
              </a:rPr>
              <a:t>. </a:t>
            </a:r>
            <a:r>
              <a:rPr lang="pt-BR" b="1" dirty="0">
                <a:solidFill>
                  <a:prstClr val="black"/>
                </a:solidFill>
                <a:latin typeface="Calibri"/>
              </a:rPr>
              <a:t>Prazo para execução: 30 (trinta) dias após aprovação do IEMA.</a:t>
            </a:r>
            <a:endParaRPr lang="pt-BR" dirty="0">
              <a:solidFill>
                <a:prstClr val="black"/>
              </a:solidFill>
              <a:latin typeface="Calibri"/>
            </a:endParaRPr>
          </a:p>
          <a:p>
            <a:pPr marL="285750" indent="-285750" algn="just">
              <a:buFont typeface="Arial" panose="020B0604020202020204" pitchFamily="34" charset="0"/>
              <a:buChar char="•"/>
            </a:pPr>
            <a:endParaRPr lang="pt-BR" dirty="0">
              <a:solidFill>
                <a:prstClr val="black"/>
              </a:solidFill>
              <a:latin typeface="Calibri"/>
            </a:endParaRPr>
          </a:p>
          <a:p>
            <a:pPr marL="285750" indent="-285750" algn="just">
              <a:buFont typeface="Arial" panose="020B0604020202020204" pitchFamily="34" charset="0"/>
              <a:buChar char="•"/>
            </a:pPr>
            <a:endParaRPr lang="pt-BR" dirty="0">
              <a:solidFill>
                <a:prstClr val="black"/>
              </a:solidFill>
              <a:latin typeface="Calibri"/>
            </a:endParaRPr>
          </a:p>
        </p:txBody>
      </p:sp>
    </p:spTree>
    <p:extLst>
      <p:ext uri="{BB962C8B-B14F-4D97-AF65-F5344CB8AC3E}">
        <p14:creationId xmlns:p14="http://schemas.microsoft.com/office/powerpoint/2010/main" xmlns="" val="1867289370"/>
      </p:ext>
    </p:extLst>
  </p:cSld>
  <p:clrMapOvr>
    <a:masterClrMapping/>
  </p:clrMapOvr>
  <p:transition spd="slow">
    <p:cut/>
  </p:transition>
  <p:timing>
    <p:tnLst>
      <p:par>
        <p:cTn id="1" dur="indefinite" restart="never" nodeType="tmRoot"/>
      </p:par>
    </p:tnLst>
  </p:timing>
</p:sld>
</file>

<file path=ppt/slides/slide27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37866" y="548680"/>
            <a:ext cx="8229600" cy="436910"/>
          </a:xfrm>
          <a:prstGeom prst="rect">
            <a:avLst/>
          </a:prstGeom>
          <a:noFill/>
          <a:ln>
            <a:noFill/>
          </a:ln>
        </p:spPr>
        <p:txBody>
          <a:bodyPr lIns="91425" tIns="45700" rIns="91425" bIns="45700" anchor="b" anchorCtr="0">
            <a:noAutofit/>
          </a:bodyPr>
          <a:lstStyle/>
          <a:p>
            <a:r>
              <a:rPr lang="pt-BR" sz="2400" b="1" dirty="0"/>
              <a:t>EXEMPLO DE LICENÇA DE OPERAÇÃO</a:t>
            </a:r>
          </a:p>
        </p:txBody>
      </p:sp>
      <p:sp>
        <p:nvSpPr>
          <p:cNvPr id="2" name="Espaço Reservado para Conteúdo 1"/>
          <p:cNvSpPr>
            <a:spLocks noGrp="1"/>
          </p:cNvSpPr>
          <p:nvPr>
            <p:ph idx="1"/>
          </p:nvPr>
        </p:nvSpPr>
        <p:spPr>
          <a:xfrm>
            <a:off x="437866" y="1052736"/>
            <a:ext cx="8229600" cy="5472608"/>
          </a:xfrm>
        </p:spPr>
        <p:txBody>
          <a:bodyPr/>
          <a:lstStyle/>
          <a:p>
            <a:pPr marL="0" indent="0" algn="just">
              <a:buNone/>
            </a:pPr>
            <a:endParaRPr lang="pt-BR" sz="1800" dirty="0"/>
          </a:p>
          <a:p>
            <a:pPr marL="457200" indent="-457200" algn="just">
              <a:buFont typeface="+mj-lt"/>
              <a:buAutoNum type="arabicPeriod" startAt="41"/>
            </a:pPr>
            <a:endParaRPr lang="pt-BR" sz="2000" dirty="0"/>
          </a:p>
        </p:txBody>
      </p:sp>
      <p:sp>
        <p:nvSpPr>
          <p:cNvPr id="4" name="Espaço Reservado para Número de Slide 1"/>
          <p:cNvSpPr>
            <a:spLocks noGrp="1"/>
          </p:cNvSpPr>
          <p:nvPr>
            <p:ph type="sldNum" sz="quarter" idx="12"/>
          </p:nvPr>
        </p:nvSpPr>
        <p:spPr/>
        <p:txBody>
          <a:bodyPr/>
          <a:lstStyle/>
          <a:p>
            <a:pPr algn="ctr"/>
            <a:fld id="{11580C95-E7AE-4143-AE2D-E14D98663070}" type="slidenum">
              <a:rPr lang="pt-BR" smtClean="0">
                <a:solidFill>
                  <a:prstClr val="black">
                    <a:tint val="75000"/>
                  </a:prstClr>
                </a:solidFill>
              </a:rPr>
              <a:pPr algn="ctr"/>
              <a:t>278</a:t>
            </a:fld>
            <a:endParaRPr lang="pt-BR" dirty="0">
              <a:solidFill>
                <a:prstClr val="black">
                  <a:tint val="75000"/>
                </a:prstClr>
              </a:solidFill>
            </a:endParaRPr>
          </a:p>
        </p:txBody>
      </p:sp>
      <p:sp>
        <p:nvSpPr>
          <p:cNvPr id="7" name="CaixaDeTexto 6">
            <a:extLst>
              <a:ext uri="{FF2B5EF4-FFF2-40B4-BE49-F238E27FC236}">
                <a16:creationId xmlns:a16="http://schemas.microsoft.com/office/drawing/2014/main" xmlns="" id="{3F49799E-982B-4AFB-8654-69366D9CBFCF}"/>
              </a:ext>
            </a:extLst>
          </p:cNvPr>
          <p:cNvSpPr txBox="1"/>
          <p:nvPr/>
        </p:nvSpPr>
        <p:spPr>
          <a:xfrm>
            <a:off x="125760" y="1050986"/>
            <a:ext cx="8892480" cy="4801314"/>
          </a:xfrm>
          <a:prstGeom prst="rect">
            <a:avLst/>
          </a:prstGeom>
          <a:noFill/>
        </p:spPr>
        <p:txBody>
          <a:bodyPr wrap="square" rtlCol="0">
            <a:spAutoFit/>
          </a:bodyPr>
          <a:lstStyle/>
          <a:p>
            <a:pPr marL="285750" indent="-285750" algn="just">
              <a:buFont typeface="Arial" panose="020B0604020202020204" pitchFamily="34" charset="0"/>
              <a:buChar char="•"/>
            </a:pPr>
            <a:r>
              <a:rPr lang="pt-BR" dirty="0">
                <a:solidFill>
                  <a:prstClr val="black"/>
                </a:solidFill>
                <a:latin typeface="Calibri"/>
              </a:rPr>
              <a:t>Possuir os </a:t>
            </a:r>
            <a:r>
              <a:rPr lang="pt-BR" dirty="0" err="1">
                <a:solidFill>
                  <a:prstClr val="black"/>
                </a:solidFill>
                <a:latin typeface="Calibri"/>
              </a:rPr>
              <a:t>MTRs</a:t>
            </a:r>
            <a:r>
              <a:rPr lang="pt-BR" dirty="0">
                <a:solidFill>
                  <a:prstClr val="black"/>
                </a:solidFill>
                <a:latin typeface="Calibri"/>
              </a:rPr>
              <a:t> ou as notas fiscais, além da(s) cópia(s) da(s) licença(s) ambiental(</a:t>
            </a:r>
            <a:r>
              <a:rPr lang="pt-BR" dirty="0" err="1">
                <a:solidFill>
                  <a:prstClr val="black"/>
                </a:solidFill>
                <a:latin typeface="Calibri"/>
              </a:rPr>
              <a:t>is</a:t>
            </a:r>
            <a:r>
              <a:rPr lang="pt-BR" dirty="0">
                <a:solidFill>
                  <a:prstClr val="black"/>
                </a:solidFill>
                <a:latin typeface="Calibri"/>
              </a:rPr>
              <a:t>) de empresa(s) licenciada(s) para a coleta, transporte e destinação final dos resíduos gerados em virtude de acidentes, emergências, manutenções ou obras. Fica proibida a queima, a céu aberto, de resíduos sólidos de qualquer natureza. Ao final da vigência ou</a:t>
            </a:r>
            <a:r>
              <a:rPr lang="pt-BR" b="1" dirty="0">
                <a:solidFill>
                  <a:prstClr val="black"/>
                </a:solidFill>
                <a:latin typeface="Calibri"/>
              </a:rPr>
              <a:t> </a:t>
            </a:r>
            <a:r>
              <a:rPr lang="pt-BR" dirty="0">
                <a:solidFill>
                  <a:prstClr val="black"/>
                </a:solidFill>
                <a:latin typeface="Calibri"/>
              </a:rPr>
              <a:t>na ocasião do requerimento de renovação desta licença, apresentar relatório com dados mensais descrevendo a tipologia, classificação e quantidade de resíduos, data de destinação, e dados do transportador e destinador (razão social, CNPJ, nº da licença de operação, nº da nota fiscal ou do MTR).</a:t>
            </a:r>
          </a:p>
          <a:p>
            <a:pPr marL="285750" indent="-285750" algn="just">
              <a:buFont typeface="Arial" panose="020B0604020202020204" pitchFamily="34" charset="0"/>
              <a:buChar char="•"/>
            </a:pPr>
            <a:endParaRPr lang="pt-BR" dirty="0">
              <a:solidFill>
                <a:prstClr val="black"/>
              </a:solidFill>
              <a:latin typeface="Calibri"/>
            </a:endParaRPr>
          </a:p>
          <a:p>
            <a:pPr marL="285750" indent="-285750" algn="just">
              <a:buFont typeface="Arial" panose="020B0604020202020204" pitchFamily="34" charset="0"/>
              <a:buChar char="•"/>
            </a:pPr>
            <a:r>
              <a:rPr lang="pt-BR" dirty="0">
                <a:solidFill>
                  <a:prstClr val="black"/>
                </a:solidFill>
                <a:latin typeface="Calibri"/>
              </a:rPr>
              <a:t>No caso de acidentes naturais, ou de ações necessárias para evitá-los, ou de alterações de traçado da rodovia, e para as quais seja necessária a elaboração de novos projetos técnicos específicos, deverão ser encaminhados ao IEMA cópias das respectivas ART de autoria desses projetos e de execução da obra, acompanhado do Relatório de Controle, Recuperação e Monitoramento Ambiental, conforme modelo do </a:t>
            </a:r>
            <a:r>
              <a:rPr lang="pt-BR" b="1" dirty="0">
                <a:solidFill>
                  <a:prstClr val="black"/>
                </a:solidFill>
                <a:latin typeface="Calibri"/>
              </a:rPr>
              <a:t>Apêndice I</a:t>
            </a:r>
            <a:r>
              <a:rPr lang="pt-BR" dirty="0">
                <a:solidFill>
                  <a:prstClr val="black"/>
                </a:solidFill>
                <a:latin typeface="Calibri"/>
              </a:rPr>
              <a:t> de forma a manter o registro da ocorrência no processo. </a:t>
            </a:r>
            <a:r>
              <a:rPr lang="pt-BR" b="1" dirty="0">
                <a:solidFill>
                  <a:prstClr val="black"/>
                </a:solidFill>
                <a:latin typeface="Calibri"/>
              </a:rPr>
              <a:t>Prazo: 15 (quinze) dias antes da obra e 60 dias após conclusão com envio do Relatório.</a:t>
            </a:r>
          </a:p>
          <a:p>
            <a:pPr algn="just"/>
            <a:endParaRPr lang="pt-BR" dirty="0">
              <a:solidFill>
                <a:prstClr val="black"/>
              </a:solidFill>
              <a:latin typeface="Calibri"/>
            </a:endParaRPr>
          </a:p>
        </p:txBody>
      </p:sp>
    </p:spTree>
    <p:extLst>
      <p:ext uri="{BB962C8B-B14F-4D97-AF65-F5344CB8AC3E}">
        <p14:creationId xmlns:p14="http://schemas.microsoft.com/office/powerpoint/2010/main" xmlns="" val="2865500098"/>
      </p:ext>
    </p:extLst>
  </p:cSld>
  <p:clrMapOvr>
    <a:masterClrMapping/>
  </p:clrMapOvr>
  <p:transition spd="slow">
    <p:cut/>
  </p:transition>
  <p:timing>
    <p:tnLst>
      <p:par>
        <p:cTn id="1" dur="indefinite" restart="never" nodeType="tmRoot"/>
      </p:par>
    </p:tnLst>
  </p:timing>
</p:sld>
</file>

<file path=ppt/slides/slide27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37866" y="548680"/>
            <a:ext cx="8229600" cy="436910"/>
          </a:xfrm>
          <a:prstGeom prst="rect">
            <a:avLst/>
          </a:prstGeom>
          <a:noFill/>
          <a:ln>
            <a:noFill/>
          </a:ln>
        </p:spPr>
        <p:txBody>
          <a:bodyPr lIns="91425" tIns="45700" rIns="91425" bIns="45700" anchor="b" anchorCtr="0">
            <a:noAutofit/>
          </a:bodyPr>
          <a:lstStyle/>
          <a:p>
            <a:r>
              <a:rPr lang="pt-BR" sz="2400" b="1" dirty="0"/>
              <a:t>MEDIDAS DE CONSERVAÇÃO ROTINEIRA – FASE DE OPERAÇÃO</a:t>
            </a:r>
          </a:p>
        </p:txBody>
      </p:sp>
      <p:sp>
        <p:nvSpPr>
          <p:cNvPr id="2" name="Espaço Reservado para Conteúdo 1"/>
          <p:cNvSpPr>
            <a:spLocks noGrp="1"/>
          </p:cNvSpPr>
          <p:nvPr>
            <p:ph idx="1"/>
          </p:nvPr>
        </p:nvSpPr>
        <p:spPr>
          <a:xfrm>
            <a:off x="437866" y="1052736"/>
            <a:ext cx="8229600" cy="5472608"/>
          </a:xfrm>
        </p:spPr>
        <p:txBody>
          <a:bodyPr/>
          <a:lstStyle/>
          <a:p>
            <a:pPr marL="0" indent="0" algn="just">
              <a:buNone/>
            </a:pPr>
            <a:endParaRPr lang="pt-BR" sz="1800" dirty="0"/>
          </a:p>
          <a:p>
            <a:pPr marL="457200" indent="-457200" algn="just">
              <a:buFont typeface="+mj-lt"/>
              <a:buAutoNum type="arabicPeriod" startAt="41"/>
            </a:pPr>
            <a:endParaRPr lang="pt-BR" sz="2000" dirty="0"/>
          </a:p>
        </p:txBody>
      </p:sp>
      <p:sp>
        <p:nvSpPr>
          <p:cNvPr id="4" name="Espaço Reservado para Número de Slide 1"/>
          <p:cNvSpPr>
            <a:spLocks noGrp="1"/>
          </p:cNvSpPr>
          <p:nvPr>
            <p:ph type="sldNum" sz="quarter" idx="12"/>
          </p:nvPr>
        </p:nvSpPr>
        <p:spPr/>
        <p:txBody>
          <a:bodyPr/>
          <a:lstStyle/>
          <a:p>
            <a:pPr algn="ctr"/>
            <a:fld id="{11580C95-E7AE-4143-AE2D-E14D98663070}" type="slidenum">
              <a:rPr lang="pt-BR" smtClean="0">
                <a:solidFill>
                  <a:prstClr val="black">
                    <a:tint val="75000"/>
                  </a:prstClr>
                </a:solidFill>
              </a:rPr>
              <a:pPr algn="ctr"/>
              <a:t>279</a:t>
            </a:fld>
            <a:endParaRPr lang="pt-BR" dirty="0">
              <a:solidFill>
                <a:prstClr val="black">
                  <a:tint val="75000"/>
                </a:prstClr>
              </a:solidFill>
            </a:endParaRPr>
          </a:p>
        </p:txBody>
      </p:sp>
      <p:pic>
        <p:nvPicPr>
          <p:cNvPr id="6" name="Imagem 5">
            <a:extLst>
              <a:ext uri="{FF2B5EF4-FFF2-40B4-BE49-F238E27FC236}">
                <a16:creationId xmlns:a16="http://schemas.microsoft.com/office/drawing/2014/main" xmlns="" id="{51A8A7FF-00E6-4A0A-9DF8-6948243C050C}"/>
              </a:ext>
            </a:extLst>
          </p:cNvPr>
          <p:cNvPicPr>
            <a:picLocks noChangeAspect="1"/>
          </p:cNvPicPr>
          <p:nvPr/>
        </p:nvPicPr>
        <p:blipFill>
          <a:blip r:embed="rId3" cstate="print"/>
          <a:stretch>
            <a:fillRect/>
          </a:stretch>
        </p:blipFill>
        <p:spPr>
          <a:xfrm>
            <a:off x="71214" y="1431974"/>
            <a:ext cx="4555256" cy="3892673"/>
          </a:xfrm>
          <a:prstGeom prst="rect">
            <a:avLst/>
          </a:prstGeom>
        </p:spPr>
      </p:pic>
      <p:pic>
        <p:nvPicPr>
          <p:cNvPr id="8" name="Imagem 7">
            <a:extLst>
              <a:ext uri="{FF2B5EF4-FFF2-40B4-BE49-F238E27FC236}">
                <a16:creationId xmlns:a16="http://schemas.microsoft.com/office/drawing/2014/main" xmlns="" id="{CA9239B2-4874-4153-81FE-D9F01D782907}"/>
              </a:ext>
            </a:extLst>
          </p:cNvPr>
          <p:cNvPicPr>
            <a:picLocks noChangeAspect="1"/>
          </p:cNvPicPr>
          <p:nvPr/>
        </p:nvPicPr>
        <p:blipFill>
          <a:blip r:embed="rId4" cstate="print"/>
          <a:stretch>
            <a:fillRect/>
          </a:stretch>
        </p:blipFill>
        <p:spPr>
          <a:xfrm>
            <a:off x="4637508" y="1428035"/>
            <a:ext cx="4281013" cy="2119101"/>
          </a:xfrm>
          <a:prstGeom prst="rect">
            <a:avLst/>
          </a:prstGeom>
        </p:spPr>
      </p:pic>
      <p:pic>
        <p:nvPicPr>
          <p:cNvPr id="9" name="Imagem 8">
            <a:extLst>
              <a:ext uri="{FF2B5EF4-FFF2-40B4-BE49-F238E27FC236}">
                <a16:creationId xmlns:a16="http://schemas.microsoft.com/office/drawing/2014/main" xmlns="" id="{30A2A064-3A69-4559-85C3-913452D843FD}"/>
              </a:ext>
            </a:extLst>
          </p:cNvPr>
          <p:cNvPicPr>
            <a:picLocks noChangeAspect="1"/>
          </p:cNvPicPr>
          <p:nvPr/>
        </p:nvPicPr>
        <p:blipFill>
          <a:blip r:embed="rId5" cstate="print"/>
          <a:stretch>
            <a:fillRect/>
          </a:stretch>
        </p:blipFill>
        <p:spPr>
          <a:xfrm>
            <a:off x="4626470" y="3582768"/>
            <a:ext cx="4281012" cy="2076451"/>
          </a:xfrm>
          <a:prstGeom prst="rect">
            <a:avLst/>
          </a:prstGeom>
        </p:spPr>
      </p:pic>
    </p:spTree>
    <p:extLst>
      <p:ext uri="{BB962C8B-B14F-4D97-AF65-F5344CB8AC3E}">
        <p14:creationId xmlns:p14="http://schemas.microsoft.com/office/powerpoint/2010/main" xmlns="" val="990032620"/>
      </p:ext>
    </p:extLst>
  </p:cSld>
  <p:clrMapOvr>
    <a:masterClrMapping/>
  </p:clrMapOvr>
  <p:transition spd="slow">
    <p:cut/>
  </p:transition>
  <p:timing>
    <p:tnLst>
      <p:par>
        <p:cTn id="1" dur="indefinite" restart="never" nodeType="tmRoot"/>
      </p:par>
    </p:tnLst>
  </p:timing>
</p:sld>
</file>

<file path=ppt/slides/slide28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437866" y="548680"/>
            <a:ext cx="8229600" cy="436910"/>
          </a:xfrm>
          <a:prstGeom prst="rect">
            <a:avLst/>
          </a:prstGeom>
          <a:noFill/>
          <a:ln>
            <a:noFill/>
          </a:ln>
        </p:spPr>
        <p:txBody>
          <a:bodyPr lIns="91425" tIns="45700" rIns="91425" bIns="45700" anchor="b" anchorCtr="0">
            <a:noAutofit/>
          </a:bodyPr>
          <a:lstStyle/>
          <a:p>
            <a:r>
              <a:rPr lang="pt-BR" sz="2400" b="1" dirty="0"/>
              <a:t>MEDIDAS DE CONSERVAÇÃO ROTINEIRA – FASE DE OPERAÇÃO</a:t>
            </a:r>
          </a:p>
        </p:txBody>
      </p:sp>
      <p:sp>
        <p:nvSpPr>
          <p:cNvPr id="2" name="Espaço Reservado para Conteúdo 1"/>
          <p:cNvSpPr>
            <a:spLocks noGrp="1"/>
          </p:cNvSpPr>
          <p:nvPr>
            <p:ph idx="1"/>
          </p:nvPr>
        </p:nvSpPr>
        <p:spPr>
          <a:xfrm>
            <a:off x="437866" y="1052736"/>
            <a:ext cx="8229600" cy="5472608"/>
          </a:xfrm>
        </p:spPr>
        <p:txBody>
          <a:bodyPr/>
          <a:lstStyle/>
          <a:p>
            <a:pPr marL="0" indent="0" algn="just">
              <a:buNone/>
            </a:pPr>
            <a:endParaRPr lang="pt-BR" sz="1800" dirty="0"/>
          </a:p>
          <a:p>
            <a:pPr marL="457200" indent="-457200" algn="just">
              <a:buFont typeface="+mj-lt"/>
              <a:buAutoNum type="arabicPeriod" startAt="41"/>
            </a:pPr>
            <a:endParaRPr lang="pt-BR" sz="2000" dirty="0"/>
          </a:p>
        </p:txBody>
      </p:sp>
      <p:sp>
        <p:nvSpPr>
          <p:cNvPr id="4" name="Espaço Reservado para Número de Slide 1"/>
          <p:cNvSpPr>
            <a:spLocks noGrp="1"/>
          </p:cNvSpPr>
          <p:nvPr>
            <p:ph type="sldNum" sz="quarter" idx="12"/>
          </p:nvPr>
        </p:nvSpPr>
        <p:spPr/>
        <p:txBody>
          <a:bodyPr/>
          <a:lstStyle/>
          <a:p>
            <a:pPr algn="ctr"/>
            <a:fld id="{11580C95-E7AE-4143-AE2D-E14D98663070}" type="slidenum">
              <a:rPr lang="pt-BR" smtClean="0">
                <a:solidFill>
                  <a:prstClr val="black">
                    <a:tint val="75000"/>
                  </a:prstClr>
                </a:solidFill>
              </a:rPr>
              <a:pPr algn="ctr"/>
              <a:t>280</a:t>
            </a:fld>
            <a:endParaRPr lang="pt-BR" dirty="0">
              <a:solidFill>
                <a:prstClr val="black">
                  <a:tint val="75000"/>
                </a:prstClr>
              </a:solidFill>
            </a:endParaRPr>
          </a:p>
        </p:txBody>
      </p:sp>
      <p:pic>
        <p:nvPicPr>
          <p:cNvPr id="10" name="Imagem 9">
            <a:extLst>
              <a:ext uri="{FF2B5EF4-FFF2-40B4-BE49-F238E27FC236}">
                <a16:creationId xmlns:a16="http://schemas.microsoft.com/office/drawing/2014/main" xmlns="" id="{3B03418D-5304-4D44-B3CC-F1346B1ADAD3}"/>
              </a:ext>
            </a:extLst>
          </p:cNvPr>
          <p:cNvPicPr>
            <a:picLocks noChangeAspect="1"/>
          </p:cNvPicPr>
          <p:nvPr/>
        </p:nvPicPr>
        <p:blipFill>
          <a:blip r:embed="rId3" cstate="print"/>
          <a:stretch>
            <a:fillRect/>
          </a:stretch>
        </p:blipFill>
        <p:spPr>
          <a:xfrm>
            <a:off x="1043608" y="1155175"/>
            <a:ext cx="6505088" cy="5128848"/>
          </a:xfrm>
          <a:prstGeom prst="rect">
            <a:avLst/>
          </a:prstGeom>
        </p:spPr>
      </p:pic>
    </p:spTree>
    <p:extLst>
      <p:ext uri="{BB962C8B-B14F-4D97-AF65-F5344CB8AC3E}">
        <p14:creationId xmlns:p14="http://schemas.microsoft.com/office/powerpoint/2010/main" xmlns="" val="4284355482"/>
      </p:ext>
    </p:extLst>
  </p:cSld>
  <p:clrMapOvr>
    <a:masterClrMapping/>
  </p:clrMapOvr>
  <p:transition spd="slow">
    <p:cut/>
  </p:transition>
  <p:timing>
    <p:tnLst>
      <p:par>
        <p:cTn id="1" dur="indefinite" restart="never" nodeType="tmRoot"/>
      </p:par>
    </p:tnLst>
  </p:timing>
</p:sld>
</file>

<file path=ppt/slides/slide28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Controle e fiscalização ambiental do cumprimento das licenças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281</a:t>
            </a:fld>
            <a:endParaRPr lang="pt-BR" dirty="0">
              <a:solidFill>
                <a:prstClr val="black">
                  <a:tint val="75000"/>
                </a:prstClr>
              </a:solidFill>
            </a:endParaRPr>
          </a:p>
        </p:txBody>
      </p:sp>
      <p:sp>
        <p:nvSpPr>
          <p:cNvPr id="2" name="Espaço Reservado para Conteúdo 1"/>
          <p:cNvSpPr>
            <a:spLocks noGrp="1"/>
          </p:cNvSpPr>
          <p:nvPr>
            <p:ph idx="1"/>
          </p:nvPr>
        </p:nvSpPr>
        <p:spPr>
          <a:xfrm>
            <a:off x="395536" y="1484784"/>
            <a:ext cx="7998605" cy="5544616"/>
          </a:xfrm>
        </p:spPr>
        <p:txBody>
          <a:bodyPr/>
          <a:lstStyle/>
          <a:p>
            <a:pPr algn="just"/>
            <a:r>
              <a:rPr lang="pt-PT" sz="2400" b="1" dirty="0">
                <a:hlinkClick r:id="rId3" action="ppaction://hlinkfile"/>
              </a:rPr>
              <a:t>LEI Nº 7.058</a:t>
            </a:r>
            <a:r>
              <a:rPr lang="pt-PT" sz="2400" b="1" dirty="0"/>
              <a:t>, DE 18 DE JANEIRO DE 2002* - </a:t>
            </a:r>
            <a:r>
              <a:rPr lang="pt-PT" sz="2400" dirty="0"/>
              <a:t>Dispõe sobre fiscalização, infrações e penalidades relativas à proteção do meio ambiente no âmbito dos órgãos e entidades que compõem o Sistema Estadual de Meio Ambiente do Estado do Espírito Santo. (Redação dada pela Lei nº 9.685/2011).</a:t>
            </a:r>
          </a:p>
          <a:p>
            <a:pPr algn="just"/>
            <a:endParaRPr lang="pt-BR" sz="2400" dirty="0"/>
          </a:p>
          <a:p>
            <a:pPr algn="just"/>
            <a:endParaRPr lang="pt-BR" sz="2400" dirty="0"/>
          </a:p>
          <a:p>
            <a:pPr algn="just"/>
            <a:endParaRPr lang="pt-BR" sz="2400" dirty="0">
              <a:solidFill>
                <a:srgbClr val="FF9900"/>
              </a:solidFill>
            </a:endParaRPr>
          </a:p>
        </p:txBody>
      </p:sp>
      <p:sp>
        <p:nvSpPr>
          <p:cNvPr id="3" name="Colchete duplo 2"/>
          <p:cNvSpPr/>
          <p:nvPr/>
        </p:nvSpPr>
        <p:spPr>
          <a:xfrm>
            <a:off x="2411760" y="3789040"/>
            <a:ext cx="3744416" cy="2153952"/>
          </a:xfrm>
          <a:prstGeom prst="bracketPair">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800" dirty="0">
                <a:solidFill>
                  <a:prstClr val="white"/>
                </a:solidFill>
                <a:latin typeface="Berlin Sans FB Demi" panose="020E0802020502020306" pitchFamily="34" charset="0"/>
              </a:rPr>
              <a:t>Utilizar a legislação própria de cada Município</a:t>
            </a:r>
          </a:p>
        </p:txBody>
      </p:sp>
    </p:spTree>
    <p:extLst>
      <p:ext uri="{BB962C8B-B14F-4D97-AF65-F5344CB8AC3E}">
        <p14:creationId xmlns:p14="http://schemas.microsoft.com/office/powerpoint/2010/main" xmlns="" val="1163107773"/>
      </p:ext>
    </p:extLst>
  </p:cSld>
  <p:clrMapOvr>
    <a:masterClrMapping/>
  </p:clrMapOvr>
  <p:transition spd="slow">
    <p:cut/>
  </p:transition>
  <p:timing>
    <p:tnLst>
      <p:par>
        <p:cTn id="1" dur="indefinite" restart="never" nodeType="tmRoot"/>
      </p:par>
    </p:tnLst>
  </p:timing>
</p:sld>
</file>

<file path=ppt/slides/slide28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INFRAÇÕES - Lei 7058/2002</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282</a:t>
            </a:fld>
            <a:endParaRPr lang="pt-BR" dirty="0">
              <a:solidFill>
                <a:prstClr val="black">
                  <a:tint val="75000"/>
                </a:prstClr>
              </a:solidFill>
            </a:endParaRPr>
          </a:p>
        </p:txBody>
      </p:sp>
      <p:sp>
        <p:nvSpPr>
          <p:cNvPr id="2" name="Espaço Reservado para Conteúdo 1"/>
          <p:cNvSpPr>
            <a:spLocks noGrp="1"/>
          </p:cNvSpPr>
          <p:nvPr>
            <p:ph idx="1"/>
          </p:nvPr>
        </p:nvSpPr>
        <p:spPr>
          <a:xfrm>
            <a:off x="323528" y="975480"/>
            <a:ext cx="8280920" cy="5544616"/>
          </a:xfrm>
        </p:spPr>
        <p:txBody>
          <a:bodyPr/>
          <a:lstStyle/>
          <a:p>
            <a:pPr algn="just"/>
            <a:r>
              <a:rPr lang="pt-BR" sz="2400" b="1" dirty="0"/>
              <a:t>Art. 7º</a:t>
            </a:r>
          </a:p>
          <a:p>
            <a:pPr lvl="1" algn="just"/>
            <a:endParaRPr lang="pt-BR" sz="1600" b="1" dirty="0"/>
          </a:p>
          <a:p>
            <a:pPr lvl="1" algn="just"/>
            <a:r>
              <a:rPr lang="pt-BR" sz="2400" b="1" dirty="0"/>
              <a:t>São 43 incisos, incluindo um </a:t>
            </a:r>
          </a:p>
          <a:p>
            <a:pPr marL="457200" lvl="1" indent="0" algn="just">
              <a:buNone/>
            </a:pPr>
            <a:endParaRPr lang="pt-BR" sz="2000" b="1" dirty="0"/>
          </a:p>
          <a:p>
            <a:pPr marL="457200" lvl="1" indent="0" algn="just">
              <a:buNone/>
            </a:pPr>
            <a:r>
              <a:rPr lang="pt-BR" sz="2000" b="1" dirty="0"/>
              <a:t>Parágrafo único</a:t>
            </a:r>
            <a:r>
              <a:rPr lang="pt-BR" sz="2000" dirty="0"/>
              <a:t>. Os profissionais que subscrevem os estudos necessários ao licenciamento ambiental também são responsáveis pelas informações por eles prestadas ao órgão ou entidade ambiental estadual competente, sujeitando-se às sanções administrativas previstas na presente Lei, especialmente em caso de constatação de cometimento da infração prevista no inciso XXXIII deste artigo. </a:t>
            </a:r>
            <a:r>
              <a:rPr lang="pt-BR" sz="2000" u="sng" dirty="0">
                <a:hlinkClick r:id="rId3"/>
              </a:rPr>
              <a:t>(Incluído pela Lei nº 9.685/2011)</a:t>
            </a:r>
            <a:endParaRPr lang="pt-BR" sz="2000" dirty="0"/>
          </a:p>
          <a:p>
            <a:pPr lvl="1" algn="just"/>
            <a:endParaRPr lang="pt-BR" sz="2400" b="1" dirty="0"/>
          </a:p>
          <a:p>
            <a:pPr lvl="1" algn="just"/>
            <a:endParaRPr lang="pt-BR" sz="2400" dirty="0"/>
          </a:p>
          <a:p>
            <a:pPr algn="just"/>
            <a:endParaRPr lang="pt-BR" sz="2400" dirty="0"/>
          </a:p>
          <a:p>
            <a:pPr algn="just"/>
            <a:endParaRPr lang="pt-BR" sz="2400" dirty="0">
              <a:solidFill>
                <a:srgbClr val="FF9900"/>
              </a:solidFill>
            </a:endParaRPr>
          </a:p>
        </p:txBody>
      </p:sp>
    </p:spTree>
    <p:extLst>
      <p:ext uri="{BB962C8B-B14F-4D97-AF65-F5344CB8AC3E}">
        <p14:creationId xmlns:p14="http://schemas.microsoft.com/office/powerpoint/2010/main" xmlns="" val="133813994"/>
      </p:ext>
    </p:extLst>
  </p:cSld>
  <p:clrMapOvr>
    <a:masterClrMapping/>
  </p:clrMapOvr>
  <p:transition spd="slow">
    <p:cut/>
  </p:transition>
  <p:timing>
    <p:tnLst>
      <p:par>
        <p:cTn id="1" dur="indefinite" restart="never" nodeType="tmRoot"/>
      </p:par>
    </p:tnLst>
  </p:timing>
</p:sld>
</file>

<file path=ppt/slides/slide28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PENALIDADES - Lei 7058/2002</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283</a:t>
            </a:fld>
            <a:endParaRPr lang="pt-BR" dirty="0">
              <a:solidFill>
                <a:prstClr val="black">
                  <a:tint val="75000"/>
                </a:prstClr>
              </a:solidFill>
            </a:endParaRPr>
          </a:p>
        </p:txBody>
      </p:sp>
      <p:sp>
        <p:nvSpPr>
          <p:cNvPr id="2" name="Espaço Reservado para Conteúdo 1"/>
          <p:cNvSpPr>
            <a:spLocks noGrp="1"/>
          </p:cNvSpPr>
          <p:nvPr>
            <p:ph idx="1"/>
          </p:nvPr>
        </p:nvSpPr>
        <p:spPr>
          <a:xfrm>
            <a:off x="323528" y="975480"/>
            <a:ext cx="8280920" cy="5544616"/>
          </a:xfrm>
        </p:spPr>
        <p:txBody>
          <a:bodyPr/>
          <a:lstStyle/>
          <a:p>
            <a:pPr algn="just"/>
            <a:r>
              <a:rPr lang="pt-BR" sz="2400" b="1" dirty="0"/>
              <a:t>Art. 8º</a:t>
            </a:r>
          </a:p>
          <a:p>
            <a:pPr marL="0" indent="0" algn="just">
              <a:buNone/>
            </a:pPr>
            <a:r>
              <a:rPr lang="pt-BR" sz="2400" dirty="0"/>
              <a:t>I - advertência;</a:t>
            </a:r>
          </a:p>
          <a:p>
            <a:pPr marL="0" indent="0" algn="just">
              <a:buNone/>
            </a:pPr>
            <a:r>
              <a:rPr lang="pt-BR" sz="2400" dirty="0"/>
              <a:t>II - multa, simples ou diária;</a:t>
            </a:r>
          </a:p>
          <a:p>
            <a:pPr marL="0" indent="0" algn="just">
              <a:buNone/>
            </a:pPr>
            <a:r>
              <a:rPr lang="pt-BR" sz="2400" dirty="0"/>
              <a:t>III - embargo de obra;</a:t>
            </a:r>
          </a:p>
          <a:p>
            <a:pPr marL="0" indent="0" algn="just">
              <a:buNone/>
            </a:pPr>
            <a:r>
              <a:rPr lang="pt-BR" sz="2400" dirty="0"/>
              <a:t>IV - interdição de atividade;</a:t>
            </a:r>
          </a:p>
          <a:p>
            <a:pPr marL="0" indent="0" algn="just">
              <a:buNone/>
            </a:pPr>
            <a:r>
              <a:rPr lang="pt-BR" sz="2400" dirty="0"/>
              <a:t>V - apreensão dos instrumentos utilizados na prática da infração e dos produtos e subprodutos dela decorrentes;</a:t>
            </a:r>
          </a:p>
          <a:p>
            <a:pPr marL="0" indent="0" algn="just">
              <a:buNone/>
            </a:pPr>
            <a:r>
              <a:rPr lang="pt-BR" sz="2400" dirty="0"/>
              <a:t>VI - demolição de obra incompatível com as normas pertinentes;</a:t>
            </a:r>
          </a:p>
          <a:p>
            <a:pPr marL="0" indent="0" algn="just">
              <a:buNone/>
            </a:pPr>
            <a:r>
              <a:rPr lang="pt-BR" sz="2400" dirty="0"/>
              <a:t>VII - restritivas de direito:</a:t>
            </a:r>
          </a:p>
          <a:p>
            <a:pPr marL="400050" lvl="1" indent="0" algn="just">
              <a:buNone/>
            </a:pPr>
            <a:r>
              <a:rPr lang="pt-BR" sz="2000" dirty="0"/>
              <a:t>a) suspensão da licença ou autorização;</a:t>
            </a:r>
          </a:p>
          <a:p>
            <a:pPr marL="400050" lvl="1" indent="0" algn="just">
              <a:buNone/>
            </a:pPr>
            <a:r>
              <a:rPr lang="pt-BR" sz="2000" dirty="0"/>
              <a:t>b) cassação da licença ou autorização;</a:t>
            </a:r>
          </a:p>
          <a:p>
            <a:pPr marL="457200" lvl="1" indent="0" algn="just">
              <a:buNone/>
            </a:pPr>
            <a:endParaRPr lang="pt-BR" b="1" dirty="0"/>
          </a:p>
          <a:p>
            <a:pPr lvl="1" algn="just"/>
            <a:endParaRPr lang="pt-BR" dirty="0"/>
          </a:p>
          <a:p>
            <a:pPr algn="just"/>
            <a:endParaRPr lang="pt-BR" sz="2800" dirty="0"/>
          </a:p>
          <a:p>
            <a:pPr algn="just"/>
            <a:endParaRPr lang="pt-BR" sz="2800" dirty="0">
              <a:solidFill>
                <a:srgbClr val="FF9900"/>
              </a:solidFill>
            </a:endParaRPr>
          </a:p>
        </p:txBody>
      </p:sp>
    </p:spTree>
    <p:extLst>
      <p:ext uri="{BB962C8B-B14F-4D97-AF65-F5344CB8AC3E}">
        <p14:creationId xmlns:p14="http://schemas.microsoft.com/office/powerpoint/2010/main" xmlns="" val="267851245"/>
      </p:ext>
    </p:extLst>
  </p:cSld>
  <p:clrMapOvr>
    <a:masterClrMapping/>
  </p:clrMapOvr>
  <p:transition spd="slow">
    <p:cut/>
  </p:transition>
  <p:timing>
    <p:tnLst>
      <p:par>
        <p:cTn id="1" dur="indefinite" restart="never" nodeType="tmRoot"/>
      </p:par>
    </p:tnLst>
  </p:timing>
</p:sld>
</file>

<file path=ppt/slides/slide28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PENALIDADES - Lei 7058/2002</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284</a:t>
            </a:fld>
            <a:endParaRPr lang="pt-BR" dirty="0">
              <a:solidFill>
                <a:prstClr val="black">
                  <a:tint val="75000"/>
                </a:prstClr>
              </a:solidFill>
            </a:endParaRPr>
          </a:p>
        </p:txBody>
      </p:sp>
      <p:sp>
        <p:nvSpPr>
          <p:cNvPr id="2" name="Espaço Reservado para Conteúdo 1"/>
          <p:cNvSpPr>
            <a:spLocks noGrp="1"/>
          </p:cNvSpPr>
          <p:nvPr>
            <p:ph idx="1"/>
          </p:nvPr>
        </p:nvSpPr>
        <p:spPr>
          <a:xfrm>
            <a:off x="107504" y="990463"/>
            <a:ext cx="8280920" cy="5544616"/>
          </a:xfrm>
        </p:spPr>
        <p:txBody>
          <a:bodyPr/>
          <a:lstStyle/>
          <a:p>
            <a:pPr algn="just"/>
            <a:r>
              <a:rPr lang="pt-BR" sz="2000" b="1" dirty="0"/>
              <a:t>Art. 11.</a:t>
            </a:r>
            <a:r>
              <a:rPr lang="pt-BR" sz="2000" dirty="0"/>
              <a:t> A sanção de </a:t>
            </a:r>
            <a:r>
              <a:rPr lang="pt-BR" sz="2000" b="1" dirty="0">
                <a:solidFill>
                  <a:srgbClr val="FF0000"/>
                </a:solidFill>
              </a:rPr>
              <a:t>advertência</a:t>
            </a:r>
            <a:r>
              <a:rPr lang="pt-BR" sz="2000" dirty="0"/>
              <a:t> poderá ser aplicada pela inobservância das disposições desta Lei e das demais normas em vigor, precedendo a aplicação das demais penalidades no caso de cometimento das infrações previstas nos incisos XVII e XVIII do artigo 7º desta Lei, quando não resultarem em dano ambiental ou risco de dano ambiental de natureza grave, garantidos a ampla defesa e o contraditório. </a:t>
            </a:r>
            <a:r>
              <a:rPr lang="pt-BR" sz="2000" u="sng" dirty="0">
                <a:hlinkClick r:id="rId3"/>
              </a:rPr>
              <a:t>(Redação dada pela Lei nº 9.685/2011)</a:t>
            </a:r>
            <a:endParaRPr lang="pt-BR" sz="2000" dirty="0"/>
          </a:p>
          <a:p>
            <a:pPr marL="800100" lvl="2" indent="0" algn="just">
              <a:buNone/>
            </a:pPr>
            <a:r>
              <a:rPr lang="pt-BR" sz="1800" b="1" dirty="0"/>
              <a:t>§ 1º</a:t>
            </a:r>
            <a:r>
              <a:rPr lang="pt-BR" sz="1800" dirty="0"/>
              <a:t> Quando necessário, será fixado prazo para regularizar a situação.</a:t>
            </a:r>
          </a:p>
          <a:p>
            <a:pPr marL="800100" lvl="2" indent="0" algn="just">
              <a:buNone/>
            </a:pPr>
            <a:r>
              <a:rPr lang="pt-BR" sz="1800" b="1" dirty="0"/>
              <a:t>§ 2º</a:t>
            </a:r>
            <a:r>
              <a:rPr lang="pt-BR" sz="1800" dirty="0"/>
              <a:t> O prazo estipulado poderá ser prorrogado, uma única vez, mediante solicitação e justificativa apresentada pelo infrator.</a:t>
            </a:r>
          </a:p>
          <a:p>
            <a:pPr marL="800100" lvl="2" indent="0" algn="just">
              <a:buNone/>
            </a:pPr>
            <a:r>
              <a:rPr lang="pt-BR" sz="1800" b="1" dirty="0"/>
              <a:t>§ 3º</a:t>
            </a:r>
            <a:r>
              <a:rPr lang="pt-BR" sz="1800" dirty="0"/>
              <a:t> Sanadas as irregularidades dentro do prazo concedido, o agente autuante certificará o ocorrido nos autos. </a:t>
            </a:r>
            <a:r>
              <a:rPr lang="pt-BR" sz="1800" u="sng" dirty="0">
                <a:hlinkClick r:id="rId3"/>
              </a:rPr>
              <a:t>(Incluído pela Lei nº 9.685/2011)</a:t>
            </a:r>
            <a:endParaRPr lang="pt-BR" sz="1800" dirty="0"/>
          </a:p>
          <a:p>
            <a:pPr marL="800100" lvl="2" indent="0" algn="just">
              <a:buNone/>
            </a:pPr>
            <a:r>
              <a:rPr lang="pt-BR" sz="1800" b="1" dirty="0"/>
              <a:t>§ 4º</a:t>
            </a:r>
            <a:r>
              <a:rPr lang="pt-BR" sz="1800" dirty="0"/>
              <a:t> Caso o autuado, por negligência ou dolo, deixar de sanar as irregularidades, o agente autuante certificará o ocorrido e aplicará a sanção correspondente à infração praticada, independentemente da advertência. </a:t>
            </a:r>
            <a:r>
              <a:rPr lang="pt-BR" sz="1800" u="sng" dirty="0">
                <a:hlinkClick r:id="rId3"/>
              </a:rPr>
              <a:t>(Incluído pela Lei nº 9.685/2011)</a:t>
            </a:r>
            <a:endParaRPr lang="pt-BR" sz="1800" dirty="0"/>
          </a:p>
          <a:p>
            <a:pPr marL="800100" lvl="2" indent="0" algn="just">
              <a:buNone/>
            </a:pPr>
            <a:r>
              <a:rPr lang="pt-BR" sz="1800" b="1" dirty="0"/>
              <a:t>§ 5º</a:t>
            </a:r>
            <a:r>
              <a:rPr lang="pt-BR" sz="1800" dirty="0"/>
              <a:t> A sanção de advertência não excluirá a aplicação de outras sanções. </a:t>
            </a:r>
            <a:r>
              <a:rPr lang="pt-BR" sz="1800" u="sng" dirty="0">
                <a:hlinkClick r:id="rId3"/>
              </a:rPr>
              <a:t>(Incluído pela Lei nº 9.685/2011)</a:t>
            </a:r>
            <a:endParaRPr lang="pt-BR" sz="1800" dirty="0"/>
          </a:p>
          <a:p>
            <a:pPr lvl="1" algn="just"/>
            <a:endParaRPr lang="pt-BR" sz="2000" b="1" dirty="0"/>
          </a:p>
          <a:p>
            <a:pPr lvl="1" algn="just"/>
            <a:endParaRPr lang="pt-BR" sz="2000" dirty="0"/>
          </a:p>
          <a:p>
            <a:pPr algn="just"/>
            <a:endParaRPr lang="pt-BR" sz="2000" dirty="0"/>
          </a:p>
          <a:p>
            <a:pPr algn="just"/>
            <a:endParaRPr lang="pt-BR" sz="2000" dirty="0">
              <a:solidFill>
                <a:srgbClr val="FF9900"/>
              </a:solidFill>
            </a:endParaRPr>
          </a:p>
        </p:txBody>
      </p:sp>
    </p:spTree>
    <p:extLst>
      <p:ext uri="{BB962C8B-B14F-4D97-AF65-F5344CB8AC3E}">
        <p14:creationId xmlns:p14="http://schemas.microsoft.com/office/powerpoint/2010/main" xmlns="" val="565690785"/>
      </p:ext>
    </p:extLst>
  </p:cSld>
  <p:clrMapOvr>
    <a:masterClrMapping/>
  </p:clrMapOvr>
  <p:transition spd="slow">
    <p:cut/>
  </p:transition>
  <p:timing>
    <p:tnLst>
      <p:par>
        <p:cTn id="1" dur="indefinite" restart="never" nodeType="tmRoot"/>
      </p:par>
    </p:tnLst>
  </p:timing>
</p:sld>
</file>

<file path=ppt/slides/slide28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PENALIDADES - Lei 7058/2002</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285</a:t>
            </a:fld>
            <a:endParaRPr lang="pt-BR" dirty="0">
              <a:solidFill>
                <a:prstClr val="black">
                  <a:tint val="75000"/>
                </a:prstClr>
              </a:solidFill>
            </a:endParaRPr>
          </a:p>
        </p:txBody>
      </p:sp>
      <p:sp>
        <p:nvSpPr>
          <p:cNvPr id="2" name="Espaço Reservado para Conteúdo 1"/>
          <p:cNvSpPr>
            <a:spLocks noGrp="1"/>
          </p:cNvSpPr>
          <p:nvPr>
            <p:ph idx="1"/>
          </p:nvPr>
        </p:nvSpPr>
        <p:spPr>
          <a:xfrm>
            <a:off x="107504" y="990463"/>
            <a:ext cx="8280920" cy="5544616"/>
          </a:xfrm>
        </p:spPr>
        <p:txBody>
          <a:bodyPr/>
          <a:lstStyle/>
          <a:p>
            <a:r>
              <a:rPr lang="pt-BR" sz="2000" b="1" dirty="0"/>
              <a:t>Art. 12.</a:t>
            </a:r>
            <a:r>
              <a:rPr lang="pt-BR" sz="2000" dirty="0"/>
              <a:t> Caberá </a:t>
            </a:r>
            <a:r>
              <a:rPr lang="pt-BR" sz="2000" b="1" dirty="0">
                <a:solidFill>
                  <a:srgbClr val="FF0000"/>
                </a:solidFill>
              </a:rPr>
              <a:t>multa</a:t>
            </a:r>
            <a:r>
              <a:rPr lang="pt-BR" sz="2000" dirty="0"/>
              <a:t> sempre que houver constatação de cometimento de infração ambiental, inclusive ao responsável técnico, garantido o contraditório e a ampla defesa. </a:t>
            </a:r>
            <a:r>
              <a:rPr lang="pt-BR" sz="2000" u="sng" dirty="0">
                <a:hlinkClick r:id="rId3"/>
              </a:rPr>
              <a:t>(Redação dada pela Lei nº 9.685/2011)</a:t>
            </a:r>
            <a:endParaRPr lang="pt-BR" sz="2000" u="sng" dirty="0"/>
          </a:p>
          <a:p>
            <a:pPr marL="0" indent="0" algn="just">
              <a:buNone/>
            </a:pPr>
            <a:r>
              <a:rPr lang="pt-BR" sz="2000" b="1" u="sng" dirty="0"/>
              <a:t>	</a:t>
            </a:r>
            <a:r>
              <a:rPr lang="pt-BR" sz="2000" b="1" dirty="0"/>
              <a:t>§ 1º</a:t>
            </a:r>
            <a:r>
              <a:rPr lang="pt-BR" sz="2000" dirty="0"/>
              <a:t> Se o infrator cometer, simultaneamente, duas ou mais infrações, ser-lhe-ão aplicadas, cumulativamente, as multas correspondentes.</a:t>
            </a:r>
            <a:endParaRPr lang="pt-BR" sz="2000" b="1" dirty="0"/>
          </a:p>
          <a:p>
            <a:pPr marL="0" indent="0" algn="just">
              <a:buNone/>
            </a:pPr>
            <a:r>
              <a:rPr lang="pt-BR" sz="2000" b="1" dirty="0"/>
              <a:t>	§ 6º</a:t>
            </a:r>
            <a:r>
              <a:rPr lang="pt-BR" sz="2000" dirty="0"/>
              <a:t> Para a graduação do valor da multa, deverão ser observadas as seguintes circunstâncias, quando for possível identificar:</a:t>
            </a:r>
          </a:p>
          <a:p>
            <a:pPr marL="400050" lvl="1" indent="0" algn="just">
              <a:buNone/>
            </a:pPr>
            <a:r>
              <a:rPr lang="pt-BR" sz="2000" dirty="0"/>
              <a:t>I - atenuantes</a:t>
            </a:r>
          </a:p>
          <a:p>
            <a:pPr marL="400050" lvl="1" indent="0" algn="just">
              <a:buNone/>
            </a:pPr>
            <a:r>
              <a:rPr lang="pt-BR" sz="2000" dirty="0"/>
              <a:t>II - agravantes</a:t>
            </a:r>
          </a:p>
          <a:p>
            <a:pPr marL="0" indent="0" algn="just">
              <a:buNone/>
            </a:pPr>
            <a:r>
              <a:rPr lang="pt-BR" sz="2000" b="1" dirty="0"/>
              <a:t>	§ 7º</a:t>
            </a:r>
            <a:r>
              <a:rPr lang="pt-BR" sz="2000" dirty="0"/>
              <a:t> Constituir reincidência a prática de nova infração cometida pelo mesmo agente no período de três anos, classificada como:</a:t>
            </a:r>
          </a:p>
          <a:p>
            <a:pPr marL="400050" lvl="1" indent="0" algn="just">
              <a:buNone/>
            </a:pPr>
            <a:r>
              <a:rPr lang="pt-BR" sz="2000" dirty="0"/>
              <a:t>I - específica: cometimento de infração da mesma natureza</a:t>
            </a:r>
          </a:p>
          <a:p>
            <a:pPr marL="400050" lvl="1" indent="0" algn="just">
              <a:buNone/>
            </a:pPr>
            <a:r>
              <a:rPr lang="pt-BR" sz="2000" dirty="0"/>
              <a:t>II - genérica: cometimento de infração de natureza diversa</a:t>
            </a:r>
          </a:p>
          <a:p>
            <a:pPr marL="0" indent="0">
              <a:buNone/>
            </a:pPr>
            <a:endParaRPr lang="pt-BR" sz="2000" dirty="0"/>
          </a:p>
          <a:p>
            <a:pPr algn="just"/>
            <a:endParaRPr lang="pt-BR" sz="2000" dirty="0">
              <a:solidFill>
                <a:srgbClr val="FF9900"/>
              </a:solidFill>
            </a:endParaRPr>
          </a:p>
        </p:txBody>
      </p:sp>
    </p:spTree>
    <p:extLst>
      <p:ext uri="{BB962C8B-B14F-4D97-AF65-F5344CB8AC3E}">
        <p14:creationId xmlns:p14="http://schemas.microsoft.com/office/powerpoint/2010/main" xmlns="" val="886027665"/>
      </p:ext>
    </p:extLst>
  </p:cSld>
  <p:clrMapOvr>
    <a:masterClrMapping/>
  </p:clrMapOvr>
  <p:transition spd="slow">
    <p:cut/>
  </p:transition>
  <p:timing>
    <p:tnLst>
      <p:par>
        <p:cTn id="1" dur="indefinite" restart="never" nodeType="tmRoot"/>
      </p:par>
    </p:tnLst>
  </p:timing>
</p:sld>
</file>

<file path=ppt/slides/slide28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PENALIDADES - Lei 7058/2002</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286</a:t>
            </a:fld>
            <a:endParaRPr lang="pt-BR" dirty="0">
              <a:solidFill>
                <a:prstClr val="black">
                  <a:tint val="75000"/>
                </a:prstClr>
              </a:solidFill>
            </a:endParaRPr>
          </a:p>
        </p:txBody>
      </p:sp>
      <p:sp>
        <p:nvSpPr>
          <p:cNvPr id="2" name="Espaço Reservado para Conteúdo 1"/>
          <p:cNvSpPr>
            <a:spLocks noGrp="1"/>
          </p:cNvSpPr>
          <p:nvPr>
            <p:ph idx="1"/>
          </p:nvPr>
        </p:nvSpPr>
        <p:spPr>
          <a:xfrm>
            <a:off x="107504" y="990463"/>
            <a:ext cx="8280920" cy="5544616"/>
          </a:xfrm>
        </p:spPr>
        <p:txBody>
          <a:bodyPr/>
          <a:lstStyle/>
          <a:p>
            <a:pPr algn="just"/>
            <a:r>
              <a:rPr lang="pt-BR" sz="2400" b="1" dirty="0"/>
              <a:t>Art. 13.</a:t>
            </a:r>
            <a:r>
              <a:rPr lang="pt-BR" sz="2400" dirty="0"/>
              <a:t> A penalidade de </a:t>
            </a:r>
            <a:r>
              <a:rPr lang="pt-BR" sz="2400" b="1" dirty="0">
                <a:solidFill>
                  <a:srgbClr val="FF0000"/>
                </a:solidFill>
              </a:rPr>
              <a:t>embargo</a:t>
            </a:r>
            <a:r>
              <a:rPr lang="pt-BR" sz="2400" dirty="0"/>
              <a:t> será aplicada em decorrência de constatação de obra/construção sendo executadas em desacordo com os dispositivos legais e regulamentares.</a:t>
            </a:r>
          </a:p>
          <a:p>
            <a:pPr marL="400050" lvl="1" indent="0" algn="just">
              <a:buNone/>
            </a:pPr>
            <a:r>
              <a:rPr lang="pt-BR" sz="2400" b="1" dirty="0"/>
              <a:t>Parágrafo único</a:t>
            </a:r>
            <a:r>
              <a:rPr lang="pt-BR" sz="2400" dirty="0"/>
              <a:t>. A penalidade de embargo poderá ser temporária ou definitiva:</a:t>
            </a:r>
          </a:p>
          <a:p>
            <a:pPr marL="400050" lvl="1" indent="0" algn="just">
              <a:buNone/>
            </a:pPr>
            <a:r>
              <a:rPr lang="pt-BR" sz="2400" dirty="0"/>
              <a:t>I - será </a:t>
            </a:r>
            <a:r>
              <a:rPr lang="pt-BR" sz="2400" u="sng" dirty="0"/>
              <a:t>temporária</a:t>
            </a:r>
            <a:r>
              <a:rPr lang="pt-BR" sz="2400" dirty="0"/>
              <a:t> quando houver possibilidade de prosseguimento ou manutenção da obra/construção com a doação prévia, pelo infrator, de providências para corrigir os danos causados em </a:t>
            </a:r>
            <a:r>
              <a:rPr lang="pt-BR" sz="2400" dirty="0" err="1"/>
              <a:t>conseqüência</a:t>
            </a:r>
            <a:r>
              <a:rPr lang="pt-BR" sz="2400" dirty="0"/>
              <a:t> da infração;</a:t>
            </a:r>
          </a:p>
          <a:p>
            <a:pPr marL="400050" lvl="1" indent="0" algn="just">
              <a:buNone/>
            </a:pPr>
            <a:r>
              <a:rPr lang="pt-BR" sz="2400" dirty="0"/>
              <a:t>II - será </a:t>
            </a:r>
            <a:r>
              <a:rPr lang="pt-BR" sz="2400" u="sng" dirty="0"/>
              <a:t>definitiva</a:t>
            </a:r>
            <a:r>
              <a:rPr lang="pt-BR" sz="2400" dirty="0"/>
              <a:t> quando não houver possibilidade de prosseguimento ou manutenção da obra/construção.</a:t>
            </a:r>
          </a:p>
          <a:p>
            <a:pPr algn="just"/>
            <a:endParaRPr lang="pt-BR" sz="2400" dirty="0">
              <a:solidFill>
                <a:srgbClr val="FF9900"/>
              </a:solidFill>
            </a:endParaRPr>
          </a:p>
        </p:txBody>
      </p:sp>
    </p:spTree>
    <p:extLst>
      <p:ext uri="{BB962C8B-B14F-4D97-AF65-F5344CB8AC3E}">
        <p14:creationId xmlns:p14="http://schemas.microsoft.com/office/powerpoint/2010/main" xmlns="" val="1857743315"/>
      </p:ext>
    </p:extLst>
  </p:cSld>
  <p:clrMapOvr>
    <a:masterClrMapping/>
  </p:clrMapOvr>
  <p:transition spd="slow">
    <p:cut/>
  </p:transition>
  <p:timing>
    <p:tnLst>
      <p:par>
        <p:cTn id="1" dur="indefinite" restart="never" nodeType="tmRoot"/>
      </p:par>
    </p:tnLst>
  </p:timing>
</p:sld>
</file>

<file path=ppt/slides/slide28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PENALIDADES - Lei 7058/2002</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287</a:t>
            </a:fld>
            <a:endParaRPr lang="pt-BR" dirty="0">
              <a:solidFill>
                <a:prstClr val="black">
                  <a:tint val="75000"/>
                </a:prstClr>
              </a:solidFill>
            </a:endParaRPr>
          </a:p>
        </p:txBody>
      </p:sp>
      <p:sp>
        <p:nvSpPr>
          <p:cNvPr id="2" name="Espaço Reservado para Conteúdo 1"/>
          <p:cNvSpPr>
            <a:spLocks noGrp="1"/>
          </p:cNvSpPr>
          <p:nvPr>
            <p:ph idx="1"/>
          </p:nvPr>
        </p:nvSpPr>
        <p:spPr>
          <a:xfrm>
            <a:off x="107504" y="990463"/>
            <a:ext cx="8280920" cy="5544616"/>
          </a:xfrm>
        </p:spPr>
        <p:txBody>
          <a:bodyPr/>
          <a:lstStyle/>
          <a:p>
            <a:pPr algn="just"/>
            <a:r>
              <a:rPr lang="pt-BR" sz="2800" b="1" dirty="0"/>
              <a:t>Art. 14.</a:t>
            </a:r>
            <a:r>
              <a:rPr lang="pt-BR" sz="2800" dirty="0"/>
              <a:t> A penalidade de </a:t>
            </a:r>
            <a:r>
              <a:rPr lang="pt-BR" sz="2800" b="1" dirty="0">
                <a:solidFill>
                  <a:srgbClr val="FF0000"/>
                </a:solidFill>
              </a:rPr>
              <a:t>interdição</a:t>
            </a:r>
            <a:r>
              <a:rPr lang="pt-BR" sz="2800" dirty="0"/>
              <a:t> será aplicada em decorrência de constatação de atividades, sendo executada em desacordo com os dispositivos legais e regulamentares.</a:t>
            </a:r>
          </a:p>
          <a:p>
            <a:pPr marL="400050" lvl="1" indent="0" algn="just">
              <a:buNone/>
            </a:pPr>
            <a:r>
              <a:rPr lang="pt-BR" b="1" dirty="0"/>
              <a:t>Parágrafo único</a:t>
            </a:r>
            <a:r>
              <a:rPr lang="pt-BR" dirty="0"/>
              <a:t>. A penalidade de interdição poderá ser </a:t>
            </a:r>
            <a:r>
              <a:rPr lang="pt-BR" u="sng" dirty="0"/>
              <a:t>temporária</a:t>
            </a:r>
            <a:r>
              <a:rPr lang="pt-BR" dirty="0"/>
              <a:t> ou </a:t>
            </a:r>
            <a:r>
              <a:rPr lang="pt-BR" u="sng" dirty="0"/>
              <a:t>definitiva</a:t>
            </a:r>
            <a:r>
              <a:rPr lang="pt-BR" dirty="0"/>
              <a:t>, dependendo da possibilidade ou não do prosseguimento da atividade.</a:t>
            </a:r>
          </a:p>
          <a:p>
            <a:pPr algn="just"/>
            <a:endParaRPr lang="pt-BR" sz="2800" dirty="0">
              <a:solidFill>
                <a:srgbClr val="FF9900"/>
              </a:solidFill>
            </a:endParaRPr>
          </a:p>
        </p:txBody>
      </p:sp>
    </p:spTree>
    <p:extLst>
      <p:ext uri="{BB962C8B-B14F-4D97-AF65-F5344CB8AC3E}">
        <p14:creationId xmlns:p14="http://schemas.microsoft.com/office/powerpoint/2010/main" xmlns="" val="1267316649"/>
      </p:ext>
    </p:extLst>
  </p:cSld>
  <p:clrMapOvr>
    <a:masterClrMapping/>
  </p:clrMapOvr>
  <p:transition spd="slow">
    <p:cut/>
  </p:transition>
  <p:timing>
    <p:tnLst>
      <p:par>
        <p:cTn id="1" dur="indefinite" restart="never" nodeType="tmRoot"/>
      </p:par>
    </p:tnLst>
  </p:timing>
</p:sld>
</file>

<file path=ppt/slides/slide28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PENALIDADES - Lei 7058/2002</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288</a:t>
            </a:fld>
            <a:endParaRPr lang="pt-BR" dirty="0">
              <a:solidFill>
                <a:prstClr val="black">
                  <a:tint val="75000"/>
                </a:prstClr>
              </a:solidFill>
            </a:endParaRPr>
          </a:p>
        </p:txBody>
      </p:sp>
      <p:sp>
        <p:nvSpPr>
          <p:cNvPr id="2" name="Espaço Reservado para Conteúdo 1"/>
          <p:cNvSpPr>
            <a:spLocks noGrp="1"/>
          </p:cNvSpPr>
          <p:nvPr>
            <p:ph idx="1"/>
          </p:nvPr>
        </p:nvSpPr>
        <p:spPr>
          <a:xfrm>
            <a:off x="107504" y="990463"/>
            <a:ext cx="8280920" cy="5544616"/>
          </a:xfrm>
        </p:spPr>
        <p:txBody>
          <a:bodyPr/>
          <a:lstStyle/>
          <a:p>
            <a:pPr algn="just"/>
            <a:r>
              <a:rPr lang="pt-BR" sz="2800" b="1" dirty="0"/>
              <a:t>Art. 15.</a:t>
            </a:r>
            <a:r>
              <a:rPr lang="pt-BR" sz="2800" dirty="0"/>
              <a:t> Todos os bens, materiais e equipamentos utilizados para o cometimento da infração, bem como os produtos e subprodutos dela decorrentes, poderão ser </a:t>
            </a:r>
            <a:r>
              <a:rPr lang="pt-BR" sz="2800" b="1" dirty="0">
                <a:solidFill>
                  <a:srgbClr val="FF0000"/>
                </a:solidFill>
              </a:rPr>
              <a:t>apreendidos</a:t>
            </a:r>
            <a:r>
              <a:rPr lang="pt-BR" sz="2800" dirty="0"/>
              <a:t> pelo órgão ou entidade ambiental estadual competente. </a:t>
            </a:r>
            <a:r>
              <a:rPr lang="pt-BR" sz="2800" u="sng" dirty="0">
                <a:hlinkClick r:id="rId3"/>
              </a:rPr>
              <a:t>(Redação dada pela Lei nº 9.685/2011)</a:t>
            </a:r>
            <a:endParaRPr lang="pt-BR" sz="2800" u="sng" dirty="0"/>
          </a:p>
          <a:p>
            <a:pPr algn="just"/>
            <a:r>
              <a:rPr lang="pt-BR" sz="2800" b="1" dirty="0"/>
              <a:t>Art. 16.</a:t>
            </a:r>
            <a:r>
              <a:rPr lang="pt-BR" sz="2800" dirty="0"/>
              <a:t> A penalidade de </a:t>
            </a:r>
            <a:r>
              <a:rPr lang="pt-BR" sz="2800" b="1" dirty="0">
                <a:solidFill>
                  <a:srgbClr val="FF0000"/>
                </a:solidFill>
              </a:rPr>
              <a:t>demolição</a:t>
            </a:r>
            <a:r>
              <a:rPr lang="pt-BR" sz="2800" dirty="0"/>
              <a:t> de obra ou construção será aplicada para evitar danos ambientais quando a penalidade de embargo se revelar insuficiente, ou quando não houver possibilidade de recuperação ambiental sem a retirada da obra/construção.</a:t>
            </a:r>
            <a:endParaRPr lang="pt-BR" sz="2800" dirty="0">
              <a:solidFill>
                <a:srgbClr val="FF9900"/>
              </a:solidFill>
            </a:endParaRPr>
          </a:p>
        </p:txBody>
      </p:sp>
    </p:spTree>
    <p:extLst>
      <p:ext uri="{BB962C8B-B14F-4D97-AF65-F5344CB8AC3E}">
        <p14:creationId xmlns:p14="http://schemas.microsoft.com/office/powerpoint/2010/main" xmlns="" val="305358349"/>
      </p:ext>
    </p:extLst>
  </p:cSld>
  <p:clrMapOvr>
    <a:masterClrMapping/>
  </p:clrMapOvr>
  <p:transition spd="slow">
    <p:cut/>
  </p:transition>
  <p:timing>
    <p:tnLst>
      <p:par>
        <p:cTn id="1" dur="indefinite" restart="never" nodeType="tmRoot"/>
      </p:par>
    </p:tnLst>
  </p:timing>
</p:sld>
</file>

<file path=ppt/slides/slide28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PENALIDADES - Lei 7058/2002</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289</a:t>
            </a:fld>
            <a:endParaRPr lang="pt-BR" dirty="0">
              <a:solidFill>
                <a:prstClr val="black">
                  <a:tint val="75000"/>
                </a:prstClr>
              </a:solidFill>
            </a:endParaRPr>
          </a:p>
        </p:txBody>
      </p:sp>
      <p:sp>
        <p:nvSpPr>
          <p:cNvPr id="2" name="Espaço Reservado para Conteúdo 1"/>
          <p:cNvSpPr>
            <a:spLocks noGrp="1"/>
          </p:cNvSpPr>
          <p:nvPr>
            <p:ph idx="1"/>
          </p:nvPr>
        </p:nvSpPr>
        <p:spPr>
          <a:xfrm>
            <a:off x="107504" y="990463"/>
            <a:ext cx="8280920" cy="5544616"/>
          </a:xfrm>
        </p:spPr>
        <p:txBody>
          <a:bodyPr/>
          <a:lstStyle/>
          <a:p>
            <a:pPr algn="just"/>
            <a:r>
              <a:rPr lang="pt-BR" sz="2400" b="1" dirty="0"/>
              <a:t>Art. 17.</a:t>
            </a:r>
            <a:r>
              <a:rPr lang="pt-BR" sz="2400" dirty="0"/>
              <a:t> A licença ou autorização emitida pelo órgão ou entidade estadual competente poderá ser </a:t>
            </a:r>
            <a:r>
              <a:rPr lang="pt-BR" sz="2400" b="1" dirty="0">
                <a:solidFill>
                  <a:srgbClr val="FF0000"/>
                </a:solidFill>
              </a:rPr>
              <a:t>suspensa</a:t>
            </a:r>
            <a:r>
              <a:rPr lang="pt-BR" sz="2400" dirty="0"/>
              <a:t> sempre que for constatado o cometimento de infrações. </a:t>
            </a:r>
            <a:r>
              <a:rPr lang="pt-BR" sz="2400" u="sng" dirty="0">
                <a:hlinkClick r:id="rId3"/>
              </a:rPr>
              <a:t>(Redação dada pela Lei nº 9.685/2011)</a:t>
            </a:r>
            <a:endParaRPr lang="pt-BR" sz="2400" dirty="0"/>
          </a:p>
          <a:p>
            <a:pPr marL="0" indent="0" algn="just">
              <a:buNone/>
            </a:pPr>
            <a:r>
              <a:rPr lang="pt-BR" sz="2400" b="1" dirty="0"/>
              <a:t>Parágrafo único</a:t>
            </a:r>
            <a:r>
              <a:rPr lang="pt-BR" sz="2400" dirty="0"/>
              <a:t>. Havendo correção da irregularidade, devidamente comunicada pelo infrator, a licença ou autorização voltará surtir seus efeitos.</a:t>
            </a:r>
          </a:p>
          <a:p>
            <a:pPr marL="0" indent="0" algn="just">
              <a:buNone/>
            </a:pPr>
            <a:r>
              <a:rPr lang="pt-BR" sz="2400" b="1" dirty="0"/>
              <a:t>Art. 18.</a:t>
            </a:r>
            <a:r>
              <a:rPr lang="pt-BR" sz="2400" dirty="0"/>
              <a:t> A autorização ou licença ambiental emitida pelo órgão ou entidade estadual competente será </a:t>
            </a:r>
            <a:r>
              <a:rPr lang="pt-BR" sz="2400" b="1" dirty="0">
                <a:solidFill>
                  <a:srgbClr val="FF0000"/>
                </a:solidFill>
              </a:rPr>
              <a:t>cassada </a:t>
            </a:r>
            <a:r>
              <a:rPr lang="pt-BR" sz="2400" dirty="0"/>
              <a:t>sempre que o motivo da cassação </a:t>
            </a:r>
            <a:r>
              <a:rPr lang="pt-BR" sz="2400" u="sng" dirty="0"/>
              <a:t>não</a:t>
            </a:r>
            <a:r>
              <a:rPr lang="pt-BR" sz="2400" dirty="0"/>
              <a:t> puder ser corrigido para a continuidade da obra ou atividade ou quando a mesma já houver sido suspensa anteriormente. </a:t>
            </a:r>
            <a:r>
              <a:rPr lang="pt-BR" sz="2400" u="sng" dirty="0">
                <a:hlinkClick r:id="rId3"/>
              </a:rPr>
              <a:t>(Redação dada pela Lei nº 9.685/2011)</a:t>
            </a:r>
            <a:endParaRPr lang="pt-BR" sz="2400" dirty="0">
              <a:solidFill>
                <a:srgbClr val="FF9900"/>
              </a:solidFill>
            </a:endParaRPr>
          </a:p>
        </p:txBody>
      </p:sp>
    </p:spTree>
    <p:extLst>
      <p:ext uri="{BB962C8B-B14F-4D97-AF65-F5344CB8AC3E}">
        <p14:creationId xmlns:p14="http://schemas.microsoft.com/office/powerpoint/2010/main" xmlns="" val="2888729586"/>
      </p:ext>
    </p:extLst>
  </p:cSld>
  <p:clrMapOvr>
    <a:masterClrMapping/>
  </p:clrMapOvr>
  <p:transition spd="slow">
    <p:cut/>
  </p:transition>
  <p:timing>
    <p:tnLst>
      <p:par>
        <p:cTn id="1" dur="indefinite" restart="never" nodeType="tmRoot"/>
      </p:par>
    </p:tnLst>
  </p:timing>
</p:sld>
</file>

<file path=ppt/slides/slide29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DEFESA - Lei 7058/2002</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290</a:t>
            </a:fld>
            <a:endParaRPr lang="pt-BR" dirty="0">
              <a:solidFill>
                <a:prstClr val="black">
                  <a:tint val="75000"/>
                </a:prstClr>
              </a:solidFill>
            </a:endParaRPr>
          </a:p>
        </p:txBody>
      </p:sp>
      <p:sp>
        <p:nvSpPr>
          <p:cNvPr id="2" name="Espaço Reservado para Conteúdo 1"/>
          <p:cNvSpPr>
            <a:spLocks noGrp="1"/>
          </p:cNvSpPr>
          <p:nvPr>
            <p:ph idx="1"/>
          </p:nvPr>
        </p:nvSpPr>
        <p:spPr>
          <a:xfrm>
            <a:off x="107504" y="990463"/>
            <a:ext cx="8280920" cy="5544616"/>
          </a:xfrm>
        </p:spPr>
        <p:txBody>
          <a:bodyPr/>
          <a:lstStyle/>
          <a:p>
            <a:pPr algn="just"/>
            <a:r>
              <a:rPr lang="pt-BR" sz="2400" b="1" dirty="0"/>
              <a:t>Art. 23.</a:t>
            </a:r>
            <a:r>
              <a:rPr lang="pt-BR" sz="2400" dirty="0"/>
              <a:t> Ao autuado será assegurado o direito de ampla defesa e o contraditório, com a apresentação de defesa ao órgão ou entidade ambiental estadual competente, conforme disposto neste Capítulo. </a:t>
            </a:r>
            <a:r>
              <a:rPr lang="pt-BR" sz="2400" u="sng" dirty="0">
                <a:hlinkClick r:id="rId3"/>
              </a:rPr>
              <a:t>(Redação dada pela Lei nº 9.685/2011)</a:t>
            </a:r>
            <a:endParaRPr lang="pt-BR" sz="2400" u="sng" dirty="0"/>
          </a:p>
          <a:p>
            <a:pPr algn="just"/>
            <a:endParaRPr lang="pt-BR" sz="2400" b="1" dirty="0"/>
          </a:p>
          <a:p>
            <a:pPr algn="just"/>
            <a:r>
              <a:rPr lang="pt-BR" sz="2400" b="1" dirty="0"/>
              <a:t>Art. 24.</a:t>
            </a:r>
            <a:r>
              <a:rPr lang="pt-BR" sz="2400" dirty="0"/>
              <a:t> A defesa será apresentada no prazo de 15 (quinze) dias contados a partir do recebimento da notificação pelo autuado. </a:t>
            </a:r>
            <a:r>
              <a:rPr lang="pt-BR" sz="2400" u="sng" dirty="0">
                <a:hlinkClick r:id="rId3"/>
              </a:rPr>
              <a:t>(Redação dada pela Lei nº 9.685/2011)</a:t>
            </a:r>
            <a:endParaRPr lang="pt-BR" sz="2400" dirty="0"/>
          </a:p>
          <a:p>
            <a:pPr marL="800100" lvl="2" indent="0" algn="just">
              <a:buNone/>
            </a:pPr>
            <a:r>
              <a:rPr lang="pt-BR" sz="2000" b="1" dirty="0"/>
              <a:t>§ 1º</a:t>
            </a:r>
            <a:r>
              <a:rPr lang="pt-BR" sz="2000" dirty="0"/>
              <a:t> O prazo a que se refere o caput deste artigo é contínuo e contar-se-á na forma do Código de Processo Civil Brasileiro. </a:t>
            </a:r>
            <a:r>
              <a:rPr lang="pt-BR" sz="2000" u="sng" dirty="0">
                <a:hlinkClick r:id="rId3"/>
              </a:rPr>
              <a:t>(Incluído pela Lei nº 9.685/2011)</a:t>
            </a:r>
            <a:endParaRPr lang="pt-BR" sz="2000" dirty="0">
              <a:solidFill>
                <a:srgbClr val="FF9900"/>
              </a:solidFill>
            </a:endParaRPr>
          </a:p>
        </p:txBody>
      </p:sp>
    </p:spTree>
    <p:extLst>
      <p:ext uri="{BB962C8B-B14F-4D97-AF65-F5344CB8AC3E}">
        <p14:creationId xmlns:p14="http://schemas.microsoft.com/office/powerpoint/2010/main" xmlns="" val="3263820118"/>
      </p:ext>
    </p:extLst>
  </p:cSld>
  <p:clrMapOvr>
    <a:masterClrMapping/>
  </p:clrMapOvr>
  <p:transition spd="slow">
    <p:cut/>
  </p:transition>
  <p:timing>
    <p:tnLst>
      <p:par>
        <p:cTn id="1" dur="indefinite" restart="never" nodeType="tmRoot"/>
      </p:par>
    </p:tnLst>
  </p:timing>
</p:sld>
</file>

<file path=ppt/slides/slide29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INFRAÇÕES AMBIENTAIS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291</a:t>
            </a:fld>
            <a:endParaRPr lang="pt-BR" dirty="0">
              <a:solidFill>
                <a:prstClr val="black">
                  <a:tint val="75000"/>
                </a:prstClr>
              </a:solidFill>
            </a:endParaRPr>
          </a:p>
        </p:txBody>
      </p:sp>
      <p:pic>
        <p:nvPicPr>
          <p:cNvPr id="7" name="Espaço Reservado para Conteúdo 6">
            <a:extLst>
              <a:ext uri="{FF2B5EF4-FFF2-40B4-BE49-F238E27FC236}">
                <a16:creationId xmlns:a16="http://schemas.microsoft.com/office/drawing/2014/main" xmlns="" id="{FA807F8A-32C2-4CC7-8882-7D9C974884DE}"/>
              </a:ext>
            </a:extLst>
          </p:cNvPr>
          <p:cNvPicPr>
            <a:picLocks noGrp="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3380" y="1507046"/>
            <a:ext cx="4236420" cy="3012926"/>
          </a:xfrm>
          <a:prstGeom prst="rect">
            <a:avLst/>
          </a:prstGeom>
          <a:noFill/>
          <a:ln>
            <a:noFill/>
          </a:ln>
        </p:spPr>
      </p:pic>
      <p:sp>
        <p:nvSpPr>
          <p:cNvPr id="6" name="CaixaDeTexto 5">
            <a:extLst>
              <a:ext uri="{FF2B5EF4-FFF2-40B4-BE49-F238E27FC236}">
                <a16:creationId xmlns:a16="http://schemas.microsoft.com/office/drawing/2014/main" xmlns="" id="{9A1F58FF-EB9E-464E-B66C-35D6133680BC}"/>
              </a:ext>
            </a:extLst>
          </p:cNvPr>
          <p:cNvSpPr txBox="1"/>
          <p:nvPr/>
        </p:nvSpPr>
        <p:spPr>
          <a:xfrm>
            <a:off x="157598" y="4509120"/>
            <a:ext cx="4427984" cy="646331"/>
          </a:xfrm>
          <a:prstGeom prst="rect">
            <a:avLst/>
          </a:prstGeom>
          <a:noFill/>
        </p:spPr>
        <p:txBody>
          <a:bodyPr wrap="square" rtlCol="0">
            <a:spAutoFit/>
          </a:bodyPr>
          <a:lstStyle/>
          <a:p>
            <a:pPr algn="ctr"/>
            <a:r>
              <a:rPr lang="pt-BR" dirty="0">
                <a:solidFill>
                  <a:prstClr val="black"/>
                </a:solidFill>
              </a:rPr>
              <a:t>Descarte de solo e rochas provenientes da obra, próximo a residências </a:t>
            </a:r>
          </a:p>
        </p:txBody>
      </p:sp>
      <p:pic>
        <p:nvPicPr>
          <p:cNvPr id="9" name="Imagem 8">
            <a:extLst>
              <a:ext uri="{FF2B5EF4-FFF2-40B4-BE49-F238E27FC236}">
                <a16:creationId xmlns:a16="http://schemas.microsoft.com/office/drawing/2014/main" xmlns="" id="{5BEFD921-CA8C-49AB-A156-E98C11795FCF}"/>
              </a:ext>
            </a:extLst>
          </p:cNvPr>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96460" y="1496194"/>
            <a:ext cx="4427984" cy="3012926"/>
          </a:xfrm>
          <a:prstGeom prst="rect">
            <a:avLst/>
          </a:prstGeom>
          <a:noFill/>
          <a:ln>
            <a:noFill/>
          </a:ln>
        </p:spPr>
      </p:pic>
      <p:sp>
        <p:nvSpPr>
          <p:cNvPr id="10" name="CaixaDeTexto 9">
            <a:extLst>
              <a:ext uri="{FF2B5EF4-FFF2-40B4-BE49-F238E27FC236}">
                <a16:creationId xmlns:a16="http://schemas.microsoft.com/office/drawing/2014/main" xmlns="" id="{E932CA1E-A8D6-4556-B0E8-5DF9BED1736A}"/>
              </a:ext>
            </a:extLst>
          </p:cNvPr>
          <p:cNvSpPr txBox="1"/>
          <p:nvPr/>
        </p:nvSpPr>
        <p:spPr>
          <a:xfrm>
            <a:off x="4547541" y="4475349"/>
            <a:ext cx="4427984" cy="646331"/>
          </a:xfrm>
          <a:prstGeom prst="rect">
            <a:avLst/>
          </a:prstGeom>
          <a:noFill/>
        </p:spPr>
        <p:txBody>
          <a:bodyPr wrap="square" rtlCol="0">
            <a:spAutoFit/>
          </a:bodyPr>
          <a:lstStyle/>
          <a:p>
            <a:pPr algn="ctr"/>
            <a:r>
              <a:rPr lang="pt-BR" dirty="0">
                <a:solidFill>
                  <a:prstClr val="black"/>
                </a:solidFill>
              </a:rPr>
              <a:t>Material de bota-fora depositado em APP interrompendo o curso hídrico </a:t>
            </a:r>
          </a:p>
        </p:txBody>
      </p:sp>
    </p:spTree>
    <p:extLst>
      <p:ext uri="{BB962C8B-B14F-4D97-AF65-F5344CB8AC3E}">
        <p14:creationId xmlns:p14="http://schemas.microsoft.com/office/powerpoint/2010/main" xmlns="" val="3358339239"/>
      </p:ext>
    </p:extLst>
  </p:cSld>
  <p:clrMapOvr>
    <a:masterClrMapping/>
  </p:clrMapOvr>
  <p:transition spd="slow">
    <p:cut/>
  </p:transition>
  <p:timing>
    <p:tnLst>
      <p:par>
        <p:cTn id="1" dur="indefinite" restart="never" nodeType="tmRoot"/>
      </p:par>
    </p:tnLst>
  </p:timing>
</p:sld>
</file>

<file path=ppt/slides/slide29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INFRAÇÕES AMBIENTAIS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292</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0" y="4509120"/>
            <a:ext cx="4427984" cy="923330"/>
          </a:xfrm>
          <a:prstGeom prst="rect">
            <a:avLst/>
          </a:prstGeom>
          <a:noFill/>
        </p:spPr>
        <p:txBody>
          <a:bodyPr wrap="square" rtlCol="0">
            <a:spAutoFit/>
          </a:bodyPr>
          <a:lstStyle/>
          <a:p>
            <a:pPr algn="ctr"/>
            <a:r>
              <a:rPr lang="pt-BR" dirty="0">
                <a:solidFill>
                  <a:prstClr val="black"/>
                </a:solidFill>
              </a:rPr>
              <a:t>Rede de drenagem disposta inadequadamente, ocasionando erosão do talude de aterro</a:t>
            </a:r>
          </a:p>
        </p:txBody>
      </p:sp>
      <p:sp>
        <p:nvSpPr>
          <p:cNvPr id="10" name="CaixaDeTexto 9">
            <a:extLst>
              <a:ext uri="{FF2B5EF4-FFF2-40B4-BE49-F238E27FC236}">
                <a16:creationId xmlns:a16="http://schemas.microsoft.com/office/drawing/2014/main" xmlns="" id="{E932CA1E-A8D6-4556-B0E8-5DF9BED1736A}"/>
              </a:ext>
            </a:extLst>
          </p:cNvPr>
          <p:cNvSpPr txBox="1"/>
          <p:nvPr/>
        </p:nvSpPr>
        <p:spPr>
          <a:xfrm>
            <a:off x="4445893" y="4467572"/>
            <a:ext cx="4427984" cy="1200329"/>
          </a:xfrm>
          <a:prstGeom prst="rect">
            <a:avLst/>
          </a:prstGeom>
          <a:noFill/>
        </p:spPr>
        <p:txBody>
          <a:bodyPr wrap="square" rtlCol="0">
            <a:spAutoFit/>
          </a:bodyPr>
          <a:lstStyle/>
          <a:p>
            <a:pPr algn="ctr"/>
            <a:r>
              <a:rPr lang="pt-BR" dirty="0">
                <a:solidFill>
                  <a:prstClr val="black"/>
                </a:solidFill>
              </a:rPr>
              <a:t>Medida de controle de erosão (barreira de </a:t>
            </a:r>
            <a:r>
              <a:rPr lang="pt-BR" dirty="0" err="1">
                <a:solidFill>
                  <a:prstClr val="black"/>
                </a:solidFill>
              </a:rPr>
              <a:t>siltagem</a:t>
            </a:r>
            <a:r>
              <a:rPr lang="pt-BR" dirty="0">
                <a:solidFill>
                  <a:prstClr val="black"/>
                </a:solidFill>
              </a:rPr>
              <a:t>) ineficiente, ocasionando arraste e aporte de sedimentos para o curso hídrico </a:t>
            </a:r>
          </a:p>
        </p:txBody>
      </p:sp>
      <p:pic>
        <p:nvPicPr>
          <p:cNvPr id="8" name="Imagem 7">
            <a:extLst>
              <a:ext uri="{FF2B5EF4-FFF2-40B4-BE49-F238E27FC236}">
                <a16:creationId xmlns:a16="http://schemas.microsoft.com/office/drawing/2014/main" xmlns="" id="{9FFAFB1D-02CC-4FCB-BBD1-8752E99F1AC9}"/>
              </a:ext>
            </a:extLst>
          </p:cNvPr>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5658" y="1431290"/>
            <a:ext cx="4169668" cy="3077830"/>
          </a:xfrm>
          <a:prstGeom prst="rect">
            <a:avLst/>
          </a:prstGeom>
          <a:noFill/>
          <a:ln>
            <a:noFill/>
          </a:ln>
        </p:spPr>
      </p:pic>
      <p:pic>
        <p:nvPicPr>
          <p:cNvPr id="11" name="Imagem 10">
            <a:extLst>
              <a:ext uri="{FF2B5EF4-FFF2-40B4-BE49-F238E27FC236}">
                <a16:creationId xmlns:a16="http://schemas.microsoft.com/office/drawing/2014/main" xmlns="" id="{122FF3A2-0E57-4DDA-8C57-7E39EE7DBB1A}"/>
              </a:ext>
            </a:extLst>
          </p:cNvPr>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420984" y="1433968"/>
            <a:ext cx="4327480" cy="3033603"/>
          </a:xfrm>
          <a:prstGeom prst="rect">
            <a:avLst/>
          </a:prstGeom>
          <a:noFill/>
          <a:ln>
            <a:noFill/>
          </a:ln>
        </p:spPr>
      </p:pic>
    </p:spTree>
    <p:extLst>
      <p:ext uri="{BB962C8B-B14F-4D97-AF65-F5344CB8AC3E}">
        <p14:creationId xmlns:p14="http://schemas.microsoft.com/office/powerpoint/2010/main" xmlns="" val="555574045"/>
      </p:ext>
    </p:extLst>
  </p:cSld>
  <p:clrMapOvr>
    <a:masterClrMapping/>
  </p:clrMapOvr>
  <p:transition spd="slow">
    <p:cut/>
  </p:transition>
  <p:timing>
    <p:tnLst>
      <p:par>
        <p:cTn id="1" dur="indefinite" restart="never" nodeType="tmRoot"/>
      </p:par>
    </p:tnLst>
  </p:timing>
</p:sld>
</file>

<file path=ppt/slides/slide29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INFRAÇÕES AMBIENTAIS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293</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0" y="4509120"/>
            <a:ext cx="4427984" cy="1200329"/>
          </a:xfrm>
          <a:prstGeom prst="rect">
            <a:avLst/>
          </a:prstGeom>
          <a:noFill/>
        </p:spPr>
        <p:txBody>
          <a:bodyPr wrap="square" rtlCol="0">
            <a:spAutoFit/>
          </a:bodyPr>
          <a:lstStyle/>
          <a:p>
            <a:pPr algn="ctr"/>
            <a:r>
              <a:rPr lang="pt-BR" dirty="0">
                <a:solidFill>
                  <a:prstClr val="black"/>
                </a:solidFill>
              </a:rPr>
              <a:t>Obra de arte corrente executada sem medida de controle de erosão, ocasionando arraste e aporte de sedimentos para o curso hídrico</a:t>
            </a:r>
          </a:p>
        </p:txBody>
      </p:sp>
      <p:sp>
        <p:nvSpPr>
          <p:cNvPr id="10" name="CaixaDeTexto 9">
            <a:extLst>
              <a:ext uri="{FF2B5EF4-FFF2-40B4-BE49-F238E27FC236}">
                <a16:creationId xmlns:a16="http://schemas.microsoft.com/office/drawing/2014/main" xmlns="" id="{E932CA1E-A8D6-4556-B0E8-5DF9BED1736A}"/>
              </a:ext>
            </a:extLst>
          </p:cNvPr>
          <p:cNvSpPr txBox="1"/>
          <p:nvPr/>
        </p:nvSpPr>
        <p:spPr>
          <a:xfrm>
            <a:off x="4445893" y="4467572"/>
            <a:ext cx="4427984" cy="646331"/>
          </a:xfrm>
          <a:prstGeom prst="rect">
            <a:avLst/>
          </a:prstGeom>
          <a:noFill/>
        </p:spPr>
        <p:txBody>
          <a:bodyPr wrap="square" rtlCol="0">
            <a:spAutoFit/>
          </a:bodyPr>
          <a:lstStyle/>
          <a:p>
            <a:pPr algn="ctr"/>
            <a:r>
              <a:rPr lang="pt-BR" dirty="0">
                <a:solidFill>
                  <a:prstClr val="black"/>
                </a:solidFill>
              </a:rPr>
              <a:t>Descarte inadequado de resíduos plásticos e isopor </a:t>
            </a:r>
          </a:p>
        </p:txBody>
      </p:sp>
      <p:pic>
        <p:nvPicPr>
          <p:cNvPr id="9" name="Imagem 8">
            <a:extLst>
              <a:ext uri="{FF2B5EF4-FFF2-40B4-BE49-F238E27FC236}">
                <a16:creationId xmlns:a16="http://schemas.microsoft.com/office/drawing/2014/main" xmlns="" id="{85035D96-9A40-4270-9103-77A092A5DAE5}"/>
              </a:ext>
            </a:extLst>
          </p:cNvPr>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627" y="1433968"/>
            <a:ext cx="4327480" cy="3090157"/>
          </a:xfrm>
          <a:prstGeom prst="rect">
            <a:avLst/>
          </a:prstGeom>
          <a:noFill/>
          <a:ln>
            <a:noFill/>
          </a:ln>
        </p:spPr>
      </p:pic>
      <p:pic>
        <p:nvPicPr>
          <p:cNvPr id="12" name="Imagem 11">
            <a:extLst>
              <a:ext uri="{FF2B5EF4-FFF2-40B4-BE49-F238E27FC236}">
                <a16:creationId xmlns:a16="http://schemas.microsoft.com/office/drawing/2014/main" xmlns="" id="{958E0EBB-1C28-4313-888C-80519D58B501}"/>
              </a:ext>
            </a:extLst>
          </p:cNvPr>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420741" y="1433968"/>
            <a:ext cx="4255715" cy="3075152"/>
          </a:xfrm>
          <a:prstGeom prst="rect">
            <a:avLst/>
          </a:prstGeom>
          <a:noFill/>
          <a:ln>
            <a:noFill/>
          </a:ln>
        </p:spPr>
      </p:pic>
    </p:spTree>
    <p:extLst>
      <p:ext uri="{BB962C8B-B14F-4D97-AF65-F5344CB8AC3E}">
        <p14:creationId xmlns:p14="http://schemas.microsoft.com/office/powerpoint/2010/main" xmlns="" val="1747169801"/>
      </p:ext>
    </p:extLst>
  </p:cSld>
  <p:clrMapOvr>
    <a:masterClrMapping/>
  </p:clrMapOvr>
  <p:transition spd="slow">
    <p:cut/>
  </p:transition>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INFRAÇÕES AMBIENTAIS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294</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270123" y="5123381"/>
            <a:ext cx="4427984" cy="1200329"/>
          </a:xfrm>
          <a:prstGeom prst="rect">
            <a:avLst/>
          </a:prstGeom>
          <a:noFill/>
        </p:spPr>
        <p:txBody>
          <a:bodyPr wrap="square" rtlCol="0">
            <a:spAutoFit/>
          </a:bodyPr>
          <a:lstStyle/>
          <a:p>
            <a:pPr algn="ctr"/>
            <a:r>
              <a:rPr lang="pt-BR" dirty="0">
                <a:solidFill>
                  <a:prstClr val="black"/>
                </a:solidFill>
              </a:rPr>
              <a:t>Entrada da passagem de fauna, indicando o carreamento de material. A passagem de fauna foi instalada sem que fosse realizada a elevação do </a:t>
            </a:r>
            <a:r>
              <a:rPr lang="pt-BR" dirty="0" err="1">
                <a:solidFill>
                  <a:prstClr val="black"/>
                </a:solidFill>
              </a:rPr>
              <a:t>greide</a:t>
            </a:r>
            <a:r>
              <a:rPr lang="pt-BR" dirty="0">
                <a:solidFill>
                  <a:prstClr val="black"/>
                </a:solidFill>
              </a:rPr>
              <a:t>.</a:t>
            </a:r>
          </a:p>
        </p:txBody>
      </p:sp>
      <p:sp>
        <p:nvSpPr>
          <p:cNvPr id="10" name="CaixaDeTexto 9">
            <a:extLst>
              <a:ext uri="{FF2B5EF4-FFF2-40B4-BE49-F238E27FC236}">
                <a16:creationId xmlns:a16="http://schemas.microsoft.com/office/drawing/2014/main" xmlns="" id="{E932CA1E-A8D6-4556-B0E8-5DF9BED1736A}"/>
              </a:ext>
            </a:extLst>
          </p:cNvPr>
          <p:cNvSpPr txBox="1"/>
          <p:nvPr/>
        </p:nvSpPr>
        <p:spPr>
          <a:xfrm>
            <a:off x="4572000" y="5139209"/>
            <a:ext cx="4427984" cy="646331"/>
          </a:xfrm>
          <a:prstGeom prst="rect">
            <a:avLst/>
          </a:prstGeom>
          <a:noFill/>
        </p:spPr>
        <p:txBody>
          <a:bodyPr wrap="square" rtlCol="0">
            <a:spAutoFit/>
          </a:bodyPr>
          <a:lstStyle/>
          <a:p>
            <a:pPr algn="ctr"/>
            <a:r>
              <a:rPr lang="pt-BR" dirty="0">
                <a:solidFill>
                  <a:prstClr val="black"/>
                </a:solidFill>
              </a:rPr>
              <a:t>Passagem de gado construído em área alagada, inviabilizando sua utilização.</a:t>
            </a:r>
          </a:p>
        </p:txBody>
      </p:sp>
      <p:pic>
        <p:nvPicPr>
          <p:cNvPr id="11" name="Imagem 10">
            <a:extLst>
              <a:ext uri="{FF2B5EF4-FFF2-40B4-BE49-F238E27FC236}">
                <a16:creationId xmlns:a16="http://schemas.microsoft.com/office/drawing/2014/main" xmlns="" id="{12DCC26C-8C73-4CB1-8CDC-DFAF5BD8EE02}"/>
              </a:ext>
            </a:extLst>
          </p:cNvPr>
          <p:cNvPicPr/>
          <p:nvPr/>
        </p:nvPicPr>
        <p:blipFill>
          <a:blip r:embed="rId3" cstate="print">
            <a:extLst>
              <a:ext uri="{28A0092B-C50C-407E-A947-70E740481C1C}">
                <a14:useLocalDpi xmlns:a14="http://schemas.microsoft.com/office/drawing/2010/main" xmlns="" val="0"/>
              </a:ext>
            </a:extLst>
          </a:blip>
          <a:stretch>
            <a:fillRect/>
          </a:stretch>
        </p:blipFill>
        <p:spPr>
          <a:xfrm rot="5400000">
            <a:off x="4828491" y="1912453"/>
            <a:ext cx="3364038" cy="3136703"/>
          </a:xfrm>
          <a:prstGeom prst="rect">
            <a:avLst/>
          </a:prstGeom>
        </p:spPr>
      </p:pic>
      <p:pic>
        <p:nvPicPr>
          <p:cNvPr id="13" name="Imagem 12">
            <a:extLst>
              <a:ext uri="{FF2B5EF4-FFF2-40B4-BE49-F238E27FC236}">
                <a16:creationId xmlns:a16="http://schemas.microsoft.com/office/drawing/2014/main" xmlns="" id="{30EB509F-7C2B-4A04-8A59-D9A2F1567B7A}"/>
              </a:ext>
            </a:extLst>
          </p:cNvPr>
          <p:cNvPicPr/>
          <p:nvPr/>
        </p:nvPicPr>
        <p:blipFill>
          <a:blip r:embed="rId4" cstate="print">
            <a:extLst>
              <a:ext uri="{28A0092B-C50C-407E-A947-70E740481C1C}">
                <a14:useLocalDpi xmlns:a14="http://schemas.microsoft.com/office/drawing/2010/main" xmlns="" val="0"/>
              </a:ext>
            </a:extLst>
          </a:blip>
          <a:stretch>
            <a:fillRect/>
          </a:stretch>
        </p:blipFill>
        <p:spPr>
          <a:xfrm rot="5400000">
            <a:off x="792385" y="2042194"/>
            <a:ext cx="3383460" cy="2821980"/>
          </a:xfrm>
          <a:prstGeom prst="rect">
            <a:avLst/>
          </a:prstGeom>
        </p:spPr>
      </p:pic>
      <p:sp>
        <p:nvSpPr>
          <p:cNvPr id="2" name="CaixaDeTexto 1">
            <a:extLst>
              <a:ext uri="{FF2B5EF4-FFF2-40B4-BE49-F238E27FC236}">
                <a16:creationId xmlns:a16="http://schemas.microsoft.com/office/drawing/2014/main" xmlns="" id="{776A23E2-8EA0-47DE-83E6-10966E5C821A}"/>
              </a:ext>
            </a:extLst>
          </p:cNvPr>
          <p:cNvSpPr txBox="1"/>
          <p:nvPr/>
        </p:nvSpPr>
        <p:spPr>
          <a:xfrm>
            <a:off x="395536" y="1196752"/>
            <a:ext cx="8064895" cy="646331"/>
          </a:xfrm>
          <a:prstGeom prst="rect">
            <a:avLst/>
          </a:prstGeom>
          <a:noFill/>
        </p:spPr>
        <p:txBody>
          <a:bodyPr wrap="square" rtlCol="0">
            <a:spAutoFit/>
          </a:bodyPr>
          <a:lstStyle/>
          <a:p>
            <a:pPr algn="ctr"/>
            <a:r>
              <a:rPr lang="pt-BR" dirty="0">
                <a:solidFill>
                  <a:srgbClr val="FF0000"/>
                </a:solidFill>
              </a:rPr>
              <a:t>Descumprimento de condicionantes – execução em desacordo com o projeto aprovado</a:t>
            </a:r>
          </a:p>
        </p:txBody>
      </p:sp>
    </p:spTree>
    <p:extLst>
      <p:ext uri="{BB962C8B-B14F-4D97-AF65-F5344CB8AC3E}">
        <p14:creationId xmlns:p14="http://schemas.microsoft.com/office/powerpoint/2010/main" xmlns="" val="3716005453"/>
      </p:ext>
    </p:extLst>
  </p:cSld>
  <p:clrMapOvr>
    <a:masterClrMapping/>
  </p:clrMapOvr>
  <p:transition spd="slow">
    <p:cut/>
  </p:transition>
  <p:timing>
    <p:tnLst>
      <p:par>
        <p:cTn id="1" dur="indefinite" restart="never" nodeType="tmRoot"/>
      </p:par>
    </p:tnLst>
  </p:timing>
</p:sld>
</file>

<file path=ppt/slides/slide29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INFRAÇÕES AMBIENTAIS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295</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17909" y="4395201"/>
            <a:ext cx="4427984" cy="1200329"/>
          </a:xfrm>
          <a:prstGeom prst="rect">
            <a:avLst/>
          </a:prstGeom>
          <a:noFill/>
        </p:spPr>
        <p:txBody>
          <a:bodyPr wrap="square" rtlCol="0">
            <a:spAutoFit/>
          </a:bodyPr>
          <a:lstStyle/>
          <a:p>
            <a:pPr algn="ctr"/>
            <a:r>
              <a:rPr lang="pt-BR" dirty="0">
                <a:solidFill>
                  <a:prstClr val="black"/>
                </a:solidFill>
              </a:rPr>
              <a:t>Resíduos de construção civil, material lenhoso, pneus, dentre outros descartados às margens do Córrego Jacutinga.</a:t>
            </a:r>
          </a:p>
        </p:txBody>
      </p:sp>
      <p:sp>
        <p:nvSpPr>
          <p:cNvPr id="10" name="CaixaDeTexto 9">
            <a:extLst>
              <a:ext uri="{FF2B5EF4-FFF2-40B4-BE49-F238E27FC236}">
                <a16:creationId xmlns:a16="http://schemas.microsoft.com/office/drawing/2014/main" xmlns="" id="{E932CA1E-A8D6-4556-B0E8-5DF9BED1736A}"/>
              </a:ext>
            </a:extLst>
          </p:cNvPr>
          <p:cNvSpPr txBox="1"/>
          <p:nvPr/>
        </p:nvSpPr>
        <p:spPr>
          <a:xfrm>
            <a:off x="4445893" y="4922571"/>
            <a:ext cx="4427984" cy="923330"/>
          </a:xfrm>
          <a:prstGeom prst="rect">
            <a:avLst/>
          </a:prstGeom>
          <a:noFill/>
        </p:spPr>
        <p:txBody>
          <a:bodyPr wrap="square" rtlCol="0">
            <a:spAutoFit/>
          </a:bodyPr>
          <a:lstStyle/>
          <a:p>
            <a:pPr algn="ctr"/>
            <a:r>
              <a:rPr lang="pt-BR" dirty="0">
                <a:solidFill>
                  <a:prstClr val="black"/>
                </a:solidFill>
              </a:rPr>
              <a:t>Resíduos de construção civil descartado irregularmente no interior da vegetação do Parque Estadual Mata das Flores..</a:t>
            </a:r>
          </a:p>
        </p:txBody>
      </p:sp>
      <p:pic>
        <p:nvPicPr>
          <p:cNvPr id="8" name="Imagem 7">
            <a:extLst>
              <a:ext uri="{FF2B5EF4-FFF2-40B4-BE49-F238E27FC236}">
                <a16:creationId xmlns:a16="http://schemas.microsoft.com/office/drawing/2014/main" xmlns="" id="{3798692C-C559-4C64-ADD3-75D408150A9A}"/>
              </a:ext>
            </a:extLst>
          </p:cNvPr>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51521" y="1148551"/>
            <a:ext cx="4032448" cy="3072538"/>
          </a:xfrm>
          <a:prstGeom prst="rect">
            <a:avLst/>
          </a:prstGeom>
          <a:noFill/>
          <a:ln>
            <a:noFill/>
          </a:ln>
        </p:spPr>
      </p:pic>
      <p:grpSp>
        <p:nvGrpSpPr>
          <p:cNvPr id="2" name="Agrupar 1">
            <a:extLst>
              <a:ext uri="{FF2B5EF4-FFF2-40B4-BE49-F238E27FC236}">
                <a16:creationId xmlns:a16="http://schemas.microsoft.com/office/drawing/2014/main" xmlns="" id="{DD4C9F95-988B-4864-A3C3-C4DA83431EE4}"/>
              </a:ext>
            </a:extLst>
          </p:cNvPr>
          <p:cNvGrpSpPr/>
          <p:nvPr/>
        </p:nvGrpSpPr>
        <p:grpSpPr>
          <a:xfrm>
            <a:off x="4883647" y="1305891"/>
            <a:ext cx="3312368" cy="3592005"/>
            <a:chOff x="4883647" y="1305891"/>
            <a:chExt cx="3312368" cy="3592005"/>
          </a:xfrm>
        </p:grpSpPr>
        <p:pic>
          <p:nvPicPr>
            <p:cNvPr id="9" name="Imagem 8">
              <a:extLst>
                <a:ext uri="{FF2B5EF4-FFF2-40B4-BE49-F238E27FC236}">
                  <a16:creationId xmlns:a16="http://schemas.microsoft.com/office/drawing/2014/main" xmlns="" id="{690FA3EF-AE71-42F8-B036-24F80ECF2EF9}"/>
                </a:ext>
              </a:extLst>
            </p:cNvPr>
            <p:cNvPicPr/>
            <p:nvPr/>
          </p:nvPicPr>
          <p:blipFill>
            <a:blip r:embed="rId4" cstate="print">
              <a:extLst>
                <a:ext uri="{28A0092B-C50C-407E-A947-70E740481C1C}">
                  <a14:useLocalDpi xmlns:a14="http://schemas.microsoft.com/office/drawing/2010/main" xmlns="" val="0"/>
                </a:ext>
              </a:extLst>
            </a:blip>
            <a:stretch>
              <a:fillRect/>
            </a:stretch>
          </p:blipFill>
          <p:spPr>
            <a:xfrm rot="5400000">
              <a:off x="4743828" y="1445710"/>
              <a:ext cx="3592005" cy="3312368"/>
            </a:xfrm>
            <a:prstGeom prst="rect">
              <a:avLst/>
            </a:prstGeom>
          </p:spPr>
        </p:pic>
        <p:sp>
          <p:nvSpPr>
            <p:cNvPr id="12" name="Elipse 11">
              <a:extLst>
                <a:ext uri="{FF2B5EF4-FFF2-40B4-BE49-F238E27FC236}">
                  <a16:creationId xmlns:a16="http://schemas.microsoft.com/office/drawing/2014/main" xmlns="" id="{CE6F84B6-4F8F-4E4F-BC42-E406F18E1FC6}"/>
                </a:ext>
              </a:extLst>
            </p:cNvPr>
            <p:cNvSpPr/>
            <p:nvPr/>
          </p:nvSpPr>
          <p:spPr>
            <a:xfrm>
              <a:off x="5920705" y="2845640"/>
              <a:ext cx="1238250" cy="136207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pt-BR">
                <a:solidFill>
                  <a:prstClr val="white"/>
                </a:solidFill>
              </a:endParaRPr>
            </a:p>
          </p:txBody>
        </p:sp>
      </p:grpSp>
    </p:spTree>
    <p:extLst>
      <p:ext uri="{BB962C8B-B14F-4D97-AF65-F5344CB8AC3E}">
        <p14:creationId xmlns:p14="http://schemas.microsoft.com/office/powerpoint/2010/main" xmlns="" val="578524971"/>
      </p:ext>
    </p:extLst>
  </p:cSld>
  <p:clrMapOvr>
    <a:masterClrMapping/>
  </p:clrMapOvr>
  <p:transition spd="slow">
    <p:cut/>
  </p:transition>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INFRAÇÕES AMBIENTAIS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296</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827584" y="4645483"/>
            <a:ext cx="7092280" cy="646331"/>
          </a:xfrm>
          <a:prstGeom prst="rect">
            <a:avLst/>
          </a:prstGeom>
          <a:noFill/>
        </p:spPr>
        <p:txBody>
          <a:bodyPr wrap="square" rtlCol="0">
            <a:spAutoFit/>
          </a:bodyPr>
          <a:lstStyle/>
          <a:p>
            <a:pPr algn="ctr"/>
            <a:r>
              <a:rPr lang="pt-BR" dirty="0">
                <a:solidFill>
                  <a:prstClr val="black"/>
                </a:solidFill>
              </a:rPr>
              <a:t>Medida de controle de erosão (barreira de </a:t>
            </a:r>
            <a:r>
              <a:rPr lang="pt-BR" dirty="0" err="1">
                <a:solidFill>
                  <a:prstClr val="black"/>
                </a:solidFill>
              </a:rPr>
              <a:t>siltagem</a:t>
            </a:r>
            <a:r>
              <a:rPr lang="pt-BR" dirty="0">
                <a:solidFill>
                  <a:prstClr val="black"/>
                </a:solidFill>
              </a:rPr>
              <a:t>) ineficiente, ocasionando arraste e aporte de sedimentos para o curso hídrico </a:t>
            </a:r>
          </a:p>
        </p:txBody>
      </p:sp>
      <p:pic>
        <p:nvPicPr>
          <p:cNvPr id="8" name="Imagem 7">
            <a:extLst>
              <a:ext uri="{FF2B5EF4-FFF2-40B4-BE49-F238E27FC236}">
                <a16:creationId xmlns:a16="http://schemas.microsoft.com/office/drawing/2014/main" xmlns="" id="{07DAAA0E-46DB-4F6C-B40D-55F943D7E6A8}"/>
              </a:ext>
            </a:extLst>
          </p:cNvPr>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7504" y="1433968"/>
            <a:ext cx="4115816" cy="3075152"/>
          </a:xfrm>
          <a:prstGeom prst="rect">
            <a:avLst/>
          </a:prstGeom>
          <a:noFill/>
          <a:ln>
            <a:noFill/>
          </a:ln>
        </p:spPr>
      </p:pic>
      <p:pic>
        <p:nvPicPr>
          <p:cNvPr id="11" name="Imagem 10">
            <a:extLst>
              <a:ext uri="{FF2B5EF4-FFF2-40B4-BE49-F238E27FC236}">
                <a16:creationId xmlns:a16="http://schemas.microsoft.com/office/drawing/2014/main" xmlns="" id="{6EB8DF48-D1C0-4939-885E-EE56538336B6}"/>
              </a:ext>
            </a:extLst>
          </p:cNvPr>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299198" y="1433968"/>
            <a:ext cx="4233242" cy="3075152"/>
          </a:xfrm>
          <a:prstGeom prst="rect">
            <a:avLst/>
          </a:prstGeom>
          <a:noFill/>
          <a:ln>
            <a:noFill/>
          </a:ln>
        </p:spPr>
      </p:pic>
    </p:spTree>
    <p:extLst>
      <p:ext uri="{BB962C8B-B14F-4D97-AF65-F5344CB8AC3E}">
        <p14:creationId xmlns:p14="http://schemas.microsoft.com/office/powerpoint/2010/main" xmlns="" val="313450093"/>
      </p:ext>
    </p:extLst>
  </p:cSld>
  <p:clrMapOvr>
    <a:masterClrMapping/>
  </p:clrMapOvr>
  <p:transition spd="slow">
    <p:cut/>
  </p:transition>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INFRAÇÕES AMBIENTAIS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297</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467544" y="4593961"/>
            <a:ext cx="3406427" cy="369332"/>
          </a:xfrm>
          <a:prstGeom prst="rect">
            <a:avLst/>
          </a:prstGeom>
          <a:noFill/>
        </p:spPr>
        <p:txBody>
          <a:bodyPr wrap="square" rtlCol="0">
            <a:spAutoFit/>
          </a:bodyPr>
          <a:lstStyle/>
          <a:p>
            <a:pPr algn="ctr"/>
            <a:r>
              <a:rPr lang="pt-BR" dirty="0">
                <a:solidFill>
                  <a:prstClr val="black"/>
                </a:solidFill>
              </a:rPr>
              <a:t>Talude instável devido à erosão</a:t>
            </a:r>
          </a:p>
        </p:txBody>
      </p:sp>
      <p:pic>
        <p:nvPicPr>
          <p:cNvPr id="7" name="Imagem 6">
            <a:extLst>
              <a:ext uri="{FF2B5EF4-FFF2-40B4-BE49-F238E27FC236}">
                <a16:creationId xmlns:a16="http://schemas.microsoft.com/office/drawing/2014/main" xmlns="" id="{D610D26D-0448-47E5-8CD5-5DE4E65CAD37}"/>
              </a:ext>
            </a:extLst>
          </p:cNvPr>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9512" y="1431290"/>
            <a:ext cx="4233242" cy="3075152"/>
          </a:xfrm>
          <a:prstGeom prst="rect">
            <a:avLst/>
          </a:prstGeom>
          <a:noFill/>
          <a:ln>
            <a:noFill/>
          </a:ln>
        </p:spPr>
      </p:pic>
      <p:sp>
        <p:nvSpPr>
          <p:cNvPr id="2" name="CaixaDeTexto 1">
            <a:extLst>
              <a:ext uri="{FF2B5EF4-FFF2-40B4-BE49-F238E27FC236}">
                <a16:creationId xmlns:a16="http://schemas.microsoft.com/office/drawing/2014/main" xmlns="" id="{444F832C-8041-4817-9F62-DC5EC7A476D3}"/>
              </a:ext>
            </a:extLst>
          </p:cNvPr>
          <p:cNvSpPr txBox="1"/>
          <p:nvPr/>
        </p:nvSpPr>
        <p:spPr>
          <a:xfrm>
            <a:off x="4499992" y="4593961"/>
            <a:ext cx="4220691" cy="369332"/>
          </a:xfrm>
          <a:prstGeom prst="rect">
            <a:avLst/>
          </a:prstGeom>
          <a:noFill/>
        </p:spPr>
        <p:txBody>
          <a:bodyPr wrap="square" rtlCol="0">
            <a:spAutoFit/>
          </a:bodyPr>
          <a:lstStyle/>
          <a:p>
            <a:pPr algn="ctr"/>
            <a:r>
              <a:rPr lang="pt-BR" dirty="0">
                <a:solidFill>
                  <a:prstClr val="black"/>
                </a:solidFill>
              </a:rPr>
              <a:t>Erosão causada no talude do Bota-fora</a:t>
            </a:r>
          </a:p>
        </p:txBody>
      </p:sp>
      <p:pic>
        <p:nvPicPr>
          <p:cNvPr id="10" name="Imagem 9">
            <a:extLst>
              <a:ext uri="{FF2B5EF4-FFF2-40B4-BE49-F238E27FC236}">
                <a16:creationId xmlns:a16="http://schemas.microsoft.com/office/drawing/2014/main" xmlns="" id="{BCDC8719-7368-485B-8D8E-77BBAAED9471}"/>
              </a:ext>
            </a:extLst>
          </p:cNvPr>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4499992" y="1484784"/>
            <a:ext cx="4104456" cy="3012475"/>
          </a:xfrm>
          <a:prstGeom prst="rect">
            <a:avLst/>
          </a:prstGeom>
          <a:noFill/>
          <a:ln>
            <a:noFill/>
          </a:ln>
        </p:spPr>
      </p:pic>
    </p:spTree>
    <p:extLst>
      <p:ext uri="{BB962C8B-B14F-4D97-AF65-F5344CB8AC3E}">
        <p14:creationId xmlns:p14="http://schemas.microsoft.com/office/powerpoint/2010/main" xmlns="" val="1591106436"/>
      </p:ext>
    </p:extLst>
  </p:cSld>
  <p:clrMapOvr>
    <a:masterClrMapping/>
  </p:clrMapOvr>
  <p:transition spd="slow">
    <p:cut/>
  </p:transition>
  <p:timing>
    <p:tnLst>
      <p:par>
        <p:cTn id="1" dur="indefinite" restart="never" nodeType="tmRoot"/>
      </p:par>
    </p:tnLst>
  </p:timing>
</p:sld>
</file>

<file path=ppt/slides/slide29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INFRAÇÕES AMBIENTAIS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298</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423317" y="4563437"/>
            <a:ext cx="3406427" cy="923330"/>
          </a:xfrm>
          <a:prstGeom prst="rect">
            <a:avLst/>
          </a:prstGeom>
          <a:noFill/>
        </p:spPr>
        <p:txBody>
          <a:bodyPr wrap="square" rtlCol="0">
            <a:spAutoFit/>
          </a:bodyPr>
          <a:lstStyle/>
          <a:p>
            <a:pPr algn="ctr"/>
            <a:r>
              <a:rPr lang="pt-BR" dirty="0">
                <a:solidFill>
                  <a:prstClr val="black"/>
                </a:solidFill>
              </a:rPr>
              <a:t>Carreamento de material particulado para o interior do dispositivo de drenagem</a:t>
            </a:r>
          </a:p>
        </p:txBody>
      </p:sp>
      <p:sp>
        <p:nvSpPr>
          <p:cNvPr id="2" name="CaixaDeTexto 1">
            <a:extLst>
              <a:ext uri="{FF2B5EF4-FFF2-40B4-BE49-F238E27FC236}">
                <a16:creationId xmlns:a16="http://schemas.microsoft.com/office/drawing/2014/main" xmlns="" id="{444F832C-8041-4817-9F62-DC5EC7A476D3}"/>
              </a:ext>
            </a:extLst>
          </p:cNvPr>
          <p:cNvSpPr txBox="1"/>
          <p:nvPr/>
        </p:nvSpPr>
        <p:spPr>
          <a:xfrm>
            <a:off x="4499992" y="4593961"/>
            <a:ext cx="4220691" cy="646331"/>
          </a:xfrm>
          <a:prstGeom prst="rect">
            <a:avLst/>
          </a:prstGeom>
          <a:noFill/>
        </p:spPr>
        <p:txBody>
          <a:bodyPr wrap="square" rtlCol="0">
            <a:spAutoFit/>
          </a:bodyPr>
          <a:lstStyle/>
          <a:p>
            <a:pPr algn="ctr"/>
            <a:r>
              <a:rPr lang="pt-BR" dirty="0">
                <a:solidFill>
                  <a:prstClr val="black"/>
                </a:solidFill>
              </a:rPr>
              <a:t>Carreamento de material particulado para APP</a:t>
            </a:r>
          </a:p>
        </p:txBody>
      </p:sp>
      <p:pic>
        <p:nvPicPr>
          <p:cNvPr id="8" name="Imagem 7">
            <a:extLst>
              <a:ext uri="{FF2B5EF4-FFF2-40B4-BE49-F238E27FC236}">
                <a16:creationId xmlns:a16="http://schemas.microsoft.com/office/drawing/2014/main" xmlns="" id="{305AFD44-E3EA-453F-88CB-B9DBB65D0563}"/>
              </a:ext>
            </a:extLst>
          </p:cNvPr>
          <p:cNvPicPr/>
          <p:nvPr/>
        </p:nvPicPr>
        <p:blipFill>
          <a:blip r:embed="rId3" cstate="screen">
            <a:extLst>
              <a:ext uri="{28A0092B-C50C-407E-A947-70E740481C1C}">
                <a14:useLocalDpi xmlns:a14="http://schemas.microsoft.com/office/drawing/2010/main" xmlns=""/>
              </a:ext>
            </a:extLst>
          </a:blip>
          <a:srcRect/>
          <a:stretch>
            <a:fillRect/>
          </a:stretch>
        </p:blipFill>
        <p:spPr bwMode="auto">
          <a:xfrm>
            <a:off x="403151" y="1345569"/>
            <a:ext cx="3880817" cy="3019535"/>
          </a:xfrm>
          <a:prstGeom prst="rect">
            <a:avLst/>
          </a:prstGeom>
          <a:noFill/>
          <a:ln>
            <a:noFill/>
          </a:ln>
        </p:spPr>
      </p:pic>
      <p:pic>
        <p:nvPicPr>
          <p:cNvPr id="9" name="Imagem 8">
            <a:extLst>
              <a:ext uri="{FF2B5EF4-FFF2-40B4-BE49-F238E27FC236}">
                <a16:creationId xmlns:a16="http://schemas.microsoft.com/office/drawing/2014/main" xmlns="" id="{6659828D-6C6C-461B-BA45-60568208953A}"/>
              </a:ext>
            </a:extLst>
          </p:cNvPr>
          <p:cNvPicPr/>
          <p:nvPr/>
        </p:nvPicPr>
        <p:blipFill>
          <a:blip r:embed="rId4" cstate="screen">
            <a:extLst>
              <a:ext uri="{28A0092B-C50C-407E-A947-70E740481C1C}">
                <a14:useLocalDpi xmlns:a14="http://schemas.microsoft.com/office/drawing/2010/main" xmlns=""/>
              </a:ext>
            </a:extLst>
          </a:blip>
          <a:srcRect/>
          <a:stretch>
            <a:fillRect/>
          </a:stretch>
        </p:blipFill>
        <p:spPr bwMode="auto">
          <a:xfrm>
            <a:off x="4499992" y="1289109"/>
            <a:ext cx="4074929" cy="3075996"/>
          </a:xfrm>
          <a:prstGeom prst="rect">
            <a:avLst/>
          </a:prstGeom>
          <a:noFill/>
          <a:ln>
            <a:noFill/>
          </a:ln>
        </p:spPr>
      </p:pic>
    </p:spTree>
    <p:extLst>
      <p:ext uri="{BB962C8B-B14F-4D97-AF65-F5344CB8AC3E}">
        <p14:creationId xmlns:p14="http://schemas.microsoft.com/office/powerpoint/2010/main" xmlns="" val="3908265551"/>
      </p:ext>
    </p:extLst>
  </p:cSld>
  <p:clrMapOvr>
    <a:masterClrMapping/>
  </p:clrMapOvr>
  <p:transition spd="slow">
    <p:cut/>
  </p:transition>
  <p:timing>
    <p:tnLst>
      <p:par>
        <p:cTn id="1" dur="indefinite" restart="never" nodeType="tmRoot"/>
      </p:par>
    </p:tnLst>
  </p:timing>
</p:sld>
</file>

<file path=ppt/slides/slide29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INFRAÇÕES AMBIENTAIS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299</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544609" y="4022842"/>
            <a:ext cx="3646659" cy="1200329"/>
          </a:xfrm>
          <a:prstGeom prst="rect">
            <a:avLst/>
          </a:prstGeom>
          <a:noFill/>
        </p:spPr>
        <p:txBody>
          <a:bodyPr wrap="square" rtlCol="0">
            <a:spAutoFit/>
          </a:bodyPr>
          <a:lstStyle/>
          <a:p>
            <a:pPr algn="ctr"/>
            <a:r>
              <a:rPr lang="pt-BR" dirty="0">
                <a:solidFill>
                  <a:prstClr val="black"/>
                </a:solidFill>
              </a:rPr>
              <a:t>Caminhão tanque a serviço da obra e sinais de contaminação de solo por produtos químicos em bota-fora</a:t>
            </a:r>
          </a:p>
        </p:txBody>
      </p:sp>
      <p:sp>
        <p:nvSpPr>
          <p:cNvPr id="3" name="CaixaDeTexto 2">
            <a:extLst>
              <a:ext uri="{FF2B5EF4-FFF2-40B4-BE49-F238E27FC236}">
                <a16:creationId xmlns:a16="http://schemas.microsoft.com/office/drawing/2014/main" xmlns="" id="{0B06DC1A-809E-499E-BEF8-BED1D9AFAEA5}"/>
              </a:ext>
            </a:extLst>
          </p:cNvPr>
          <p:cNvSpPr txBox="1"/>
          <p:nvPr/>
        </p:nvSpPr>
        <p:spPr>
          <a:xfrm>
            <a:off x="4983566" y="4149080"/>
            <a:ext cx="3384376" cy="646331"/>
          </a:xfrm>
          <a:prstGeom prst="rect">
            <a:avLst/>
          </a:prstGeom>
          <a:noFill/>
        </p:spPr>
        <p:txBody>
          <a:bodyPr wrap="square" rtlCol="0">
            <a:spAutoFit/>
          </a:bodyPr>
          <a:lstStyle/>
          <a:p>
            <a:pPr algn="ctr"/>
            <a:r>
              <a:rPr lang="pt-BR" dirty="0">
                <a:solidFill>
                  <a:prstClr val="black"/>
                </a:solidFill>
              </a:rPr>
              <a:t>Contaminação de solo por produto químico</a:t>
            </a:r>
          </a:p>
        </p:txBody>
      </p:sp>
      <p:pic>
        <p:nvPicPr>
          <p:cNvPr id="8" name="Imagem 7">
            <a:extLst>
              <a:ext uri="{FF2B5EF4-FFF2-40B4-BE49-F238E27FC236}">
                <a16:creationId xmlns:a16="http://schemas.microsoft.com/office/drawing/2014/main" xmlns="" id="{49B2A6C0-B9FA-4F74-86D8-B3D8D8242775}"/>
              </a:ext>
            </a:extLst>
          </p:cNvPr>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4610" y="1265616"/>
            <a:ext cx="3811366" cy="2727391"/>
          </a:xfrm>
          <a:prstGeom prst="rect">
            <a:avLst/>
          </a:prstGeom>
          <a:noFill/>
          <a:ln>
            <a:noFill/>
          </a:ln>
        </p:spPr>
      </p:pic>
      <p:pic>
        <p:nvPicPr>
          <p:cNvPr id="9" name="Imagem 8">
            <a:extLst>
              <a:ext uri="{FF2B5EF4-FFF2-40B4-BE49-F238E27FC236}">
                <a16:creationId xmlns:a16="http://schemas.microsoft.com/office/drawing/2014/main" xmlns="" id="{F5FFC1F0-00FA-4F86-B80E-2ED125731A8D}"/>
              </a:ext>
            </a:extLst>
          </p:cNvPr>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860032" y="1265616"/>
            <a:ext cx="3739359" cy="2727391"/>
          </a:xfrm>
          <a:prstGeom prst="rect">
            <a:avLst/>
          </a:prstGeom>
          <a:noFill/>
          <a:ln>
            <a:noFill/>
          </a:ln>
        </p:spPr>
      </p:pic>
    </p:spTree>
    <p:extLst>
      <p:ext uri="{BB962C8B-B14F-4D97-AF65-F5344CB8AC3E}">
        <p14:creationId xmlns:p14="http://schemas.microsoft.com/office/powerpoint/2010/main" xmlns="" val="2007424940"/>
      </p:ext>
    </p:extLst>
  </p:cSld>
  <p:clrMapOvr>
    <a:masterClrMapping/>
  </p:clrMapOvr>
  <p:transition spd="slow">
    <p:cut/>
  </p:transition>
  <p:timing>
    <p:tnLst>
      <p:par>
        <p:cTn id="1" dur="indefinite" restart="never" nodeType="tmRoot"/>
      </p:par>
    </p:tnLst>
  </p:timing>
</p:sld>
</file>

<file path=ppt/slides/slide30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INFRAÇÕES AMBIENTAIS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300</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544609" y="4022842"/>
            <a:ext cx="7411767" cy="2308324"/>
          </a:xfrm>
          <a:prstGeom prst="rect">
            <a:avLst/>
          </a:prstGeom>
          <a:noFill/>
        </p:spPr>
        <p:txBody>
          <a:bodyPr wrap="square" rtlCol="0">
            <a:spAutoFit/>
          </a:bodyPr>
          <a:lstStyle/>
          <a:p>
            <a:pPr marL="285750" indent="-285750" algn="just">
              <a:buFont typeface="Arial" panose="020B0604020202020204" pitchFamily="34" charset="0"/>
              <a:buChar char="•"/>
            </a:pPr>
            <a:r>
              <a:rPr lang="pt-BR" dirty="0">
                <a:solidFill>
                  <a:prstClr val="black"/>
                </a:solidFill>
              </a:rPr>
              <a:t>Produtos químicos armazenados em área sem cobertura, expostos a intempéries. Observa-se ainda sinais de derramamento no solo e descarte inadequado de embalagens;</a:t>
            </a:r>
          </a:p>
          <a:p>
            <a:pPr marL="285750" indent="-285750" algn="just">
              <a:buFont typeface="Arial" panose="020B0604020202020204" pitchFamily="34" charset="0"/>
              <a:buChar char="•"/>
            </a:pPr>
            <a:endParaRPr lang="pt-BR" dirty="0">
              <a:solidFill>
                <a:prstClr val="black"/>
              </a:solidFill>
            </a:endParaRPr>
          </a:p>
          <a:p>
            <a:pPr marL="285750" indent="-285750" algn="just">
              <a:buFont typeface="Arial" panose="020B0604020202020204" pitchFamily="34" charset="0"/>
              <a:buChar char="•"/>
            </a:pPr>
            <a:r>
              <a:rPr lang="pt-BR" dirty="0">
                <a:solidFill>
                  <a:prstClr val="black"/>
                </a:solidFill>
              </a:rPr>
              <a:t>Produtos químicos retidos em bacia de contenção. A ausência de cobertura torna o produto químico retido suscetível à mistura com água das chuvas, o que gera grande quantidade de efluente a ser tratado antes do descarte final. </a:t>
            </a:r>
          </a:p>
        </p:txBody>
      </p:sp>
      <p:pic>
        <p:nvPicPr>
          <p:cNvPr id="10" name="Imagem 9">
            <a:extLst>
              <a:ext uri="{FF2B5EF4-FFF2-40B4-BE49-F238E27FC236}">
                <a16:creationId xmlns:a16="http://schemas.microsoft.com/office/drawing/2014/main" xmlns="" id="{F6ADD2D7-3DB2-4946-808A-CCDE2887DEEC}"/>
              </a:ext>
            </a:extLst>
          </p:cNvPr>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0092" y="1265058"/>
            <a:ext cx="3456384" cy="2635613"/>
          </a:xfrm>
          <a:prstGeom prst="rect">
            <a:avLst/>
          </a:prstGeom>
          <a:noFill/>
          <a:ln>
            <a:noFill/>
          </a:ln>
        </p:spPr>
      </p:pic>
      <p:pic>
        <p:nvPicPr>
          <p:cNvPr id="11" name="Imagem 10">
            <a:extLst>
              <a:ext uri="{FF2B5EF4-FFF2-40B4-BE49-F238E27FC236}">
                <a16:creationId xmlns:a16="http://schemas.microsoft.com/office/drawing/2014/main" xmlns="" id="{9619D13C-D71A-4DEB-9FA9-AF3C95E425A8}"/>
              </a:ext>
            </a:extLst>
          </p:cNvPr>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644008" y="1246406"/>
            <a:ext cx="3240360" cy="2635612"/>
          </a:xfrm>
          <a:prstGeom prst="rect">
            <a:avLst/>
          </a:prstGeom>
          <a:noFill/>
          <a:ln>
            <a:noFill/>
          </a:ln>
        </p:spPr>
      </p:pic>
    </p:spTree>
    <p:extLst>
      <p:ext uri="{BB962C8B-B14F-4D97-AF65-F5344CB8AC3E}">
        <p14:creationId xmlns:p14="http://schemas.microsoft.com/office/powerpoint/2010/main" xmlns="" val="2248166755"/>
      </p:ext>
    </p:extLst>
  </p:cSld>
  <p:clrMapOvr>
    <a:masterClrMapping/>
  </p:clrMapOvr>
  <p:transition spd="slow">
    <p:cut/>
  </p:transition>
  <p:timing>
    <p:tnLst>
      <p:par>
        <p:cTn id="1" dur="indefinite" restart="never" nodeType="tmRoot"/>
      </p:par>
    </p:tnLst>
  </p:timing>
</p:sld>
</file>

<file path=ppt/slides/slide30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INFRAÇÕES AMBIENTAIS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301</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855141" y="3748583"/>
            <a:ext cx="7411767" cy="646331"/>
          </a:xfrm>
          <a:prstGeom prst="rect">
            <a:avLst/>
          </a:prstGeom>
          <a:noFill/>
        </p:spPr>
        <p:txBody>
          <a:bodyPr wrap="square" rtlCol="0">
            <a:spAutoFit/>
          </a:bodyPr>
          <a:lstStyle/>
          <a:p>
            <a:pPr algn="ctr"/>
            <a:r>
              <a:rPr lang="pt-BR" dirty="0">
                <a:solidFill>
                  <a:prstClr val="black"/>
                </a:solidFill>
              </a:rPr>
              <a:t>Vegetação removida sem a AEF e em desconformidade com a metodologia Programa de Resgate de Fauna</a:t>
            </a:r>
          </a:p>
        </p:txBody>
      </p:sp>
      <p:pic>
        <p:nvPicPr>
          <p:cNvPr id="7" name="Imagem 6">
            <a:extLst>
              <a:ext uri="{FF2B5EF4-FFF2-40B4-BE49-F238E27FC236}">
                <a16:creationId xmlns:a16="http://schemas.microsoft.com/office/drawing/2014/main" xmlns="" id="{7ECE7140-7342-4F00-850C-291F84321788}"/>
              </a:ext>
            </a:extLst>
          </p:cNvPr>
          <p:cNvPicPr/>
          <p:nvPr/>
        </p:nvPicPr>
        <p:blipFill>
          <a:blip r:embed="rId3" cstate="print">
            <a:extLst>
              <a:ext uri="{28A0092B-C50C-407E-A947-70E740481C1C}">
                <a14:useLocalDpi xmlns:a14="http://schemas.microsoft.com/office/drawing/2010/main" xmlns="" val="0"/>
              </a:ext>
            </a:extLst>
          </a:blip>
          <a:stretch>
            <a:fillRect/>
          </a:stretch>
        </p:blipFill>
        <p:spPr>
          <a:xfrm>
            <a:off x="544609" y="1121762"/>
            <a:ext cx="3523335" cy="2523262"/>
          </a:xfrm>
          <a:prstGeom prst="rect">
            <a:avLst/>
          </a:prstGeom>
        </p:spPr>
      </p:pic>
      <p:pic>
        <p:nvPicPr>
          <p:cNvPr id="8" name="Imagem 7">
            <a:extLst>
              <a:ext uri="{FF2B5EF4-FFF2-40B4-BE49-F238E27FC236}">
                <a16:creationId xmlns:a16="http://schemas.microsoft.com/office/drawing/2014/main" xmlns="" id="{C112F46B-4BCC-431E-88C2-7468366F5D0E}"/>
              </a:ext>
            </a:extLst>
          </p:cNvPr>
          <p:cNvPicPr/>
          <p:nvPr/>
        </p:nvPicPr>
        <p:blipFill>
          <a:blip r:embed="rId4" cstate="print">
            <a:extLst>
              <a:ext uri="{28A0092B-C50C-407E-A947-70E740481C1C}">
                <a14:useLocalDpi xmlns:a14="http://schemas.microsoft.com/office/drawing/2010/main" xmlns="" val="0"/>
              </a:ext>
            </a:extLst>
          </a:blip>
          <a:stretch>
            <a:fillRect/>
          </a:stretch>
        </p:blipFill>
        <p:spPr>
          <a:xfrm>
            <a:off x="4247441" y="1121762"/>
            <a:ext cx="3708935" cy="2523262"/>
          </a:xfrm>
          <a:prstGeom prst="rect">
            <a:avLst/>
          </a:prstGeom>
        </p:spPr>
      </p:pic>
    </p:spTree>
    <p:extLst>
      <p:ext uri="{BB962C8B-B14F-4D97-AF65-F5344CB8AC3E}">
        <p14:creationId xmlns:p14="http://schemas.microsoft.com/office/powerpoint/2010/main" xmlns="" val="1382363905"/>
      </p:ext>
    </p:extLst>
  </p:cSld>
  <p:clrMapOvr>
    <a:masterClrMapping/>
  </p:clrMapOvr>
  <p:transition spd="slow">
    <p:cut/>
  </p:transition>
  <p:timing>
    <p:tnLst>
      <p:par>
        <p:cTn id="1" dur="indefinite" restart="never" nodeType="tmRoot"/>
      </p:par>
    </p:tnLst>
  </p:timing>
</p:sld>
</file>

<file path=ppt/slides/slide30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MEDIDAS DE CONTROLE IMPLANTADAS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302</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467544" y="4351257"/>
            <a:ext cx="3406427" cy="923330"/>
          </a:xfrm>
          <a:prstGeom prst="rect">
            <a:avLst/>
          </a:prstGeom>
          <a:noFill/>
        </p:spPr>
        <p:txBody>
          <a:bodyPr wrap="square" rtlCol="0">
            <a:spAutoFit/>
          </a:bodyPr>
          <a:lstStyle/>
          <a:p>
            <a:pPr algn="ctr"/>
            <a:r>
              <a:rPr lang="pt-BR" dirty="0">
                <a:solidFill>
                  <a:prstClr val="black"/>
                </a:solidFill>
              </a:rPr>
              <a:t>Área com taludes, rede de drenagem e passagem de fauna implantados </a:t>
            </a:r>
          </a:p>
        </p:txBody>
      </p:sp>
      <p:sp>
        <p:nvSpPr>
          <p:cNvPr id="2" name="CaixaDeTexto 1">
            <a:extLst>
              <a:ext uri="{FF2B5EF4-FFF2-40B4-BE49-F238E27FC236}">
                <a16:creationId xmlns:a16="http://schemas.microsoft.com/office/drawing/2014/main" xmlns="" id="{444F832C-8041-4817-9F62-DC5EC7A476D3}"/>
              </a:ext>
            </a:extLst>
          </p:cNvPr>
          <p:cNvSpPr txBox="1"/>
          <p:nvPr/>
        </p:nvSpPr>
        <p:spPr>
          <a:xfrm>
            <a:off x="4529633" y="4383056"/>
            <a:ext cx="4121274" cy="646331"/>
          </a:xfrm>
          <a:prstGeom prst="rect">
            <a:avLst/>
          </a:prstGeom>
          <a:noFill/>
        </p:spPr>
        <p:txBody>
          <a:bodyPr wrap="square" rtlCol="0">
            <a:spAutoFit/>
          </a:bodyPr>
          <a:lstStyle/>
          <a:p>
            <a:pPr algn="ctr"/>
            <a:r>
              <a:rPr lang="pt-BR" dirty="0">
                <a:solidFill>
                  <a:prstClr val="black"/>
                </a:solidFill>
              </a:rPr>
              <a:t>Taludes recuperados e drenagem implantada </a:t>
            </a:r>
          </a:p>
        </p:txBody>
      </p:sp>
      <p:pic>
        <p:nvPicPr>
          <p:cNvPr id="8" name="Imagem 7">
            <a:extLst>
              <a:ext uri="{FF2B5EF4-FFF2-40B4-BE49-F238E27FC236}">
                <a16:creationId xmlns:a16="http://schemas.microsoft.com/office/drawing/2014/main" xmlns="" id="{9549E1F1-8B01-4BB9-BBA5-56E1CAC63220}"/>
              </a:ext>
            </a:extLst>
          </p:cNvPr>
          <p:cNvPicPr/>
          <p:nvPr/>
        </p:nvPicPr>
        <p:blipFill>
          <a:blip r:embed="rId3" cstate="print">
            <a:extLst>
              <a:ext uri="{28A0092B-C50C-407E-A947-70E740481C1C}">
                <a14:useLocalDpi xmlns:a14="http://schemas.microsoft.com/office/drawing/2010/main" xmlns="" val="0"/>
              </a:ext>
            </a:extLst>
          </a:blip>
          <a:stretch>
            <a:fillRect/>
          </a:stretch>
        </p:blipFill>
        <p:spPr>
          <a:xfrm>
            <a:off x="251520" y="1176616"/>
            <a:ext cx="4015630" cy="2972464"/>
          </a:xfrm>
          <a:prstGeom prst="rect">
            <a:avLst/>
          </a:prstGeom>
        </p:spPr>
      </p:pic>
      <p:pic>
        <p:nvPicPr>
          <p:cNvPr id="10" name="Imagem 9">
            <a:extLst>
              <a:ext uri="{FF2B5EF4-FFF2-40B4-BE49-F238E27FC236}">
                <a16:creationId xmlns:a16="http://schemas.microsoft.com/office/drawing/2014/main" xmlns="" id="{64714172-F1BC-4ED5-A4B5-A13052195A58}"/>
              </a:ext>
            </a:extLst>
          </p:cNvPr>
          <p:cNvPicPr/>
          <p:nvPr/>
        </p:nvPicPr>
        <p:blipFill>
          <a:blip r:embed="rId4" cstate="print">
            <a:extLst>
              <a:ext uri="{28A0092B-C50C-407E-A947-70E740481C1C}">
                <a14:useLocalDpi xmlns:a14="http://schemas.microsoft.com/office/drawing/2010/main" xmlns="" val="0"/>
              </a:ext>
            </a:extLst>
          </a:blip>
          <a:stretch>
            <a:fillRect/>
          </a:stretch>
        </p:blipFill>
        <p:spPr>
          <a:xfrm>
            <a:off x="4560937" y="1176616"/>
            <a:ext cx="4121274" cy="3075152"/>
          </a:xfrm>
          <a:prstGeom prst="rect">
            <a:avLst/>
          </a:prstGeom>
        </p:spPr>
      </p:pic>
    </p:spTree>
    <p:extLst>
      <p:ext uri="{BB962C8B-B14F-4D97-AF65-F5344CB8AC3E}">
        <p14:creationId xmlns:p14="http://schemas.microsoft.com/office/powerpoint/2010/main" xmlns="" val="2163215995"/>
      </p:ext>
    </p:extLst>
  </p:cSld>
  <p:clrMapOvr>
    <a:masterClrMapping/>
  </p:clrMapOvr>
  <p:transition spd="slow">
    <p:cut/>
  </p:transition>
  <p:timing>
    <p:tnLst>
      <p:par>
        <p:cTn id="1" dur="indefinite" restart="never" nodeType="tmRoot"/>
      </p:par>
    </p:tnLst>
  </p:timing>
</p:sld>
</file>

<file path=ppt/slides/slide30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MEDIDAS DE CONTROLE IMPLANTADAS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303</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467544" y="4351257"/>
            <a:ext cx="3406427" cy="646331"/>
          </a:xfrm>
          <a:prstGeom prst="rect">
            <a:avLst/>
          </a:prstGeom>
          <a:noFill/>
        </p:spPr>
        <p:txBody>
          <a:bodyPr wrap="square" rtlCol="0">
            <a:spAutoFit/>
          </a:bodyPr>
          <a:lstStyle/>
          <a:p>
            <a:pPr algn="ctr"/>
            <a:r>
              <a:rPr lang="pt-BR" dirty="0">
                <a:solidFill>
                  <a:prstClr val="black"/>
                </a:solidFill>
              </a:rPr>
              <a:t>Defensas laterais e sinalização instalada </a:t>
            </a:r>
          </a:p>
        </p:txBody>
      </p:sp>
      <p:sp>
        <p:nvSpPr>
          <p:cNvPr id="2" name="CaixaDeTexto 1">
            <a:extLst>
              <a:ext uri="{FF2B5EF4-FFF2-40B4-BE49-F238E27FC236}">
                <a16:creationId xmlns:a16="http://schemas.microsoft.com/office/drawing/2014/main" xmlns="" id="{444F832C-8041-4817-9F62-DC5EC7A476D3}"/>
              </a:ext>
            </a:extLst>
          </p:cNvPr>
          <p:cNvSpPr txBox="1"/>
          <p:nvPr/>
        </p:nvSpPr>
        <p:spPr>
          <a:xfrm>
            <a:off x="4529633" y="4383056"/>
            <a:ext cx="4121274" cy="646331"/>
          </a:xfrm>
          <a:prstGeom prst="rect">
            <a:avLst/>
          </a:prstGeom>
          <a:noFill/>
        </p:spPr>
        <p:txBody>
          <a:bodyPr wrap="square" rtlCol="0">
            <a:spAutoFit/>
          </a:bodyPr>
          <a:lstStyle/>
          <a:p>
            <a:pPr algn="ctr"/>
            <a:r>
              <a:rPr lang="pt-BR" dirty="0">
                <a:solidFill>
                  <a:prstClr val="black"/>
                </a:solidFill>
              </a:rPr>
              <a:t>Detalhe das escadas dissipadoras de energia na rede de drenagem</a:t>
            </a:r>
          </a:p>
        </p:txBody>
      </p:sp>
      <p:pic>
        <p:nvPicPr>
          <p:cNvPr id="9" name="Imagem 8">
            <a:extLst>
              <a:ext uri="{FF2B5EF4-FFF2-40B4-BE49-F238E27FC236}">
                <a16:creationId xmlns:a16="http://schemas.microsoft.com/office/drawing/2014/main" xmlns="" id="{57C2A7E7-188B-456E-9267-8C0C885EEEA0}"/>
              </a:ext>
            </a:extLst>
          </p:cNvPr>
          <p:cNvPicPr/>
          <p:nvPr/>
        </p:nvPicPr>
        <p:blipFill>
          <a:blip r:embed="rId3" cstate="print">
            <a:extLst>
              <a:ext uri="{28A0092B-C50C-407E-A947-70E740481C1C}">
                <a14:useLocalDpi xmlns:a14="http://schemas.microsoft.com/office/drawing/2010/main" xmlns="" val="0"/>
              </a:ext>
            </a:extLst>
          </a:blip>
          <a:stretch>
            <a:fillRect/>
          </a:stretch>
        </p:blipFill>
        <p:spPr>
          <a:xfrm>
            <a:off x="323528" y="1253394"/>
            <a:ext cx="4032448" cy="2998374"/>
          </a:xfrm>
          <a:prstGeom prst="rect">
            <a:avLst/>
          </a:prstGeom>
        </p:spPr>
      </p:pic>
      <p:pic>
        <p:nvPicPr>
          <p:cNvPr id="11" name="Imagem 10">
            <a:extLst>
              <a:ext uri="{FF2B5EF4-FFF2-40B4-BE49-F238E27FC236}">
                <a16:creationId xmlns:a16="http://schemas.microsoft.com/office/drawing/2014/main" xmlns="" id="{B3682225-ED27-43E8-8EE7-E964C26E6739}"/>
              </a:ext>
            </a:extLst>
          </p:cNvPr>
          <p:cNvPicPr/>
          <p:nvPr/>
        </p:nvPicPr>
        <p:blipFill>
          <a:blip r:embed="rId4" cstate="print">
            <a:extLst>
              <a:ext uri="{28A0092B-C50C-407E-A947-70E740481C1C}">
                <a14:useLocalDpi xmlns:a14="http://schemas.microsoft.com/office/drawing/2010/main" xmlns="" val="0"/>
              </a:ext>
            </a:extLst>
          </a:blip>
          <a:stretch>
            <a:fillRect/>
          </a:stretch>
        </p:blipFill>
        <p:spPr>
          <a:xfrm>
            <a:off x="4529633" y="1266738"/>
            <a:ext cx="4032448" cy="2998373"/>
          </a:xfrm>
          <a:prstGeom prst="rect">
            <a:avLst/>
          </a:prstGeom>
        </p:spPr>
      </p:pic>
    </p:spTree>
    <p:extLst>
      <p:ext uri="{BB962C8B-B14F-4D97-AF65-F5344CB8AC3E}">
        <p14:creationId xmlns:p14="http://schemas.microsoft.com/office/powerpoint/2010/main" xmlns="" val="778593890"/>
      </p:ext>
    </p:extLst>
  </p:cSld>
  <p:clrMapOvr>
    <a:masterClrMapping/>
  </p:clrMapOvr>
  <p:transition spd="slow">
    <p:cut/>
  </p:transition>
  <p:timing>
    <p:tnLst>
      <p:par>
        <p:cTn id="1" dur="indefinite" restart="never" nodeType="tmRoot"/>
      </p:par>
    </p:tnLst>
  </p:timing>
</p:sld>
</file>

<file path=ppt/slides/slide304.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MEDIDAS DE CONTROLE IMPLANTADAS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304</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467544" y="4351257"/>
            <a:ext cx="3406427" cy="646331"/>
          </a:xfrm>
          <a:prstGeom prst="rect">
            <a:avLst/>
          </a:prstGeom>
          <a:noFill/>
        </p:spPr>
        <p:txBody>
          <a:bodyPr wrap="square" rtlCol="0">
            <a:spAutoFit/>
          </a:bodyPr>
          <a:lstStyle/>
          <a:p>
            <a:pPr algn="ctr"/>
            <a:r>
              <a:rPr lang="pt-BR" dirty="0">
                <a:solidFill>
                  <a:prstClr val="black"/>
                </a:solidFill>
              </a:rPr>
              <a:t>Vista de passagem de fauna e cerca de indução</a:t>
            </a:r>
          </a:p>
        </p:txBody>
      </p:sp>
      <p:sp>
        <p:nvSpPr>
          <p:cNvPr id="2" name="CaixaDeTexto 1">
            <a:extLst>
              <a:ext uri="{FF2B5EF4-FFF2-40B4-BE49-F238E27FC236}">
                <a16:creationId xmlns:a16="http://schemas.microsoft.com/office/drawing/2014/main" xmlns="" id="{444F832C-8041-4817-9F62-DC5EC7A476D3}"/>
              </a:ext>
            </a:extLst>
          </p:cNvPr>
          <p:cNvSpPr txBox="1"/>
          <p:nvPr/>
        </p:nvSpPr>
        <p:spPr>
          <a:xfrm>
            <a:off x="4529633" y="4383056"/>
            <a:ext cx="4121274" cy="646331"/>
          </a:xfrm>
          <a:prstGeom prst="rect">
            <a:avLst/>
          </a:prstGeom>
          <a:noFill/>
        </p:spPr>
        <p:txBody>
          <a:bodyPr wrap="square" rtlCol="0">
            <a:spAutoFit/>
          </a:bodyPr>
          <a:lstStyle/>
          <a:p>
            <a:pPr algn="ctr"/>
            <a:r>
              <a:rPr lang="pt-BR" dirty="0">
                <a:solidFill>
                  <a:prstClr val="black"/>
                </a:solidFill>
              </a:rPr>
              <a:t>Vista da cerca de indução de passagem de fauna</a:t>
            </a:r>
          </a:p>
        </p:txBody>
      </p:sp>
      <p:pic>
        <p:nvPicPr>
          <p:cNvPr id="8" name="Imagem 7">
            <a:extLst>
              <a:ext uri="{FF2B5EF4-FFF2-40B4-BE49-F238E27FC236}">
                <a16:creationId xmlns:a16="http://schemas.microsoft.com/office/drawing/2014/main" xmlns="" id="{EF3F5A60-2854-4BC1-9CEE-17A2D78E5784}"/>
              </a:ext>
            </a:extLst>
          </p:cNvPr>
          <p:cNvPicPr/>
          <p:nvPr/>
        </p:nvPicPr>
        <p:blipFill>
          <a:blip r:embed="rId3" cstate="print">
            <a:extLst>
              <a:ext uri="{28A0092B-C50C-407E-A947-70E740481C1C}">
                <a14:useLocalDpi xmlns:a14="http://schemas.microsoft.com/office/drawing/2010/main" xmlns="" val="0"/>
              </a:ext>
            </a:extLst>
          </a:blip>
          <a:stretch>
            <a:fillRect/>
          </a:stretch>
        </p:blipFill>
        <p:spPr>
          <a:xfrm>
            <a:off x="179512" y="1301157"/>
            <a:ext cx="4104456" cy="2963953"/>
          </a:xfrm>
          <a:prstGeom prst="rect">
            <a:avLst/>
          </a:prstGeom>
        </p:spPr>
      </p:pic>
      <p:pic>
        <p:nvPicPr>
          <p:cNvPr id="10" name="Imagem 9">
            <a:extLst>
              <a:ext uri="{FF2B5EF4-FFF2-40B4-BE49-F238E27FC236}">
                <a16:creationId xmlns:a16="http://schemas.microsoft.com/office/drawing/2014/main" xmlns="" id="{32FF5392-BB85-41F7-A911-37A6D754A1AE}"/>
              </a:ext>
            </a:extLst>
          </p:cNvPr>
          <p:cNvPicPr/>
          <p:nvPr/>
        </p:nvPicPr>
        <p:blipFill>
          <a:blip r:embed="rId4" cstate="print">
            <a:extLst>
              <a:ext uri="{28A0092B-C50C-407E-A947-70E740481C1C}">
                <a14:useLocalDpi xmlns:a14="http://schemas.microsoft.com/office/drawing/2010/main" xmlns="" val="0"/>
              </a:ext>
            </a:extLst>
          </a:blip>
          <a:stretch>
            <a:fillRect/>
          </a:stretch>
        </p:blipFill>
        <p:spPr>
          <a:xfrm>
            <a:off x="4427984" y="1301156"/>
            <a:ext cx="3888432" cy="2963953"/>
          </a:xfrm>
          <a:prstGeom prst="rect">
            <a:avLst/>
          </a:prstGeom>
        </p:spPr>
      </p:pic>
    </p:spTree>
    <p:extLst>
      <p:ext uri="{BB962C8B-B14F-4D97-AF65-F5344CB8AC3E}">
        <p14:creationId xmlns:p14="http://schemas.microsoft.com/office/powerpoint/2010/main" xmlns="" val="1360861883"/>
      </p:ext>
    </p:extLst>
  </p:cSld>
  <p:clrMapOvr>
    <a:masterClrMapping/>
  </p:clrMapOvr>
  <p:transition spd="slow">
    <p:cut/>
  </p:transition>
  <p:timing>
    <p:tnLst>
      <p:par>
        <p:cTn id="1" dur="indefinite" restart="never" nodeType="tmRoot"/>
      </p:par>
    </p:tnLst>
  </p:timing>
</p:sld>
</file>

<file path=ppt/slides/slide305.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MEDIDAS DE CONTROLE IMPLANTADAS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305</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6694498" y="1945417"/>
            <a:ext cx="1966267" cy="1200329"/>
          </a:xfrm>
          <a:prstGeom prst="rect">
            <a:avLst/>
          </a:prstGeom>
          <a:noFill/>
        </p:spPr>
        <p:txBody>
          <a:bodyPr wrap="square" rtlCol="0">
            <a:spAutoFit/>
          </a:bodyPr>
          <a:lstStyle/>
          <a:p>
            <a:pPr algn="ctr"/>
            <a:r>
              <a:rPr lang="pt-BR" dirty="0">
                <a:solidFill>
                  <a:prstClr val="black"/>
                </a:solidFill>
              </a:rPr>
              <a:t>Bueiro Celular adaptado para permitir passagem seca</a:t>
            </a:r>
          </a:p>
        </p:txBody>
      </p:sp>
      <p:pic>
        <p:nvPicPr>
          <p:cNvPr id="9" name="Imagem 8">
            <a:extLst>
              <a:ext uri="{FF2B5EF4-FFF2-40B4-BE49-F238E27FC236}">
                <a16:creationId xmlns:a16="http://schemas.microsoft.com/office/drawing/2014/main" xmlns="" id="{B3E71913-2D7E-418B-8BD4-75194C2357BB}"/>
              </a:ext>
            </a:extLst>
          </p:cNvPr>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5688" y="1053993"/>
            <a:ext cx="6696744" cy="2748855"/>
          </a:xfrm>
          <a:prstGeom prst="rect">
            <a:avLst/>
          </a:prstGeom>
          <a:noFill/>
          <a:ln>
            <a:noFill/>
          </a:ln>
        </p:spPr>
      </p:pic>
      <p:pic>
        <p:nvPicPr>
          <p:cNvPr id="11" name="Imagem 10">
            <a:extLst>
              <a:ext uri="{FF2B5EF4-FFF2-40B4-BE49-F238E27FC236}">
                <a16:creationId xmlns:a16="http://schemas.microsoft.com/office/drawing/2014/main" xmlns="" id="{4A403391-857A-42FD-8E0F-38F59B319CC5}"/>
              </a:ext>
            </a:extLst>
          </p:cNvPr>
          <p:cNvPicPr/>
          <p:nvPr/>
        </p:nvPicPr>
        <p:blipFill>
          <a:blip r:embed="rId4" cstate="print">
            <a:extLst>
              <a:ext uri="{28A0092B-C50C-407E-A947-70E740481C1C}">
                <a14:useLocalDpi xmlns:a14="http://schemas.microsoft.com/office/drawing/2010/main" xmlns="" val="0"/>
              </a:ext>
            </a:extLst>
          </a:blip>
          <a:srcRect t="8524"/>
          <a:stretch>
            <a:fillRect/>
          </a:stretch>
        </p:blipFill>
        <p:spPr bwMode="auto">
          <a:xfrm>
            <a:off x="179512" y="3863327"/>
            <a:ext cx="3804801" cy="2595661"/>
          </a:xfrm>
          <a:prstGeom prst="rect">
            <a:avLst/>
          </a:prstGeom>
          <a:noFill/>
          <a:ln>
            <a:noFill/>
          </a:ln>
        </p:spPr>
      </p:pic>
      <p:sp>
        <p:nvSpPr>
          <p:cNvPr id="3" name="CaixaDeTexto 2">
            <a:extLst>
              <a:ext uri="{FF2B5EF4-FFF2-40B4-BE49-F238E27FC236}">
                <a16:creationId xmlns:a16="http://schemas.microsoft.com/office/drawing/2014/main" xmlns="" id="{0B06DC1A-809E-499E-BEF8-BED1D9AFAEA5}"/>
              </a:ext>
            </a:extLst>
          </p:cNvPr>
          <p:cNvSpPr txBox="1"/>
          <p:nvPr/>
        </p:nvSpPr>
        <p:spPr>
          <a:xfrm>
            <a:off x="6508178" y="4331261"/>
            <a:ext cx="1966268" cy="1754326"/>
          </a:xfrm>
          <a:prstGeom prst="rect">
            <a:avLst/>
          </a:prstGeom>
          <a:noFill/>
        </p:spPr>
        <p:txBody>
          <a:bodyPr wrap="square" rtlCol="0">
            <a:spAutoFit/>
          </a:bodyPr>
          <a:lstStyle/>
          <a:p>
            <a:pPr algn="ctr"/>
            <a:r>
              <a:rPr lang="pt-BR" dirty="0">
                <a:solidFill>
                  <a:prstClr val="black"/>
                </a:solidFill>
              </a:rPr>
              <a:t>Exemplo de estrutura utilizada para atender aos vertebrados de pequeno porte</a:t>
            </a:r>
          </a:p>
        </p:txBody>
      </p:sp>
      <p:pic>
        <p:nvPicPr>
          <p:cNvPr id="8" name="Imagem 7">
            <a:extLst>
              <a:ext uri="{FF2B5EF4-FFF2-40B4-BE49-F238E27FC236}">
                <a16:creationId xmlns:a16="http://schemas.microsoft.com/office/drawing/2014/main" xmlns="" id="{89EF8B11-A295-41AA-8C56-BA1B239934AC}"/>
              </a:ext>
            </a:extLst>
          </p:cNvPr>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120304" y="3907154"/>
            <a:ext cx="2395911" cy="2546183"/>
          </a:xfrm>
          <a:prstGeom prst="rect">
            <a:avLst/>
          </a:prstGeom>
          <a:noFill/>
          <a:ln>
            <a:noFill/>
          </a:ln>
        </p:spPr>
      </p:pic>
    </p:spTree>
    <p:extLst>
      <p:ext uri="{BB962C8B-B14F-4D97-AF65-F5344CB8AC3E}">
        <p14:creationId xmlns:p14="http://schemas.microsoft.com/office/powerpoint/2010/main" xmlns="" val="378215721"/>
      </p:ext>
    </p:extLst>
  </p:cSld>
  <p:clrMapOvr>
    <a:masterClrMapping/>
  </p:clrMapOvr>
  <p:transition spd="slow">
    <p:cut/>
  </p:transition>
  <p:timing>
    <p:tnLst>
      <p:par>
        <p:cTn id="1" dur="indefinite" restart="never" nodeType="tmRoot"/>
      </p:par>
    </p:tnLst>
  </p:timing>
</p:sld>
</file>

<file path=ppt/slides/slide306.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MEDIDAS DE CONTROLE IMPLANTADAS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306</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467544" y="4255928"/>
            <a:ext cx="3646659" cy="646331"/>
          </a:xfrm>
          <a:prstGeom prst="rect">
            <a:avLst/>
          </a:prstGeom>
          <a:noFill/>
        </p:spPr>
        <p:txBody>
          <a:bodyPr wrap="square" rtlCol="0">
            <a:spAutoFit/>
          </a:bodyPr>
          <a:lstStyle/>
          <a:p>
            <a:pPr algn="ctr"/>
            <a:r>
              <a:rPr lang="pt-BR" dirty="0">
                <a:solidFill>
                  <a:prstClr val="black"/>
                </a:solidFill>
              </a:rPr>
              <a:t>Pavimento intertravado sobre passagem de fauna subterrânea</a:t>
            </a:r>
          </a:p>
        </p:txBody>
      </p:sp>
      <p:sp>
        <p:nvSpPr>
          <p:cNvPr id="3" name="CaixaDeTexto 2">
            <a:extLst>
              <a:ext uri="{FF2B5EF4-FFF2-40B4-BE49-F238E27FC236}">
                <a16:creationId xmlns:a16="http://schemas.microsoft.com/office/drawing/2014/main" xmlns="" id="{0B06DC1A-809E-499E-BEF8-BED1D9AFAEA5}"/>
              </a:ext>
            </a:extLst>
          </p:cNvPr>
          <p:cNvSpPr txBox="1"/>
          <p:nvPr/>
        </p:nvSpPr>
        <p:spPr>
          <a:xfrm>
            <a:off x="5009794" y="5523523"/>
            <a:ext cx="3384376" cy="369332"/>
          </a:xfrm>
          <a:prstGeom prst="rect">
            <a:avLst/>
          </a:prstGeom>
          <a:noFill/>
        </p:spPr>
        <p:txBody>
          <a:bodyPr wrap="square" rtlCol="0">
            <a:spAutoFit/>
          </a:bodyPr>
          <a:lstStyle/>
          <a:p>
            <a:pPr algn="ctr"/>
            <a:r>
              <a:rPr lang="pt-BR" dirty="0">
                <a:solidFill>
                  <a:prstClr val="black"/>
                </a:solidFill>
              </a:rPr>
              <a:t>Passagem de fauna aérea</a:t>
            </a:r>
          </a:p>
        </p:txBody>
      </p:sp>
      <p:pic>
        <p:nvPicPr>
          <p:cNvPr id="12" name="Imagem 11">
            <a:extLst>
              <a:ext uri="{FF2B5EF4-FFF2-40B4-BE49-F238E27FC236}">
                <a16:creationId xmlns:a16="http://schemas.microsoft.com/office/drawing/2014/main" xmlns="" id="{6D598B9F-0E86-4D20-B380-1D501A75AE2E}"/>
              </a:ext>
            </a:extLst>
          </p:cNvPr>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8" y="1124744"/>
            <a:ext cx="4104456" cy="3024336"/>
          </a:xfrm>
          <a:prstGeom prst="rect">
            <a:avLst/>
          </a:prstGeom>
          <a:noFill/>
          <a:ln>
            <a:noFill/>
          </a:ln>
        </p:spPr>
      </p:pic>
      <p:pic>
        <p:nvPicPr>
          <p:cNvPr id="13" name="Imagem 12">
            <a:extLst>
              <a:ext uri="{FF2B5EF4-FFF2-40B4-BE49-F238E27FC236}">
                <a16:creationId xmlns:a16="http://schemas.microsoft.com/office/drawing/2014/main" xmlns="" id="{B0AD739C-C669-4E48-B08A-76C51D29A0DE}"/>
              </a:ext>
            </a:extLst>
          </p:cNvPr>
          <p:cNvPicPr/>
          <p:nvPr/>
        </p:nvPicPr>
        <p:blipFill rotWithShape="1">
          <a:blip r:embed="rId4" cstate="print">
            <a:extLst>
              <a:ext uri="{28A0092B-C50C-407E-A947-70E740481C1C}">
                <a14:useLocalDpi xmlns:a14="http://schemas.microsoft.com/office/drawing/2010/main" xmlns="" val="0"/>
              </a:ext>
            </a:extLst>
          </a:blip>
          <a:srcRect r="22601"/>
          <a:stretch/>
        </p:blipFill>
        <p:spPr bwMode="auto">
          <a:xfrm rot="5400000">
            <a:off x="4718888" y="1697936"/>
            <a:ext cx="4248473" cy="3102090"/>
          </a:xfrm>
          <a:prstGeom prst="rect">
            <a:avLst/>
          </a:prstGeom>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3580302860"/>
      </p:ext>
    </p:extLst>
  </p:cSld>
  <p:clrMapOvr>
    <a:masterClrMapping/>
  </p:clrMapOvr>
  <p:transition spd="slow">
    <p:cut/>
  </p:transition>
  <p:timing>
    <p:tnLst>
      <p:par>
        <p:cTn id="1" dur="indefinite" restart="never" nodeType="tmRoot"/>
      </p:par>
    </p:tnLst>
  </p:timing>
</p:sld>
</file>

<file path=ppt/slides/slide307.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MEDIDAS DE CONTROLE IMPLANTADAS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307</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1763688" y="4369657"/>
            <a:ext cx="5616624" cy="369332"/>
          </a:xfrm>
          <a:prstGeom prst="rect">
            <a:avLst/>
          </a:prstGeom>
          <a:noFill/>
        </p:spPr>
        <p:txBody>
          <a:bodyPr wrap="square" rtlCol="0">
            <a:spAutoFit/>
          </a:bodyPr>
          <a:lstStyle/>
          <a:p>
            <a:pPr algn="ctr"/>
            <a:r>
              <a:rPr lang="pt-BR" dirty="0">
                <a:solidFill>
                  <a:prstClr val="black"/>
                </a:solidFill>
              </a:rPr>
              <a:t>Caminhão pipa em atividade - Umectação</a:t>
            </a:r>
          </a:p>
        </p:txBody>
      </p:sp>
      <p:pic>
        <p:nvPicPr>
          <p:cNvPr id="8" name="Imagem 7">
            <a:extLst>
              <a:ext uri="{FF2B5EF4-FFF2-40B4-BE49-F238E27FC236}">
                <a16:creationId xmlns:a16="http://schemas.microsoft.com/office/drawing/2014/main" xmlns="" id="{DFDEC56B-2857-411B-8E91-30831D0BDBE1}"/>
              </a:ext>
            </a:extLst>
          </p:cNvPr>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8" y="1267026"/>
            <a:ext cx="4104456" cy="2954062"/>
          </a:xfrm>
          <a:prstGeom prst="rect">
            <a:avLst/>
          </a:prstGeom>
          <a:noFill/>
          <a:ln>
            <a:noFill/>
          </a:ln>
        </p:spPr>
      </p:pic>
      <p:pic>
        <p:nvPicPr>
          <p:cNvPr id="4098" name="Picture 2">
            <a:extLst>
              <a:ext uri="{FF2B5EF4-FFF2-40B4-BE49-F238E27FC236}">
                <a16:creationId xmlns:a16="http://schemas.microsoft.com/office/drawing/2014/main" xmlns="" id="{068D61E5-5723-425D-B74C-A41A36269833}"/>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72000" y="1267026"/>
            <a:ext cx="3938749" cy="2954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009824936"/>
      </p:ext>
    </p:extLst>
  </p:cSld>
  <p:clrMapOvr>
    <a:masterClrMapping/>
  </p:clrMapOvr>
  <p:transition spd="slow">
    <p:cut/>
  </p:transition>
  <p:timing>
    <p:tnLst>
      <p:par>
        <p:cTn id="1" dur="indefinite" restart="never" nodeType="tmRoot"/>
      </p:par>
    </p:tnLst>
  </p:timing>
</p:sld>
</file>

<file path=ppt/slides/slide30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MEDIDAS DE CONTROLE IMPLANTADAS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308</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251520" y="4136797"/>
            <a:ext cx="3646659" cy="646331"/>
          </a:xfrm>
          <a:prstGeom prst="rect">
            <a:avLst/>
          </a:prstGeom>
          <a:noFill/>
        </p:spPr>
        <p:txBody>
          <a:bodyPr wrap="square" rtlCol="0">
            <a:spAutoFit/>
          </a:bodyPr>
          <a:lstStyle/>
          <a:p>
            <a:pPr algn="ctr"/>
            <a:r>
              <a:rPr lang="pt-BR" dirty="0">
                <a:solidFill>
                  <a:prstClr val="black"/>
                </a:solidFill>
              </a:rPr>
              <a:t>Contenção de sedimentos no Córrego</a:t>
            </a:r>
          </a:p>
        </p:txBody>
      </p:sp>
      <p:sp>
        <p:nvSpPr>
          <p:cNvPr id="3" name="CaixaDeTexto 2">
            <a:extLst>
              <a:ext uri="{FF2B5EF4-FFF2-40B4-BE49-F238E27FC236}">
                <a16:creationId xmlns:a16="http://schemas.microsoft.com/office/drawing/2014/main" xmlns="" id="{0B06DC1A-809E-499E-BEF8-BED1D9AFAEA5}"/>
              </a:ext>
            </a:extLst>
          </p:cNvPr>
          <p:cNvSpPr txBox="1"/>
          <p:nvPr/>
        </p:nvSpPr>
        <p:spPr>
          <a:xfrm>
            <a:off x="4572000" y="4250464"/>
            <a:ext cx="3384376" cy="646331"/>
          </a:xfrm>
          <a:prstGeom prst="rect">
            <a:avLst/>
          </a:prstGeom>
          <a:noFill/>
        </p:spPr>
        <p:txBody>
          <a:bodyPr wrap="square" rtlCol="0">
            <a:spAutoFit/>
          </a:bodyPr>
          <a:lstStyle/>
          <a:p>
            <a:pPr algn="ctr"/>
            <a:r>
              <a:rPr lang="pt-BR" dirty="0">
                <a:solidFill>
                  <a:prstClr val="black"/>
                </a:solidFill>
              </a:rPr>
              <a:t>Aterro de cabeceira de Ponte, totalmente recuperado</a:t>
            </a:r>
          </a:p>
        </p:txBody>
      </p:sp>
      <p:pic>
        <p:nvPicPr>
          <p:cNvPr id="3075" name="Picture 3">
            <a:extLst>
              <a:ext uri="{FF2B5EF4-FFF2-40B4-BE49-F238E27FC236}">
                <a16:creationId xmlns:a16="http://schemas.microsoft.com/office/drawing/2014/main" xmlns="" id="{69C41908-2B74-4017-8C1B-9EF4519B6FB7}"/>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9513" y="1194097"/>
            <a:ext cx="3888432" cy="29163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6" name="Imagem 5">
            <a:extLst>
              <a:ext uri="{FF2B5EF4-FFF2-40B4-BE49-F238E27FC236}">
                <a16:creationId xmlns:a16="http://schemas.microsoft.com/office/drawing/2014/main" xmlns="" id="{6A9A2868-D1CC-421E-8645-F6E08F6CF771}"/>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248902" y="1185203"/>
            <a:ext cx="4299337" cy="29252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482119484"/>
      </p:ext>
    </p:extLst>
  </p:cSld>
  <p:clrMapOvr>
    <a:masterClrMapping/>
  </p:clrMapOvr>
  <p:transition spd="slow">
    <p:cut/>
  </p:transition>
  <p:timing>
    <p:tnLst>
      <p:par>
        <p:cTn id="1" dur="indefinite" restart="never" nodeType="tmRoot"/>
      </p:par>
    </p:tnLst>
  </p:timing>
</p:sld>
</file>

<file path=ppt/slides/slide30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MEDIDAS DE CONTROLE IMPLANTADAS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309</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251520" y="4136797"/>
            <a:ext cx="3888432" cy="646331"/>
          </a:xfrm>
          <a:prstGeom prst="rect">
            <a:avLst/>
          </a:prstGeom>
          <a:noFill/>
        </p:spPr>
        <p:txBody>
          <a:bodyPr wrap="square" rtlCol="0">
            <a:spAutoFit/>
          </a:bodyPr>
          <a:lstStyle/>
          <a:p>
            <a:pPr algn="ctr"/>
            <a:r>
              <a:rPr lang="pt-BR" dirty="0">
                <a:solidFill>
                  <a:prstClr val="black"/>
                </a:solidFill>
              </a:rPr>
              <a:t>Área de Empréstimo recuperada (bancadas e recobrimento vegetal)</a:t>
            </a:r>
          </a:p>
        </p:txBody>
      </p:sp>
      <p:pic>
        <p:nvPicPr>
          <p:cNvPr id="6146" name="Imagem 4">
            <a:extLst>
              <a:ext uri="{FF2B5EF4-FFF2-40B4-BE49-F238E27FC236}">
                <a16:creationId xmlns:a16="http://schemas.microsoft.com/office/drawing/2014/main" xmlns="" id="{045799E8-609A-4A98-9306-11A0B053B0FF}"/>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6775" y="1209326"/>
            <a:ext cx="4120646" cy="28706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Imagem 6">
            <a:extLst>
              <a:ext uri="{FF2B5EF4-FFF2-40B4-BE49-F238E27FC236}">
                <a16:creationId xmlns:a16="http://schemas.microsoft.com/office/drawing/2014/main" xmlns="" id="{C365B979-4143-42EB-AECF-F56DE5122D91}"/>
              </a:ext>
            </a:extLst>
          </p:cNvPr>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49874" y="1214684"/>
            <a:ext cx="4054574" cy="2865286"/>
          </a:xfrm>
          <a:prstGeom prst="rect">
            <a:avLst/>
          </a:prstGeom>
          <a:noFill/>
          <a:ln>
            <a:noFill/>
          </a:ln>
        </p:spPr>
      </p:pic>
      <p:sp>
        <p:nvSpPr>
          <p:cNvPr id="2" name="CaixaDeTexto 1">
            <a:extLst>
              <a:ext uri="{FF2B5EF4-FFF2-40B4-BE49-F238E27FC236}">
                <a16:creationId xmlns:a16="http://schemas.microsoft.com/office/drawing/2014/main" xmlns="" id="{6238460F-F9D4-490A-AF27-E3B2E709CC05}"/>
              </a:ext>
            </a:extLst>
          </p:cNvPr>
          <p:cNvSpPr txBox="1"/>
          <p:nvPr/>
        </p:nvSpPr>
        <p:spPr>
          <a:xfrm>
            <a:off x="4572000" y="4136796"/>
            <a:ext cx="3888432" cy="646331"/>
          </a:xfrm>
          <a:prstGeom prst="rect">
            <a:avLst/>
          </a:prstGeom>
          <a:noFill/>
        </p:spPr>
        <p:txBody>
          <a:bodyPr wrap="square" rtlCol="0">
            <a:spAutoFit/>
          </a:bodyPr>
          <a:lstStyle/>
          <a:p>
            <a:pPr algn="ctr"/>
            <a:r>
              <a:rPr lang="pt-BR" dirty="0">
                <a:solidFill>
                  <a:prstClr val="black"/>
                </a:solidFill>
              </a:rPr>
              <a:t>Barreira de </a:t>
            </a:r>
            <a:r>
              <a:rPr lang="pt-BR" dirty="0" err="1">
                <a:solidFill>
                  <a:prstClr val="black"/>
                </a:solidFill>
              </a:rPr>
              <a:t>siltagem</a:t>
            </a:r>
            <a:r>
              <a:rPr lang="pt-BR" dirty="0">
                <a:solidFill>
                  <a:prstClr val="black"/>
                </a:solidFill>
              </a:rPr>
              <a:t> em área de empréstimo</a:t>
            </a:r>
          </a:p>
        </p:txBody>
      </p:sp>
    </p:spTree>
    <p:extLst>
      <p:ext uri="{BB962C8B-B14F-4D97-AF65-F5344CB8AC3E}">
        <p14:creationId xmlns:p14="http://schemas.microsoft.com/office/powerpoint/2010/main" xmlns="" val="310829321"/>
      </p:ext>
    </p:extLst>
  </p:cSld>
  <p:clrMapOvr>
    <a:masterClrMapping/>
  </p:clrMapOvr>
  <p:transition spd="slow">
    <p:cut/>
  </p:transition>
  <p:timing>
    <p:tnLst>
      <p:par>
        <p:cTn id="1" dur="indefinite" restart="never" nodeType="tmRoot"/>
      </p:par>
    </p:tnLst>
  </p:timing>
</p:sld>
</file>

<file path=ppt/slides/slide31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MEDIDAS DE CONTROLE IMPLANTADAS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310</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140973" y="5857118"/>
            <a:ext cx="3874496" cy="646331"/>
          </a:xfrm>
          <a:prstGeom prst="rect">
            <a:avLst/>
          </a:prstGeom>
          <a:noFill/>
        </p:spPr>
        <p:txBody>
          <a:bodyPr wrap="square" rtlCol="0">
            <a:spAutoFit/>
          </a:bodyPr>
          <a:lstStyle/>
          <a:p>
            <a:pPr algn="ctr"/>
            <a:r>
              <a:rPr lang="pt-BR" dirty="0">
                <a:solidFill>
                  <a:prstClr val="black"/>
                </a:solidFill>
              </a:rPr>
              <a:t>Tratamento de efluentes (biodigestor enterrado)</a:t>
            </a:r>
          </a:p>
        </p:txBody>
      </p:sp>
      <p:sp>
        <p:nvSpPr>
          <p:cNvPr id="3" name="CaixaDeTexto 2">
            <a:extLst>
              <a:ext uri="{FF2B5EF4-FFF2-40B4-BE49-F238E27FC236}">
                <a16:creationId xmlns:a16="http://schemas.microsoft.com/office/drawing/2014/main" xmlns="" id="{0B06DC1A-809E-499E-BEF8-BED1D9AFAEA5}"/>
              </a:ext>
            </a:extLst>
          </p:cNvPr>
          <p:cNvSpPr txBox="1"/>
          <p:nvPr/>
        </p:nvSpPr>
        <p:spPr>
          <a:xfrm>
            <a:off x="4880200" y="4077072"/>
            <a:ext cx="3384376" cy="646331"/>
          </a:xfrm>
          <a:prstGeom prst="rect">
            <a:avLst/>
          </a:prstGeom>
          <a:noFill/>
        </p:spPr>
        <p:txBody>
          <a:bodyPr wrap="square" rtlCol="0">
            <a:spAutoFit/>
          </a:bodyPr>
          <a:lstStyle/>
          <a:p>
            <a:pPr algn="ctr"/>
            <a:r>
              <a:rPr lang="pt-BR" dirty="0">
                <a:solidFill>
                  <a:prstClr val="black"/>
                </a:solidFill>
              </a:rPr>
              <a:t>Latão metálico para resíduos oleosos</a:t>
            </a:r>
          </a:p>
        </p:txBody>
      </p:sp>
      <p:pic>
        <p:nvPicPr>
          <p:cNvPr id="5122" name="Picture 2">
            <a:extLst>
              <a:ext uri="{FF2B5EF4-FFF2-40B4-BE49-F238E27FC236}">
                <a16:creationId xmlns:a16="http://schemas.microsoft.com/office/drawing/2014/main" xmlns="" id="{94FC5925-8F22-43CD-9F29-8F4D893FF193}"/>
              </a:ext>
            </a:extLst>
          </p:cNvPr>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05011" y="1251082"/>
            <a:ext cx="3533694" cy="26502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3" name="Picture 3">
            <a:extLst>
              <a:ext uri="{FF2B5EF4-FFF2-40B4-BE49-F238E27FC236}">
                <a16:creationId xmlns:a16="http://schemas.microsoft.com/office/drawing/2014/main" xmlns="" id="{6045C26A-9C39-4950-A40B-386E4A1C2E16}"/>
              </a:ext>
            </a:extLst>
          </p:cNvPr>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5169" y="1102413"/>
            <a:ext cx="2840720" cy="21305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4" name="Picture 4">
            <a:extLst>
              <a:ext uri="{FF2B5EF4-FFF2-40B4-BE49-F238E27FC236}">
                <a16:creationId xmlns:a16="http://schemas.microsoft.com/office/drawing/2014/main" xmlns="" id="{77AA8EC0-ECB4-428A-B4D3-72933C64855C}"/>
              </a:ext>
            </a:extLst>
          </p:cNvPr>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11374" y="3134667"/>
            <a:ext cx="3533694" cy="265027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937900798"/>
      </p:ext>
    </p:extLst>
  </p:cSld>
  <p:clrMapOvr>
    <a:masterClrMapping/>
  </p:clrMapOvr>
  <p:transition spd="slow">
    <p:cut/>
  </p:transition>
  <p:timing>
    <p:tnLst>
      <p:par>
        <p:cTn id="1" dur="indefinite" restart="never" nodeType="tmRoot"/>
      </p:par>
    </p:tnLst>
  </p:timing>
</p:sld>
</file>

<file path=ppt/slides/slide31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IMPACTOS AMBIENTAIS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311</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492522" y="3982265"/>
            <a:ext cx="3406427" cy="369332"/>
          </a:xfrm>
          <a:prstGeom prst="rect">
            <a:avLst/>
          </a:prstGeom>
          <a:noFill/>
        </p:spPr>
        <p:txBody>
          <a:bodyPr wrap="square" rtlCol="0">
            <a:spAutoFit/>
          </a:bodyPr>
          <a:lstStyle/>
          <a:p>
            <a:pPr algn="ctr"/>
            <a:r>
              <a:rPr lang="pt-BR" dirty="0">
                <a:solidFill>
                  <a:prstClr val="black"/>
                </a:solidFill>
              </a:rPr>
              <a:t>Fauna atropelada (gambá)</a:t>
            </a:r>
          </a:p>
        </p:txBody>
      </p:sp>
      <p:sp>
        <p:nvSpPr>
          <p:cNvPr id="2" name="CaixaDeTexto 1">
            <a:extLst>
              <a:ext uri="{FF2B5EF4-FFF2-40B4-BE49-F238E27FC236}">
                <a16:creationId xmlns:a16="http://schemas.microsoft.com/office/drawing/2014/main" xmlns="" id="{444F832C-8041-4817-9F62-DC5EC7A476D3}"/>
              </a:ext>
            </a:extLst>
          </p:cNvPr>
          <p:cNvSpPr txBox="1"/>
          <p:nvPr/>
        </p:nvSpPr>
        <p:spPr>
          <a:xfrm>
            <a:off x="4250867" y="5391069"/>
            <a:ext cx="4220691" cy="646331"/>
          </a:xfrm>
          <a:prstGeom prst="rect">
            <a:avLst/>
          </a:prstGeom>
          <a:noFill/>
        </p:spPr>
        <p:txBody>
          <a:bodyPr wrap="square" rtlCol="0">
            <a:spAutoFit/>
          </a:bodyPr>
          <a:lstStyle/>
          <a:p>
            <a:pPr algn="ctr"/>
            <a:r>
              <a:rPr lang="pt-BR" dirty="0">
                <a:solidFill>
                  <a:prstClr val="black"/>
                </a:solidFill>
              </a:rPr>
              <a:t>Fauna atropelada</a:t>
            </a:r>
          </a:p>
          <a:p>
            <a:pPr algn="ctr"/>
            <a:r>
              <a:rPr lang="pt-BR" dirty="0">
                <a:solidFill>
                  <a:prstClr val="black"/>
                </a:solidFill>
              </a:rPr>
              <a:t>Cachorro do mato (</a:t>
            </a:r>
            <a:r>
              <a:rPr lang="pt-BR" i="1" dirty="0" err="1">
                <a:solidFill>
                  <a:prstClr val="black"/>
                </a:solidFill>
              </a:rPr>
              <a:t>Cerdocyon</a:t>
            </a:r>
            <a:r>
              <a:rPr lang="pt-BR" i="1" dirty="0">
                <a:solidFill>
                  <a:prstClr val="black"/>
                </a:solidFill>
              </a:rPr>
              <a:t> </a:t>
            </a:r>
            <a:r>
              <a:rPr lang="pt-BR" i="1" dirty="0" err="1">
                <a:solidFill>
                  <a:prstClr val="black"/>
                </a:solidFill>
              </a:rPr>
              <a:t>thous</a:t>
            </a:r>
            <a:r>
              <a:rPr lang="pt-BR" i="1" dirty="0">
                <a:solidFill>
                  <a:prstClr val="black"/>
                </a:solidFill>
              </a:rPr>
              <a:t>)</a:t>
            </a:r>
            <a:endParaRPr lang="pt-BR" dirty="0">
              <a:solidFill>
                <a:prstClr val="black"/>
              </a:solidFill>
            </a:endParaRPr>
          </a:p>
        </p:txBody>
      </p:sp>
      <p:pic>
        <p:nvPicPr>
          <p:cNvPr id="10" name="Imagem 9">
            <a:extLst>
              <a:ext uri="{FF2B5EF4-FFF2-40B4-BE49-F238E27FC236}">
                <a16:creationId xmlns:a16="http://schemas.microsoft.com/office/drawing/2014/main" xmlns="" id="{C66325BC-A647-457F-926A-F652A4AB3666}"/>
              </a:ext>
            </a:extLst>
          </p:cNvPr>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23528" y="1208314"/>
            <a:ext cx="3744416" cy="2724742"/>
          </a:xfrm>
          <a:prstGeom prst="rect">
            <a:avLst/>
          </a:prstGeom>
          <a:noFill/>
          <a:ln>
            <a:noFill/>
          </a:ln>
        </p:spPr>
      </p:pic>
      <p:pic>
        <p:nvPicPr>
          <p:cNvPr id="7" name="Imagem 6">
            <a:extLst>
              <a:ext uri="{FF2B5EF4-FFF2-40B4-BE49-F238E27FC236}">
                <a16:creationId xmlns:a16="http://schemas.microsoft.com/office/drawing/2014/main" xmlns="" id="{271D1100-6F0C-4EDD-A9FE-FC5D16143B11}"/>
              </a:ext>
            </a:extLst>
          </p:cNvPr>
          <p:cNvPicPr/>
          <p:nvPr/>
        </p:nvPicPr>
        <p:blipFill rotWithShape="1">
          <a:blip r:embed="rId4" cstate="print">
            <a:extLst>
              <a:ext uri="{28A0092B-C50C-407E-A947-70E740481C1C}">
                <a14:useLocalDpi xmlns:a14="http://schemas.microsoft.com/office/drawing/2010/main" xmlns="" val="0"/>
              </a:ext>
            </a:extLst>
          </a:blip>
          <a:srcRect l="14598" t="17453" r="34265" b="15169"/>
          <a:stretch/>
        </p:blipFill>
        <p:spPr bwMode="auto">
          <a:xfrm rot="5400000">
            <a:off x="4821756" y="1575393"/>
            <a:ext cx="4020885" cy="3214722"/>
          </a:xfrm>
          <a:prstGeom prst="rect">
            <a:avLst/>
          </a:prstGeom>
          <a:ln>
            <a:noFill/>
          </a:ln>
          <a:extLst>
            <a:ext uri="{53640926-AAD7-44D8-BBD7-CCE9431645EC}">
              <a14:shadowObscured xmlns:a14="http://schemas.microsoft.com/office/drawing/2010/main" xmlns=""/>
            </a:ext>
          </a:extLst>
        </p:spPr>
      </p:pic>
      <p:pic>
        <p:nvPicPr>
          <p:cNvPr id="8" name="Imagem 7">
            <a:extLst>
              <a:ext uri="{FF2B5EF4-FFF2-40B4-BE49-F238E27FC236}">
                <a16:creationId xmlns:a16="http://schemas.microsoft.com/office/drawing/2014/main" xmlns="" id="{0C67A6C2-D628-4033-AFB3-0B6EA4AEE43F}"/>
              </a:ext>
            </a:extLst>
          </p:cNvPr>
          <p:cNvPicPr/>
          <p:nvPr/>
        </p:nvPicPr>
        <p:blipFill rotWithShape="1">
          <a:blip r:embed="rId5" cstate="print">
            <a:extLst>
              <a:ext uri="{28A0092B-C50C-407E-A947-70E740481C1C}">
                <a14:useLocalDpi xmlns:a14="http://schemas.microsoft.com/office/drawing/2010/main" xmlns="" val="0"/>
              </a:ext>
            </a:extLst>
          </a:blip>
          <a:srcRect l="23170" t="28623" r="36007" b="26679"/>
          <a:stretch/>
        </p:blipFill>
        <p:spPr bwMode="auto">
          <a:xfrm>
            <a:off x="1678985" y="4789922"/>
            <a:ext cx="2552065" cy="1571625"/>
          </a:xfrm>
          <a:prstGeom prst="rect">
            <a:avLst/>
          </a:prstGeom>
          <a:ln>
            <a:noFill/>
          </a:ln>
          <a:extLst>
            <a:ext uri="{53640926-AAD7-44D8-BBD7-CCE9431645EC}">
              <a14:shadowObscured xmlns:a14="http://schemas.microsoft.com/office/drawing/2010/main" xmlns=""/>
            </a:ext>
          </a:extLst>
        </p:spPr>
      </p:pic>
      <p:cxnSp>
        <p:nvCxnSpPr>
          <p:cNvPr id="5" name="Conector de Seta Reta 4">
            <a:extLst>
              <a:ext uri="{FF2B5EF4-FFF2-40B4-BE49-F238E27FC236}">
                <a16:creationId xmlns:a16="http://schemas.microsoft.com/office/drawing/2014/main" xmlns="" id="{FDE3CF71-6202-444E-89AF-8546EE373646}"/>
              </a:ext>
            </a:extLst>
          </p:cNvPr>
          <p:cNvCxnSpPr>
            <a:cxnSpLocks/>
          </p:cNvCxnSpPr>
          <p:nvPr/>
        </p:nvCxnSpPr>
        <p:spPr>
          <a:xfrm flipH="1">
            <a:off x="4120305" y="4166931"/>
            <a:ext cx="1891855" cy="83013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615174186"/>
      </p:ext>
    </p:extLst>
  </p:cSld>
  <p:clrMapOvr>
    <a:masterClrMapping/>
  </p:clrMapOvr>
  <p:transition spd="slow">
    <p:cut/>
  </p:transition>
  <p:timing>
    <p:tnLst>
      <p:par>
        <p:cTn id="1" dur="indefinite" restart="never" nodeType="tmRoot"/>
      </p:par>
    </p:tnLst>
  </p:timing>
</p:sld>
</file>

<file path=ppt/slides/slide31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MEDIDAS DE CONTROLE IMPLANTADAS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312</a:t>
            </a:fld>
            <a:endParaRPr lang="pt-BR" dirty="0">
              <a:solidFill>
                <a:prstClr val="black">
                  <a:tint val="75000"/>
                </a:prstClr>
              </a:solidFill>
            </a:endParaRPr>
          </a:p>
        </p:txBody>
      </p:sp>
      <p:sp>
        <p:nvSpPr>
          <p:cNvPr id="6" name="CaixaDeTexto 5">
            <a:extLst>
              <a:ext uri="{FF2B5EF4-FFF2-40B4-BE49-F238E27FC236}">
                <a16:creationId xmlns:a16="http://schemas.microsoft.com/office/drawing/2014/main" xmlns="" id="{9A1F58FF-EB9E-464E-B66C-35D6133680BC}"/>
              </a:ext>
            </a:extLst>
          </p:cNvPr>
          <p:cNvSpPr txBox="1"/>
          <p:nvPr/>
        </p:nvSpPr>
        <p:spPr>
          <a:xfrm>
            <a:off x="7054898" y="2924944"/>
            <a:ext cx="1549549" cy="1631216"/>
          </a:xfrm>
          <a:prstGeom prst="rect">
            <a:avLst/>
          </a:prstGeom>
          <a:noFill/>
        </p:spPr>
        <p:txBody>
          <a:bodyPr wrap="square" rtlCol="0">
            <a:spAutoFit/>
          </a:bodyPr>
          <a:lstStyle/>
          <a:p>
            <a:pPr algn="ctr"/>
            <a:r>
              <a:rPr lang="pt-BR" sz="2000" dirty="0">
                <a:solidFill>
                  <a:srgbClr val="FF0000"/>
                </a:solidFill>
              </a:rPr>
              <a:t>Resgate de fauna durante remoção de top </a:t>
            </a:r>
            <a:r>
              <a:rPr lang="pt-BR" sz="2000" dirty="0" err="1">
                <a:solidFill>
                  <a:srgbClr val="FF0000"/>
                </a:solidFill>
              </a:rPr>
              <a:t>soil</a:t>
            </a:r>
            <a:endParaRPr lang="pt-BR" sz="2000" dirty="0">
              <a:solidFill>
                <a:srgbClr val="FF0000"/>
              </a:solidFill>
            </a:endParaRPr>
          </a:p>
        </p:txBody>
      </p:sp>
      <p:pic>
        <p:nvPicPr>
          <p:cNvPr id="2" name="Imagem 1">
            <a:extLst>
              <a:ext uri="{FF2B5EF4-FFF2-40B4-BE49-F238E27FC236}">
                <a16:creationId xmlns:a16="http://schemas.microsoft.com/office/drawing/2014/main" xmlns="" id="{2D1E5B8D-881F-43A7-9212-3452CFE7833D}"/>
              </a:ext>
            </a:extLst>
          </p:cNvPr>
          <p:cNvPicPr>
            <a:picLocks noChangeAspect="1"/>
          </p:cNvPicPr>
          <p:nvPr/>
        </p:nvPicPr>
        <p:blipFill>
          <a:blip r:embed="rId3" cstate="print"/>
          <a:stretch>
            <a:fillRect/>
          </a:stretch>
        </p:blipFill>
        <p:spPr>
          <a:xfrm>
            <a:off x="395536" y="1196752"/>
            <a:ext cx="6624736" cy="5059153"/>
          </a:xfrm>
          <a:prstGeom prst="rect">
            <a:avLst/>
          </a:prstGeom>
        </p:spPr>
      </p:pic>
    </p:spTree>
    <p:extLst>
      <p:ext uri="{BB962C8B-B14F-4D97-AF65-F5344CB8AC3E}">
        <p14:creationId xmlns:p14="http://schemas.microsoft.com/office/powerpoint/2010/main" xmlns="" val="536212471"/>
      </p:ext>
    </p:extLst>
  </p:cSld>
  <p:clrMapOvr>
    <a:masterClrMapping/>
  </p:clrMapOvr>
  <p:transition spd="slow">
    <p:cut/>
  </p:transition>
  <p:timing>
    <p:tnLst>
      <p:par>
        <p:cTn id="1" dur="indefinite" restart="never" nodeType="tmRoot"/>
      </p:par>
    </p:tnLst>
  </p:timing>
</p:sld>
</file>

<file path=ppt/slides/slide313.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MEDIDAS DE CONTROLE IMPLANTADAS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313</a:t>
            </a:fld>
            <a:endParaRPr lang="pt-BR" dirty="0">
              <a:solidFill>
                <a:prstClr val="black">
                  <a:tint val="75000"/>
                </a:prstClr>
              </a:solidFill>
            </a:endParaRPr>
          </a:p>
        </p:txBody>
      </p:sp>
      <p:pic>
        <p:nvPicPr>
          <p:cNvPr id="3" name="Imagem 2">
            <a:extLst>
              <a:ext uri="{FF2B5EF4-FFF2-40B4-BE49-F238E27FC236}">
                <a16:creationId xmlns:a16="http://schemas.microsoft.com/office/drawing/2014/main" xmlns="" id="{54D517F3-DF8E-4DDC-B1C3-B11AB8596B78}"/>
              </a:ext>
            </a:extLst>
          </p:cNvPr>
          <p:cNvPicPr>
            <a:picLocks noChangeAspect="1"/>
          </p:cNvPicPr>
          <p:nvPr/>
        </p:nvPicPr>
        <p:blipFill>
          <a:blip r:embed="rId3" cstate="print"/>
          <a:stretch>
            <a:fillRect/>
          </a:stretch>
        </p:blipFill>
        <p:spPr>
          <a:xfrm>
            <a:off x="323528" y="1095336"/>
            <a:ext cx="6725589" cy="5430008"/>
          </a:xfrm>
          <a:prstGeom prst="rect">
            <a:avLst/>
          </a:prstGeom>
        </p:spPr>
      </p:pic>
      <p:sp>
        <p:nvSpPr>
          <p:cNvPr id="5" name="CaixaDeTexto 4">
            <a:extLst>
              <a:ext uri="{FF2B5EF4-FFF2-40B4-BE49-F238E27FC236}">
                <a16:creationId xmlns:a16="http://schemas.microsoft.com/office/drawing/2014/main" xmlns="" id="{B74F67D3-01AB-42ED-B2AC-88761D6454D3}"/>
              </a:ext>
            </a:extLst>
          </p:cNvPr>
          <p:cNvSpPr txBox="1"/>
          <p:nvPr/>
        </p:nvSpPr>
        <p:spPr>
          <a:xfrm>
            <a:off x="6828211" y="3094531"/>
            <a:ext cx="1800200" cy="1200329"/>
          </a:xfrm>
          <a:prstGeom prst="rect">
            <a:avLst/>
          </a:prstGeom>
          <a:noFill/>
        </p:spPr>
        <p:txBody>
          <a:bodyPr wrap="square" rtlCol="0">
            <a:spAutoFit/>
          </a:bodyPr>
          <a:lstStyle/>
          <a:p>
            <a:pPr algn="ctr"/>
            <a:r>
              <a:rPr lang="pt-BR" sz="2400" dirty="0">
                <a:solidFill>
                  <a:srgbClr val="FF0000"/>
                </a:solidFill>
              </a:rPr>
              <a:t>Soltura de fauna resgatada</a:t>
            </a:r>
          </a:p>
        </p:txBody>
      </p:sp>
    </p:spTree>
    <p:extLst>
      <p:ext uri="{BB962C8B-B14F-4D97-AF65-F5344CB8AC3E}">
        <p14:creationId xmlns:p14="http://schemas.microsoft.com/office/powerpoint/2010/main" xmlns="" val="1480561809"/>
      </p:ext>
    </p:extLst>
  </p:cSld>
  <p:clrMapOvr>
    <a:masterClrMapping/>
  </p:clrMapOvr>
  <p:transition spd="slow">
    <p:cut/>
  </p:transition>
  <p:timing>
    <p:tnLst>
      <p:par>
        <p:cTn id="1" dur="indefinite" restart="never" nodeType="tmRoot"/>
      </p:par>
    </p:tnLst>
  </p:timing>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áfico 1"/>
          <p:cNvGraphicFramePr>
            <a:graphicFrameLocks/>
          </p:cNvGraphicFramePr>
          <p:nvPr/>
        </p:nvGraphicFramePr>
        <p:xfrm>
          <a:off x="899592" y="2708920"/>
          <a:ext cx="7560840" cy="3459832"/>
        </p:xfrm>
        <a:graphic>
          <a:graphicData uri="http://schemas.openxmlformats.org/drawingml/2006/chart">
            <c:chart xmlns:c="http://schemas.openxmlformats.org/drawingml/2006/chart" xmlns:r="http://schemas.openxmlformats.org/officeDocument/2006/relationships" r:id="rId4"/>
          </a:graphicData>
        </a:graphic>
      </p:graphicFrame>
      <p:sp>
        <p:nvSpPr>
          <p:cNvPr id="25603" name="Retângulo 1"/>
          <p:cNvSpPr>
            <a:spLocks noChangeArrowheads="1"/>
          </p:cNvSpPr>
          <p:nvPr/>
        </p:nvSpPr>
        <p:spPr bwMode="auto">
          <a:xfrm>
            <a:off x="6372225" y="404813"/>
            <a:ext cx="2303463" cy="1295400"/>
          </a:xfrm>
          <a:prstGeom prst="rect">
            <a:avLst/>
          </a:prstGeom>
          <a:solidFill>
            <a:schemeClr val="accent1"/>
          </a:solidFill>
          <a:ln w="9525" algn="ctr">
            <a:solidFill>
              <a:schemeClr val="tx1"/>
            </a:solidFill>
            <a:round/>
            <a:headEnd/>
            <a:tailEnd/>
          </a:ln>
        </p:spPr>
        <p:txBody>
          <a:bodyPr/>
          <a:lstStyle/>
          <a:p>
            <a:pPr eaLnBrk="0" hangingPunct="0">
              <a:defRPr/>
            </a:pPr>
            <a:endParaRPr lang="pt-BR" altLang="pt-BR">
              <a:solidFill>
                <a:srgbClr val="FFFFFF"/>
              </a:solidFill>
              <a:cs typeface="+mn-cs"/>
            </a:endParaRPr>
          </a:p>
        </p:txBody>
      </p:sp>
      <p:sp>
        <p:nvSpPr>
          <p:cNvPr id="25604" name="Retângulo 2"/>
          <p:cNvSpPr>
            <a:spLocks noChangeArrowheads="1"/>
          </p:cNvSpPr>
          <p:nvPr/>
        </p:nvSpPr>
        <p:spPr bwMode="auto">
          <a:xfrm>
            <a:off x="6402388" y="434975"/>
            <a:ext cx="2166937" cy="1077913"/>
          </a:xfrm>
          <a:prstGeom prst="rect">
            <a:avLst/>
          </a:prstGeom>
          <a:noFill/>
          <a:ln w="9525">
            <a:noFill/>
            <a:miter lim="800000"/>
            <a:headEnd/>
            <a:tailEnd/>
          </a:ln>
        </p:spPr>
        <p:txBody>
          <a:bodyPr wrap="none">
            <a:spAutoFit/>
          </a:bodyPr>
          <a:lstStyle/>
          <a:p>
            <a:pPr eaLnBrk="0" hangingPunct="0">
              <a:defRPr/>
            </a:pPr>
            <a:r>
              <a:rPr lang="pt-BR" altLang="pt-BR" sz="3200">
                <a:solidFill>
                  <a:srgbClr val="FFFFFF"/>
                </a:solidFill>
                <a:cs typeface="+mn-cs"/>
              </a:rPr>
              <a:t>  Etapa do </a:t>
            </a:r>
          </a:p>
          <a:p>
            <a:pPr eaLnBrk="0" hangingPunct="0">
              <a:defRPr/>
            </a:pPr>
            <a:r>
              <a:rPr lang="pt-BR" altLang="pt-BR" sz="3200">
                <a:solidFill>
                  <a:srgbClr val="FFFFFF"/>
                </a:solidFill>
                <a:cs typeface="+mn-cs"/>
              </a:rPr>
              <a:t>   Resgate</a:t>
            </a:r>
          </a:p>
        </p:txBody>
      </p:sp>
      <p:sp>
        <p:nvSpPr>
          <p:cNvPr id="25605" name="Retângulo 4"/>
          <p:cNvSpPr>
            <a:spLocks noChangeArrowheads="1"/>
          </p:cNvSpPr>
          <p:nvPr/>
        </p:nvSpPr>
        <p:spPr bwMode="auto">
          <a:xfrm>
            <a:off x="5653088" y="2738438"/>
            <a:ext cx="1260475" cy="795337"/>
          </a:xfrm>
          <a:prstGeom prst="rect">
            <a:avLst/>
          </a:prstGeom>
          <a:solidFill>
            <a:schemeClr val="tx2"/>
          </a:solidFill>
          <a:ln w="9525" algn="ctr">
            <a:solidFill>
              <a:schemeClr val="tx1"/>
            </a:solidFill>
            <a:round/>
            <a:headEnd/>
            <a:tailEnd/>
          </a:ln>
        </p:spPr>
        <p:txBody>
          <a:bodyPr/>
          <a:lstStyle/>
          <a:p>
            <a:pPr eaLnBrk="0" hangingPunct="0">
              <a:defRPr/>
            </a:pPr>
            <a:endParaRPr lang="pt-BR" altLang="pt-BR">
              <a:solidFill>
                <a:srgbClr val="FFFFFF"/>
              </a:solidFill>
              <a:cs typeface="+mn-cs"/>
            </a:endParaRPr>
          </a:p>
        </p:txBody>
      </p:sp>
      <p:sp>
        <p:nvSpPr>
          <p:cNvPr id="25606" name="Retângulo 4"/>
          <p:cNvSpPr>
            <a:spLocks noChangeArrowheads="1"/>
          </p:cNvSpPr>
          <p:nvPr/>
        </p:nvSpPr>
        <p:spPr bwMode="auto">
          <a:xfrm>
            <a:off x="7372350" y="2106613"/>
            <a:ext cx="1093788" cy="600075"/>
          </a:xfrm>
          <a:prstGeom prst="rect">
            <a:avLst/>
          </a:prstGeom>
          <a:solidFill>
            <a:schemeClr val="tx2"/>
          </a:solidFill>
          <a:ln w="9525" algn="ctr">
            <a:solidFill>
              <a:schemeClr val="tx1"/>
            </a:solidFill>
            <a:round/>
            <a:headEnd/>
            <a:tailEnd/>
          </a:ln>
        </p:spPr>
        <p:txBody>
          <a:bodyPr/>
          <a:lstStyle/>
          <a:p>
            <a:pPr eaLnBrk="0" hangingPunct="0">
              <a:defRPr/>
            </a:pPr>
            <a:endParaRPr lang="pt-BR" altLang="pt-BR">
              <a:solidFill>
                <a:srgbClr val="FFFFFF"/>
              </a:solidFill>
              <a:cs typeface="+mn-cs"/>
            </a:endParaRPr>
          </a:p>
        </p:txBody>
      </p:sp>
      <p:sp>
        <p:nvSpPr>
          <p:cNvPr id="25607" name="CaixaDeTexto 5"/>
          <p:cNvSpPr txBox="1">
            <a:spLocks noChangeArrowheads="1"/>
          </p:cNvSpPr>
          <p:nvPr/>
        </p:nvSpPr>
        <p:spPr bwMode="auto">
          <a:xfrm>
            <a:off x="6443663" y="2220913"/>
            <a:ext cx="2951162" cy="400050"/>
          </a:xfrm>
          <a:prstGeom prst="rect">
            <a:avLst/>
          </a:prstGeom>
          <a:noFill/>
          <a:ln w="9525">
            <a:noFill/>
            <a:miter lim="800000"/>
            <a:headEnd/>
            <a:tailEnd/>
          </a:ln>
        </p:spPr>
        <p:txBody>
          <a:bodyPr>
            <a:spAutoFit/>
          </a:bodyPr>
          <a:lstStyle/>
          <a:p>
            <a:pPr algn="ctr" eaLnBrk="0" hangingPunct="0">
              <a:defRPr/>
            </a:pPr>
            <a:r>
              <a:rPr lang="pt-BR" altLang="pt-BR" sz="2000">
                <a:solidFill>
                  <a:srgbClr val="005A58"/>
                </a:solidFill>
                <a:cs typeface="+mn-cs"/>
              </a:rPr>
              <a:t>BR-181</a:t>
            </a:r>
          </a:p>
        </p:txBody>
      </p:sp>
      <p:sp>
        <p:nvSpPr>
          <p:cNvPr id="25608" name="CaixaDeTexto 5"/>
          <p:cNvSpPr txBox="1">
            <a:spLocks noChangeArrowheads="1"/>
          </p:cNvSpPr>
          <p:nvPr/>
        </p:nvSpPr>
        <p:spPr bwMode="auto">
          <a:xfrm>
            <a:off x="4767263" y="2800350"/>
            <a:ext cx="2951162" cy="708025"/>
          </a:xfrm>
          <a:prstGeom prst="rect">
            <a:avLst/>
          </a:prstGeom>
          <a:noFill/>
          <a:ln w="9525">
            <a:noFill/>
            <a:miter lim="800000"/>
            <a:headEnd/>
            <a:tailEnd/>
          </a:ln>
        </p:spPr>
        <p:txBody>
          <a:bodyPr>
            <a:spAutoFit/>
          </a:bodyPr>
          <a:lstStyle/>
          <a:p>
            <a:pPr algn="ctr" eaLnBrk="0" hangingPunct="0">
              <a:defRPr/>
            </a:pPr>
            <a:r>
              <a:rPr lang="pt-BR" altLang="pt-BR" sz="2000">
                <a:solidFill>
                  <a:srgbClr val="005A58"/>
                </a:solidFill>
                <a:cs typeface="+mn-cs"/>
              </a:rPr>
              <a:t>Mestre </a:t>
            </a:r>
          </a:p>
          <a:p>
            <a:pPr algn="ctr" eaLnBrk="0" hangingPunct="0">
              <a:defRPr/>
            </a:pPr>
            <a:r>
              <a:rPr lang="pt-BR" altLang="pt-BR" sz="2000">
                <a:solidFill>
                  <a:srgbClr val="005A58"/>
                </a:solidFill>
                <a:cs typeface="+mn-cs"/>
              </a:rPr>
              <a:t>Álvaro</a:t>
            </a:r>
          </a:p>
        </p:txBody>
      </p:sp>
      <p:sp>
        <p:nvSpPr>
          <p:cNvPr id="25609" name="Retângulo 4"/>
          <p:cNvSpPr>
            <a:spLocks noChangeArrowheads="1"/>
          </p:cNvSpPr>
          <p:nvPr/>
        </p:nvSpPr>
        <p:spPr bwMode="auto">
          <a:xfrm>
            <a:off x="1450975" y="2835275"/>
            <a:ext cx="1104900" cy="596900"/>
          </a:xfrm>
          <a:prstGeom prst="rect">
            <a:avLst/>
          </a:prstGeom>
          <a:solidFill>
            <a:schemeClr val="tx2"/>
          </a:solidFill>
          <a:ln w="9525" algn="ctr">
            <a:solidFill>
              <a:schemeClr val="tx1"/>
            </a:solidFill>
            <a:round/>
            <a:headEnd/>
            <a:tailEnd/>
          </a:ln>
        </p:spPr>
        <p:txBody>
          <a:bodyPr/>
          <a:lstStyle/>
          <a:p>
            <a:pPr eaLnBrk="0" hangingPunct="0">
              <a:defRPr/>
            </a:pPr>
            <a:endParaRPr lang="pt-BR" altLang="pt-BR">
              <a:solidFill>
                <a:srgbClr val="FFFFFF"/>
              </a:solidFill>
              <a:cs typeface="+mn-cs"/>
            </a:endParaRPr>
          </a:p>
        </p:txBody>
      </p:sp>
      <p:sp>
        <p:nvSpPr>
          <p:cNvPr id="25610" name="Retângulo 4"/>
          <p:cNvSpPr>
            <a:spLocks noChangeArrowheads="1"/>
          </p:cNvSpPr>
          <p:nvPr/>
        </p:nvSpPr>
        <p:spPr bwMode="auto">
          <a:xfrm>
            <a:off x="2832100" y="2276475"/>
            <a:ext cx="1354138" cy="574675"/>
          </a:xfrm>
          <a:prstGeom prst="rect">
            <a:avLst/>
          </a:prstGeom>
          <a:solidFill>
            <a:schemeClr val="tx2"/>
          </a:solidFill>
          <a:ln w="9525" algn="ctr">
            <a:solidFill>
              <a:schemeClr val="tx1"/>
            </a:solidFill>
            <a:round/>
            <a:headEnd/>
            <a:tailEnd/>
          </a:ln>
        </p:spPr>
        <p:txBody>
          <a:bodyPr/>
          <a:lstStyle/>
          <a:p>
            <a:pPr eaLnBrk="0" hangingPunct="0">
              <a:defRPr/>
            </a:pPr>
            <a:endParaRPr lang="pt-BR" altLang="pt-BR">
              <a:solidFill>
                <a:srgbClr val="FFFFFF"/>
              </a:solidFill>
              <a:cs typeface="+mn-cs"/>
            </a:endParaRPr>
          </a:p>
        </p:txBody>
      </p:sp>
      <p:sp>
        <p:nvSpPr>
          <p:cNvPr id="25611" name="CaixaDeTexto 5"/>
          <p:cNvSpPr txBox="1">
            <a:spLocks noChangeArrowheads="1"/>
          </p:cNvSpPr>
          <p:nvPr/>
        </p:nvSpPr>
        <p:spPr bwMode="auto">
          <a:xfrm>
            <a:off x="2033588" y="2338388"/>
            <a:ext cx="2951162" cy="400050"/>
          </a:xfrm>
          <a:prstGeom prst="rect">
            <a:avLst/>
          </a:prstGeom>
          <a:noFill/>
          <a:ln w="9525">
            <a:noFill/>
            <a:miter lim="800000"/>
            <a:headEnd/>
            <a:tailEnd/>
          </a:ln>
        </p:spPr>
        <p:txBody>
          <a:bodyPr>
            <a:spAutoFit/>
          </a:bodyPr>
          <a:lstStyle/>
          <a:p>
            <a:pPr algn="ctr" eaLnBrk="0" hangingPunct="0">
              <a:defRPr/>
            </a:pPr>
            <a:r>
              <a:rPr lang="pt-BR" altLang="pt-BR" sz="2000">
                <a:solidFill>
                  <a:srgbClr val="005A58"/>
                </a:solidFill>
                <a:cs typeface="+mn-cs"/>
              </a:rPr>
              <a:t>Aeroporto</a:t>
            </a:r>
          </a:p>
        </p:txBody>
      </p:sp>
      <p:sp>
        <p:nvSpPr>
          <p:cNvPr id="25612" name="CaixaDeTexto 5"/>
          <p:cNvSpPr txBox="1">
            <a:spLocks noChangeArrowheads="1"/>
          </p:cNvSpPr>
          <p:nvPr/>
        </p:nvSpPr>
        <p:spPr bwMode="auto">
          <a:xfrm>
            <a:off x="547688" y="2982913"/>
            <a:ext cx="2951162" cy="400050"/>
          </a:xfrm>
          <a:prstGeom prst="rect">
            <a:avLst/>
          </a:prstGeom>
          <a:noFill/>
          <a:ln w="9525">
            <a:noFill/>
            <a:miter lim="800000"/>
            <a:headEnd/>
            <a:tailEnd/>
          </a:ln>
        </p:spPr>
        <p:txBody>
          <a:bodyPr>
            <a:spAutoFit/>
          </a:bodyPr>
          <a:lstStyle/>
          <a:p>
            <a:pPr algn="ctr" eaLnBrk="0" hangingPunct="0">
              <a:defRPr/>
            </a:pPr>
            <a:r>
              <a:rPr lang="pt-BR" altLang="pt-BR" sz="2000">
                <a:solidFill>
                  <a:srgbClr val="005A58"/>
                </a:solidFill>
                <a:cs typeface="+mn-cs"/>
              </a:rPr>
              <a:t>BR-262</a:t>
            </a:r>
          </a:p>
        </p:txBody>
      </p:sp>
      <p:sp>
        <p:nvSpPr>
          <p:cNvPr id="25613" name="Retângulo 4"/>
          <p:cNvSpPr>
            <a:spLocks noChangeArrowheads="1"/>
          </p:cNvSpPr>
          <p:nvPr/>
        </p:nvSpPr>
        <p:spPr bwMode="auto">
          <a:xfrm>
            <a:off x="4387850" y="2005013"/>
            <a:ext cx="947738" cy="630237"/>
          </a:xfrm>
          <a:prstGeom prst="rect">
            <a:avLst/>
          </a:prstGeom>
          <a:solidFill>
            <a:schemeClr val="tx2"/>
          </a:solidFill>
          <a:ln w="9525" algn="ctr">
            <a:solidFill>
              <a:schemeClr val="tx1"/>
            </a:solidFill>
            <a:round/>
            <a:headEnd/>
            <a:tailEnd/>
          </a:ln>
        </p:spPr>
        <p:txBody>
          <a:bodyPr/>
          <a:lstStyle/>
          <a:p>
            <a:pPr eaLnBrk="0" hangingPunct="0">
              <a:defRPr/>
            </a:pPr>
            <a:endParaRPr lang="pt-BR" altLang="pt-BR">
              <a:solidFill>
                <a:srgbClr val="FFFFFF"/>
              </a:solidFill>
              <a:cs typeface="+mn-cs"/>
            </a:endParaRPr>
          </a:p>
        </p:txBody>
      </p:sp>
      <p:sp>
        <p:nvSpPr>
          <p:cNvPr id="25614" name="CaixaDeTexto 5"/>
          <p:cNvSpPr txBox="1">
            <a:spLocks noChangeArrowheads="1"/>
          </p:cNvSpPr>
          <p:nvPr/>
        </p:nvSpPr>
        <p:spPr bwMode="auto">
          <a:xfrm>
            <a:off x="3403600" y="2133600"/>
            <a:ext cx="2951163" cy="400050"/>
          </a:xfrm>
          <a:prstGeom prst="rect">
            <a:avLst/>
          </a:prstGeom>
          <a:noFill/>
          <a:ln w="9525">
            <a:noFill/>
            <a:miter lim="800000"/>
            <a:headEnd/>
            <a:tailEnd/>
          </a:ln>
        </p:spPr>
        <p:txBody>
          <a:bodyPr>
            <a:spAutoFit/>
          </a:bodyPr>
          <a:lstStyle/>
          <a:p>
            <a:pPr algn="ctr" eaLnBrk="0" hangingPunct="0">
              <a:defRPr/>
            </a:pPr>
            <a:r>
              <a:rPr lang="pt-BR" altLang="pt-BR" sz="2000">
                <a:solidFill>
                  <a:srgbClr val="005A58"/>
                </a:solidFill>
                <a:cs typeface="+mn-cs"/>
              </a:rPr>
              <a:t>Iconha</a:t>
            </a:r>
          </a:p>
        </p:txBody>
      </p:sp>
      <p:sp>
        <p:nvSpPr>
          <p:cNvPr id="25615" name="Retângulo 1"/>
          <p:cNvSpPr>
            <a:spLocks noChangeArrowheads="1"/>
          </p:cNvSpPr>
          <p:nvPr/>
        </p:nvSpPr>
        <p:spPr bwMode="auto">
          <a:xfrm>
            <a:off x="468313" y="6235701"/>
            <a:ext cx="4103687" cy="400050"/>
          </a:xfrm>
          <a:prstGeom prst="rect">
            <a:avLst/>
          </a:prstGeom>
          <a:solidFill>
            <a:schemeClr val="bg1">
              <a:lumMod val="50000"/>
            </a:schemeClr>
          </a:solidFill>
          <a:ln w="9525" algn="ctr">
            <a:solidFill>
              <a:schemeClr val="tx1"/>
            </a:solidFill>
            <a:round/>
            <a:headEnd/>
            <a:tailEnd/>
          </a:ln>
        </p:spPr>
        <p:txBody>
          <a:bodyPr/>
          <a:lstStyle/>
          <a:p>
            <a:pPr eaLnBrk="0" hangingPunct="0"/>
            <a:r>
              <a:rPr lang="pt-BR" altLang="pt-BR" sz="1600" dirty="0">
                <a:solidFill>
                  <a:srgbClr val="FFFFFF"/>
                </a:solidFill>
              </a:rPr>
              <a:t>* Jacaraípe: informação não coletada</a:t>
            </a:r>
            <a:endParaRPr lang="pt-BR" altLang="pt-BR" sz="1600" dirty="0">
              <a:solidFill>
                <a:srgbClr val="FFFFFF"/>
              </a:solidFill>
              <a:cs typeface="+mn-cs"/>
            </a:endParaRPr>
          </a:p>
        </p:txBody>
      </p:sp>
    </p:spTree>
    <p:extLst>
      <p:ext uri="{BB962C8B-B14F-4D97-AF65-F5344CB8AC3E}">
        <p14:creationId xmlns:p14="http://schemas.microsoft.com/office/powerpoint/2010/main" xmlns="" val="1039466324"/>
      </p:ext>
    </p:extLst>
  </p:cSld>
  <p:clrMapOvr>
    <a:overrideClrMapping bg1="dk2" tx1="lt1" bg2="dk1" tx2="lt2" accent1="accent1" accent2="accent2" accent3="accent3" accent4="accent4" accent5="accent5" accent6="accent6" hlink="hlink" folHlink="folHlink"/>
  </p:clrMapOvr>
  <p:transition/>
  <p:timing>
    <p:tnLst>
      <p:par>
        <p:cTn id="1" dur="indefinite" restart="never" nodeType="tmRoot"/>
      </p:par>
    </p:tnLst>
  </p:timing>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txBox="1">
            <a:spLocks noChangeArrowheads="1"/>
          </p:cNvSpPr>
          <p:nvPr/>
        </p:nvSpPr>
        <p:spPr>
          <a:xfrm>
            <a:off x="457200" y="274638"/>
            <a:ext cx="82296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defRPr/>
            </a:pPr>
            <a:r>
              <a:rPr lang="pt-BR" altLang="pt-BR" sz="2800" kern="0" dirty="0">
                <a:solidFill>
                  <a:srgbClr val="FFFF99"/>
                </a:solidFill>
              </a:rPr>
              <a:t>Dados Gerais Programa de Resgate de Fauna </a:t>
            </a:r>
          </a:p>
          <a:p>
            <a:pPr>
              <a:defRPr/>
            </a:pPr>
            <a:endParaRPr lang="pt-BR" altLang="pt-BR" sz="2800" kern="0" dirty="0">
              <a:solidFill>
                <a:srgbClr val="FFFF99"/>
              </a:solidFill>
            </a:endParaRPr>
          </a:p>
          <a:p>
            <a:pPr>
              <a:defRPr/>
            </a:pPr>
            <a:r>
              <a:rPr lang="pt-BR" altLang="pt-BR" sz="2800" kern="0" dirty="0">
                <a:solidFill>
                  <a:srgbClr val="FFFF99"/>
                </a:solidFill>
              </a:rPr>
              <a:t> </a:t>
            </a:r>
          </a:p>
          <a:p>
            <a:pPr>
              <a:defRPr/>
            </a:pPr>
            <a:r>
              <a:rPr lang="pt-BR" altLang="pt-BR" sz="2800" kern="0" dirty="0">
                <a:solidFill>
                  <a:srgbClr val="FFFF99"/>
                </a:solidFill>
              </a:rPr>
              <a:t> </a:t>
            </a:r>
          </a:p>
        </p:txBody>
      </p:sp>
      <p:graphicFrame>
        <p:nvGraphicFramePr>
          <p:cNvPr id="6" name="Gráfico 5"/>
          <p:cNvGraphicFramePr>
            <a:graphicFrameLocks/>
          </p:cNvGraphicFramePr>
          <p:nvPr/>
        </p:nvGraphicFramePr>
        <p:xfrm>
          <a:off x="611560" y="908719"/>
          <a:ext cx="7992888" cy="4803105"/>
        </p:xfrm>
        <a:graphic>
          <a:graphicData uri="http://schemas.openxmlformats.org/drawingml/2006/chart">
            <c:chart xmlns:c="http://schemas.openxmlformats.org/drawingml/2006/chart" xmlns:r="http://schemas.openxmlformats.org/officeDocument/2006/relationships" r:id="rId2"/>
          </a:graphicData>
        </a:graphic>
      </p:graphicFrame>
      <p:pic>
        <p:nvPicPr>
          <p:cNvPr id="22532" name="Imagem 9"/>
          <p:cNvPicPr>
            <a:picLocks noChangeAspect="1"/>
          </p:cNvPicPr>
          <p:nvPr/>
        </p:nvPicPr>
        <p:blipFill>
          <a:blip r:embed="rId3" cstate="print"/>
          <a:srcRect/>
          <a:stretch>
            <a:fillRect/>
          </a:stretch>
        </p:blipFill>
        <p:spPr bwMode="auto">
          <a:xfrm>
            <a:off x="1779588" y="5711825"/>
            <a:ext cx="720725" cy="720725"/>
          </a:xfrm>
          <a:prstGeom prst="rect">
            <a:avLst/>
          </a:prstGeom>
          <a:noFill/>
          <a:ln w="9525">
            <a:noFill/>
            <a:miter lim="800000"/>
            <a:headEnd/>
            <a:tailEnd/>
          </a:ln>
        </p:spPr>
      </p:pic>
      <p:pic>
        <p:nvPicPr>
          <p:cNvPr id="22533" name="Imagem 7"/>
          <p:cNvPicPr>
            <a:picLocks noChangeAspect="1"/>
          </p:cNvPicPr>
          <p:nvPr/>
        </p:nvPicPr>
        <p:blipFill>
          <a:blip r:embed="rId4" cstate="print"/>
          <a:srcRect/>
          <a:stretch>
            <a:fillRect/>
          </a:stretch>
        </p:blipFill>
        <p:spPr bwMode="auto">
          <a:xfrm rot="8730053">
            <a:off x="3649663" y="5568950"/>
            <a:ext cx="596900" cy="1331913"/>
          </a:xfrm>
          <a:prstGeom prst="rect">
            <a:avLst/>
          </a:prstGeom>
          <a:noFill/>
          <a:ln w="9525">
            <a:noFill/>
            <a:miter lim="800000"/>
            <a:headEnd/>
            <a:tailEnd/>
          </a:ln>
        </p:spPr>
      </p:pic>
      <p:pic>
        <p:nvPicPr>
          <p:cNvPr id="22534" name="Imagem 10"/>
          <p:cNvPicPr>
            <a:picLocks noChangeAspect="1"/>
          </p:cNvPicPr>
          <p:nvPr/>
        </p:nvPicPr>
        <p:blipFill>
          <a:blip r:embed="rId5" cstate="print"/>
          <a:srcRect/>
          <a:stretch>
            <a:fillRect/>
          </a:stretch>
        </p:blipFill>
        <p:spPr bwMode="auto">
          <a:xfrm>
            <a:off x="5435600" y="5713413"/>
            <a:ext cx="647700" cy="647700"/>
          </a:xfrm>
          <a:prstGeom prst="rect">
            <a:avLst/>
          </a:prstGeom>
          <a:noFill/>
          <a:ln w="9525">
            <a:noFill/>
            <a:miter lim="800000"/>
            <a:headEnd/>
            <a:tailEnd/>
          </a:ln>
        </p:spPr>
      </p:pic>
      <p:pic>
        <p:nvPicPr>
          <p:cNvPr id="22535" name="Imagem 11"/>
          <p:cNvPicPr>
            <a:picLocks noChangeAspect="1"/>
          </p:cNvPicPr>
          <p:nvPr/>
        </p:nvPicPr>
        <p:blipFill>
          <a:blip r:embed="rId6" cstate="print"/>
          <a:srcRect/>
          <a:stretch>
            <a:fillRect/>
          </a:stretch>
        </p:blipFill>
        <p:spPr bwMode="auto">
          <a:xfrm>
            <a:off x="7235825" y="5630863"/>
            <a:ext cx="762000" cy="730250"/>
          </a:xfrm>
          <a:prstGeom prst="rect">
            <a:avLst/>
          </a:prstGeom>
          <a:noFill/>
          <a:ln w="9525">
            <a:noFill/>
            <a:miter lim="800000"/>
            <a:headEnd/>
            <a:tailEnd/>
          </a:ln>
        </p:spPr>
      </p:pic>
      <p:sp>
        <p:nvSpPr>
          <p:cNvPr id="22536" name="Retângulo 1"/>
          <p:cNvSpPr>
            <a:spLocks noChangeArrowheads="1"/>
          </p:cNvSpPr>
          <p:nvPr/>
        </p:nvSpPr>
        <p:spPr bwMode="auto">
          <a:xfrm>
            <a:off x="7013575" y="1827213"/>
            <a:ext cx="1436688" cy="1385887"/>
          </a:xfrm>
          <a:prstGeom prst="rect">
            <a:avLst/>
          </a:prstGeom>
          <a:solidFill>
            <a:schemeClr val="accent1"/>
          </a:solidFill>
          <a:ln w="9525" algn="ctr">
            <a:solidFill>
              <a:schemeClr val="tx1"/>
            </a:solidFill>
            <a:round/>
            <a:headEnd/>
            <a:tailEnd/>
          </a:ln>
        </p:spPr>
        <p:txBody>
          <a:bodyPr/>
          <a:lstStyle/>
          <a:p>
            <a:pPr eaLnBrk="0" hangingPunct="0">
              <a:defRPr/>
            </a:pPr>
            <a:endParaRPr lang="pt-BR" altLang="pt-BR">
              <a:solidFill>
                <a:srgbClr val="FFFFFF"/>
              </a:solidFill>
              <a:cs typeface="+mn-cs"/>
            </a:endParaRPr>
          </a:p>
        </p:txBody>
      </p:sp>
      <p:sp>
        <p:nvSpPr>
          <p:cNvPr id="22537" name="Retângulo 2"/>
          <p:cNvSpPr>
            <a:spLocks noChangeArrowheads="1"/>
          </p:cNvSpPr>
          <p:nvPr/>
        </p:nvSpPr>
        <p:spPr bwMode="auto">
          <a:xfrm>
            <a:off x="7177088" y="1825625"/>
            <a:ext cx="1127125" cy="1323975"/>
          </a:xfrm>
          <a:prstGeom prst="rect">
            <a:avLst/>
          </a:prstGeom>
          <a:noFill/>
          <a:ln w="9525">
            <a:noFill/>
            <a:miter lim="800000"/>
            <a:headEnd/>
            <a:tailEnd/>
          </a:ln>
        </p:spPr>
        <p:txBody>
          <a:bodyPr wrap="none">
            <a:spAutoFit/>
          </a:bodyPr>
          <a:lstStyle/>
          <a:p>
            <a:pPr algn="ctr" eaLnBrk="0" hangingPunct="0">
              <a:defRPr/>
            </a:pPr>
            <a:r>
              <a:rPr lang="pt-BR" altLang="pt-BR" sz="3200">
                <a:solidFill>
                  <a:srgbClr val="FFFFFF"/>
                </a:solidFill>
                <a:cs typeface="+mn-cs"/>
              </a:rPr>
              <a:t> </a:t>
            </a:r>
            <a:r>
              <a:rPr lang="pt-BR" altLang="pt-BR" sz="2400">
                <a:solidFill>
                  <a:srgbClr val="FFFFFF"/>
                </a:solidFill>
                <a:cs typeface="+mn-cs"/>
              </a:rPr>
              <a:t>% de </a:t>
            </a:r>
          </a:p>
          <a:p>
            <a:pPr algn="ctr" eaLnBrk="0" hangingPunct="0">
              <a:defRPr/>
            </a:pPr>
            <a:r>
              <a:rPr lang="pt-BR" altLang="pt-BR" sz="2400">
                <a:solidFill>
                  <a:srgbClr val="FFFFFF"/>
                </a:solidFill>
                <a:cs typeface="+mn-cs"/>
              </a:rPr>
              <a:t>acordo</a:t>
            </a:r>
          </a:p>
          <a:p>
            <a:pPr algn="ctr" eaLnBrk="0" hangingPunct="0">
              <a:defRPr/>
            </a:pPr>
            <a:r>
              <a:rPr lang="pt-BR" altLang="pt-BR" sz="2400">
                <a:solidFill>
                  <a:srgbClr val="FFFFFF"/>
                </a:solidFill>
                <a:cs typeface="+mn-cs"/>
              </a:rPr>
              <a:t>classe</a:t>
            </a:r>
          </a:p>
        </p:txBody>
      </p:sp>
    </p:spTree>
    <p:extLst>
      <p:ext uri="{BB962C8B-B14F-4D97-AF65-F5344CB8AC3E}">
        <p14:creationId xmlns:p14="http://schemas.microsoft.com/office/powerpoint/2010/main" xmlns="" val="708773442"/>
      </p:ext>
    </p:extLst>
  </p:cSld>
  <p:clrMapOvr>
    <a:masterClrMapping/>
  </p:clrMapOvr>
  <p:transition/>
  <p:timing>
    <p:tnLst>
      <p:par>
        <p:cTn id="1" dur="indefinite" restart="never" nodeType="tmRoot"/>
      </p:par>
    </p:tnLst>
  </p:timing>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áfico 1"/>
          <p:cNvGraphicFramePr>
            <a:graphicFrameLocks/>
          </p:cNvGraphicFramePr>
          <p:nvPr/>
        </p:nvGraphicFramePr>
        <p:xfrm>
          <a:off x="683568" y="1700808"/>
          <a:ext cx="7416824" cy="4752528"/>
        </p:xfrm>
        <a:graphic>
          <a:graphicData uri="http://schemas.openxmlformats.org/drawingml/2006/chart">
            <c:chart xmlns:c="http://schemas.openxmlformats.org/drawingml/2006/chart" xmlns:r="http://schemas.openxmlformats.org/officeDocument/2006/relationships" r:id="rId2"/>
          </a:graphicData>
        </a:graphic>
      </p:graphicFrame>
      <p:sp>
        <p:nvSpPr>
          <p:cNvPr id="3" name="Título 1"/>
          <p:cNvSpPr txBox="1">
            <a:spLocks noChangeArrowheads="1"/>
          </p:cNvSpPr>
          <p:nvPr/>
        </p:nvSpPr>
        <p:spPr>
          <a:xfrm>
            <a:off x="457200" y="274638"/>
            <a:ext cx="8229600" cy="114300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defRPr/>
            </a:pPr>
            <a:r>
              <a:rPr lang="pt-BR" altLang="pt-BR" sz="2800" kern="0" dirty="0">
                <a:solidFill>
                  <a:srgbClr val="FFFF99"/>
                </a:solidFill>
              </a:rPr>
              <a:t> </a:t>
            </a:r>
          </a:p>
          <a:p>
            <a:pPr>
              <a:defRPr/>
            </a:pPr>
            <a:r>
              <a:rPr lang="pt-BR" altLang="pt-BR" sz="2800" kern="0" dirty="0">
                <a:solidFill>
                  <a:srgbClr val="FFFF99"/>
                </a:solidFill>
              </a:rPr>
              <a:t> </a:t>
            </a:r>
          </a:p>
        </p:txBody>
      </p:sp>
      <p:sp>
        <p:nvSpPr>
          <p:cNvPr id="23556" name="Retângulo 1"/>
          <p:cNvSpPr>
            <a:spLocks noChangeArrowheads="1"/>
          </p:cNvSpPr>
          <p:nvPr/>
        </p:nvSpPr>
        <p:spPr bwMode="auto">
          <a:xfrm>
            <a:off x="6372225" y="404813"/>
            <a:ext cx="2397125" cy="1295400"/>
          </a:xfrm>
          <a:prstGeom prst="rect">
            <a:avLst/>
          </a:prstGeom>
          <a:solidFill>
            <a:schemeClr val="accent1"/>
          </a:solidFill>
          <a:ln w="9525" algn="ctr">
            <a:solidFill>
              <a:schemeClr val="tx1"/>
            </a:solidFill>
            <a:round/>
            <a:headEnd/>
            <a:tailEnd/>
          </a:ln>
        </p:spPr>
        <p:txBody>
          <a:bodyPr/>
          <a:lstStyle/>
          <a:p>
            <a:pPr eaLnBrk="0" hangingPunct="0">
              <a:defRPr/>
            </a:pPr>
            <a:endParaRPr lang="pt-BR" altLang="pt-BR">
              <a:solidFill>
                <a:srgbClr val="FFFFFF"/>
              </a:solidFill>
              <a:cs typeface="+mn-cs"/>
            </a:endParaRPr>
          </a:p>
        </p:txBody>
      </p:sp>
      <p:sp>
        <p:nvSpPr>
          <p:cNvPr id="23557" name="Retângulo 2"/>
          <p:cNvSpPr>
            <a:spLocks noChangeArrowheads="1"/>
          </p:cNvSpPr>
          <p:nvPr/>
        </p:nvSpPr>
        <p:spPr bwMode="auto">
          <a:xfrm>
            <a:off x="6443663" y="488950"/>
            <a:ext cx="2325687" cy="1076325"/>
          </a:xfrm>
          <a:prstGeom prst="rect">
            <a:avLst/>
          </a:prstGeom>
          <a:noFill/>
          <a:ln w="9525">
            <a:noFill/>
            <a:miter lim="800000"/>
            <a:headEnd/>
            <a:tailEnd/>
          </a:ln>
        </p:spPr>
        <p:txBody>
          <a:bodyPr wrap="none">
            <a:spAutoFit/>
          </a:bodyPr>
          <a:lstStyle/>
          <a:p>
            <a:pPr eaLnBrk="0" hangingPunct="0">
              <a:defRPr/>
            </a:pPr>
            <a:r>
              <a:rPr lang="pt-BR" altLang="pt-BR" sz="3200">
                <a:solidFill>
                  <a:srgbClr val="FFFFFF"/>
                </a:solidFill>
                <a:cs typeface="+mn-cs"/>
              </a:rPr>
              <a:t> % taxa</a:t>
            </a:r>
          </a:p>
          <a:p>
            <a:pPr eaLnBrk="0" hangingPunct="0">
              <a:defRPr/>
            </a:pPr>
            <a:r>
              <a:rPr lang="pt-BR" altLang="pt-BR" sz="3200">
                <a:solidFill>
                  <a:srgbClr val="FFFFFF"/>
                </a:solidFill>
                <a:cs typeface="+mn-cs"/>
              </a:rPr>
              <a:t>mortalidade</a:t>
            </a:r>
          </a:p>
        </p:txBody>
      </p:sp>
      <p:sp>
        <p:nvSpPr>
          <p:cNvPr id="23558" name="Retângulo 4"/>
          <p:cNvSpPr>
            <a:spLocks noChangeArrowheads="1"/>
          </p:cNvSpPr>
          <p:nvPr/>
        </p:nvSpPr>
        <p:spPr bwMode="auto">
          <a:xfrm>
            <a:off x="1468438" y="508000"/>
            <a:ext cx="3313112" cy="792163"/>
          </a:xfrm>
          <a:prstGeom prst="rect">
            <a:avLst/>
          </a:prstGeom>
          <a:solidFill>
            <a:schemeClr val="tx2"/>
          </a:solidFill>
          <a:ln w="9525" algn="ctr">
            <a:solidFill>
              <a:schemeClr val="tx1"/>
            </a:solidFill>
            <a:round/>
            <a:headEnd/>
            <a:tailEnd/>
          </a:ln>
        </p:spPr>
        <p:txBody>
          <a:bodyPr/>
          <a:lstStyle/>
          <a:p>
            <a:pPr eaLnBrk="0" hangingPunct="0">
              <a:defRPr/>
            </a:pPr>
            <a:endParaRPr lang="pt-BR" altLang="pt-BR">
              <a:solidFill>
                <a:srgbClr val="FFFFFF"/>
              </a:solidFill>
              <a:cs typeface="+mn-cs"/>
            </a:endParaRPr>
          </a:p>
        </p:txBody>
      </p:sp>
      <p:sp>
        <p:nvSpPr>
          <p:cNvPr id="23559" name="CaixaDeTexto 5"/>
          <p:cNvSpPr txBox="1">
            <a:spLocks noChangeArrowheads="1"/>
          </p:cNvSpPr>
          <p:nvPr/>
        </p:nvSpPr>
        <p:spPr bwMode="auto">
          <a:xfrm>
            <a:off x="1649413" y="658813"/>
            <a:ext cx="2951162" cy="492125"/>
          </a:xfrm>
          <a:prstGeom prst="rect">
            <a:avLst/>
          </a:prstGeom>
          <a:noFill/>
          <a:ln w="9525">
            <a:noFill/>
            <a:miter lim="800000"/>
            <a:headEnd/>
            <a:tailEnd/>
          </a:ln>
        </p:spPr>
        <p:txBody>
          <a:bodyPr>
            <a:spAutoFit/>
          </a:bodyPr>
          <a:lstStyle/>
          <a:p>
            <a:pPr algn="ctr" eaLnBrk="0" hangingPunct="0">
              <a:defRPr/>
            </a:pPr>
            <a:r>
              <a:rPr lang="pt-BR" altLang="pt-BR" sz="2600">
                <a:solidFill>
                  <a:srgbClr val="005A58"/>
                </a:solidFill>
                <a:cs typeface="+mn-cs"/>
              </a:rPr>
              <a:t>Saudáveis</a:t>
            </a:r>
          </a:p>
        </p:txBody>
      </p:sp>
      <p:sp>
        <p:nvSpPr>
          <p:cNvPr id="23560" name="Retângulo 4"/>
          <p:cNvSpPr>
            <a:spLocks noChangeArrowheads="1"/>
          </p:cNvSpPr>
          <p:nvPr/>
        </p:nvSpPr>
        <p:spPr bwMode="auto">
          <a:xfrm>
            <a:off x="4932363" y="2708275"/>
            <a:ext cx="3313112" cy="792163"/>
          </a:xfrm>
          <a:prstGeom prst="rect">
            <a:avLst/>
          </a:prstGeom>
          <a:solidFill>
            <a:schemeClr val="tx2"/>
          </a:solidFill>
          <a:ln w="9525" algn="ctr">
            <a:solidFill>
              <a:schemeClr val="tx1"/>
            </a:solidFill>
            <a:round/>
            <a:headEnd/>
            <a:tailEnd/>
          </a:ln>
        </p:spPr>
        <p:txBody>
          <a:bodyPr/>
          <a:lstStyle/>
          <a:p>
            <a:pPr eaLnBrk="0" hangingPunct="0">
              <a:defRPr/>
            </a:pPr>
            <a:endParaRPr lang="pt-BR" altLang="pt-BR">
              <a:solidFill>
                <a:srgbClr val="FFFFFF"/>
              </a:solidFill>
              <a:cs typeface="+mn-cs"/>
            </a:endParaRPr>
          </a:p>
        </p:txBody>
      </p:sp>
      <p:sp>
        <p:nvSpPr>
          <p:cNvPr id="23561" name="CaixaDeTexto 5"/>
          <p:cNvSpPr txBox="1">
            <a:spLocks noChangeArrowheads="1"/>
          </p:cNvSpPr>
          <p:nvPr/>
        </p:nvSpPr>
        <p:spPr bwMode="auto">
          <a:xfrm>
            <a:off x="5108575" y="2859088"/>
            <a:ext cx="2951163" cy="492125"/>
          </a:xfrm>
          <a:prstGeom prst="rect">
            <a:avLst/>
          </a:prstGeom>
          <a:noFill/>
          <a:ln w="9525">
            <a:noFill/>
            <a:miter lim="800000"/>
            <a:headEnd/>
            <a:tailEnd/>
          </a:ln>
        </p:spPr>
        <p:txBody>
          <a:bodyPr>
            <a:spAutoFit/>
          </a:bodyPr>
          <a:lstStyle/>
          <a:p>
            <a:pPr algn="ctr" eaLnBrk="0" hangingPunct="0">
              <a:defRPr/>
            </a:pPr>
            <a:r>
              <a:rPr lang="pt-BR" altLang="pt-BR" sz="2600">
                <a:solidFill>
                  <a:srgbClr val="005A58"/>
                </a:solidFill>
                <a:cs typeface="+mn-cs"/>
              </a:rPr>
              <a:t>Óbitos</a:t>
            </a:r>
          </a:p>
        </p:txBody>
      </p:sp>
    </p:spTree>
    <p:extLst>
      <p:ext uri="{BB962C8B-B14F-4D97-AF65-F5344CB8AC3E}">
        <p14:creationId xmlns:p14="http://schemas.microsoft.com/office/powerpoint/2010/main" xmlns="" val="3838337108"/>
      </p:ext>
    </p:extLst>
  </p:cSld>
  <p:clrMapOvr>
    <a:masterClrMapping/>
  </p:clrMapOvr>
  <p:transition/>
  <p:timing>
    <p:tnLst>
      <p:par>
        <p:cTn id="1" dur="indefinite" restart="never" nodeType="tmRoot"/>
      </p:par>
    </p:tnLst>
  </p:timing>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Número de Slide 1">
            <a:extLst>
              <a:ext uri="{FF2B5EF4-FFF2-40B4-BE49-F238E27FC236}">
                <a16:creationId xmlns:a16="http://schemas.microsoft.com/office/drawing/2014/main" xmlns="" id="{5F0CB37E-6AB7-48D7-841D-D86D073BB65F}"/>
              </a:ext>
            </a:extLst>
          </p:cNvPr>
          <p:cNvSpPr>
            <a:spLocks noGrp="1"/>
          </p:cNvSpPr>
          <p:nvPr>
            <p:ph type="sldNum" sz="quarter" idx="12"/>
          </p:nvPr>
        </p:nvSpPr>
        <p:spPr/>
        <p:txBody>
          <a:bodyPr/>
          <a:lstStyle/>
          <a:p>
            <a:pPr>
              <a:defRPr/>
            </a:pPr>
            <a:fld id="{A43F23B0-A479-486C-8980-C3F881D8CCC2}" type="slidenum">
              <a:rPr lang="pt-BR">
                <a:solidFill>
                  <a:prstClr val="black">
                    <a:tint val="75000"/>
                  </a:prstClr>
                </a:solidFill>
              </a:rPr>
              <a:pPr>
                <a:defRPr/>
              </a:pPr>
              <a:t>317</a:t>
            </a:fld>
            <a:endParaRPr lang="pt-BR">
              <a:solidFill>
                <a:prstClr val="black">
                  <a:tint val="75000"/>
                </a:prstClr>
              </a:solidFill>
            </a:endParaRPr>
          </a:p>
        </p:txBody>
      </p:sp>
      <p:pic>
        <p:nvPicPr>
          <p:cNvPr id="3" name="Imagem 2">
            <a:extLst>
              <a:ext uri="{FF2B5EF4-FFF2-40B4-BE49-F238E27FC236}">
                <a16:creationId xmlns:a16="http://schemas.microsoft.com/office/drawing/2014/main" xmlns="" id="{9B968A74-31EE-4D9D-8E56-CE9C90922B25}"/>
              </a:ext>
            </a:extLst>
          </p:cNvPr>
          <p:cNvPicPr>
            <a:picLocks noChangeAspect="1"/>
          </p:cNvPicPr>
          <p:nvPr/>
        </p:nvPicPr>
        <p:blipFill>
          <a:blip r:embed="rId2" cstate="print"/>
          <a:stretch>
            <a:fillRect/>
          </a:stretch>
        </p:blipFill>
        <p:spPr>
          <a:xfrm>
            <a:off x="395536" y="173652"/>
            <a:ext cx="7272808" cy="6303100"/>
          </a:xfrm>
          <a:prstGeom prst="rect">
            <a:avLst/>
          </a:prstGeom>
        </p:spPr>
      </p:pic>
    </p:spTree>
    <p:extLst>
      <p:ext uri="{BB962C8B-B14F-4D97-AF65-F5344CB8AC3E}">
        <p14:creationId xmlns:p14="http://schemas.microsoft.com/office/powerpoint/2010/main" xmlns="" val="2017091592"/>
      </p:ext>
    </p:extLst>
  </p:cSld>
  <p:clrMapOvr>
    <a:masterClrMapping/>
  </p:clrMapOvr>
  <p:timing>
    <p:tnLst>
      <p:par>
        <p:cTn id="1" dur="indefinite" restart="never" nodeType="tmRoot"/>
      </p:par>
    </p:tnLst>
  </p:timing>
</p:sld>
</file>

<file path=ppt/slides/slide318.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1906" y="332656"/>
            <a:ext cx="8236799" cy="641783"/>
          </a:xfrm>
          <a:prstGeom prst="rect">
            <a:avLst/>
          </a:prstGeom>
          <a:noFill/>
          <a:ln>
            <a:noFill/>
          </a:ln>
        </p:spPr>
        <p:txBody>
          <a:bodyPr lIns="91425" tIns="45700" rIns="91425" bIns="45700" anchor="b" anchorCtr="0">
            <a:noAutofit/>
          </a:bodyPr>
          <a:lstStyle/>
          <a:p>
            <a:r>
              <a:rPr lang="pt-BR" sz="2400" b="1" dirty="0"/>
              <a:t>EXEMPLOS DE MEDIDAS DE CONTROLE IMPLANTADAS</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318</a:t>
            </a:fld>
            <a:endParaRPr lang="pt-BR" dirty="0">
              <a:solidFill>
                <a:prstClr val="black">
                  <a:tint val="75000"/>
                </a:prstClr>
              </a:solidFill>
            </a:endParaRPr>
          </a:p>
        </p:txBody>
      </p:sp>
      <p:pic>
        <p:nvPicPr>
          <p:cNvPr id="2" name="Imagem 1">
            <a:extLst>
              <a:ext uri="{FF2B5EF4-FFF2-40B4-BE49-F238E27FC236}">
                <a16:creationId xmlns:a16="http://schemas.microsoft.com/office/drawing/2014/main" xmlns="" id="{459F7472-3070-4A9A-A91F-AEDE079D43B5}"/>
              </a:ext>
            </a:extLst>
          </p:cNvPr>
          <p:cNvPicPr>
            <a:picLocks noChangeAspect="1"/>
          </p:cNvPicPr>
          <p:nvPr/>
        </p:nvPicPr>
        <p:blipFill>
          <a:blip r:embed="rId3" cstate="print"/>
          <a:stretch>
            <a:fillRect/>
          </a:stretch>
        </p:blipFill>
        <p:spPr>
          <a:xfrm>
            <a:off x="467544" y="1106347"/>
            <a:ext cx="6444207" cy="2463963"/>
          </a:xfrm>
          <a:prstGeom prst="rect">
            <a:avLst/>
          </a:prstGeom>
        </p:spPr>
      </p:pic>
      <p:pic>
        <p:nvPicPr>
          <p:cNvPr id="5" name="Imagem 4">
            <a:extLst>
              <a:ext uri="{FF2B5EF4-FFF2-40B4-BE49-F238E27FC236}">
                <a16:creationId xmlns:a16="http://schemas.microsoft.com/office/drawing/2014/main" xmlns="" id="{667C7B99-EB9F-4E7C-A830-B4B3BD96BDC4}"/>
              </a:ext>
            </a:extLst>
          </p:cNvPr>
          <p:cNvPicPr>
            <a:picLocks noChangeAspect="1"/>
          </p:cNvPicPr>
          <p:nvPr/>
        </p:nvPicPr>
        <p:blipFill>
          <a:blip r:embed="rId4" cstate="print"/>
          <a:stretch>
            <a:fillRect/>
          </a:stretch>
        </p:blipFill>
        <p:spPr>
          <a:xfrm>
            <a:off x="467543" y="3556196"/>
            <a:ext cx="6444208" cy="2783273"/>
          </a:xfrm>
          <a:prstGeom prst="rect">
            <a:avLst/>
          </a:prstGeom>
        </p:spPr>
      </p:pic>
      <p:sp>
        <p:nvSpPr>
          <p:cNvPr id="6" name="CaixaDeTexto 5">
            <a:extLst>
              <a:ext uri="{FF2B5EF4-FFF2-40B4-BE49-F238E27FC236}">
                <a16:creationId xmlns:a16="http://schemas.microsoft.com/office/drawing/2014/main" xmlns="" id="{07437D5B-AEF0-4E41-9FE5-7CB76AB5C6A8}"/>
              </a:ext>
            </a:extLst>
          </p:cNvPr>
          <p:cNvSpPr txBox="1"/>
          <p:nvPr/>
        </p:nvSpPr>
        <p:spPr>
          <a:xfrm>
            <a:off x="6828210" y="3094531"/>
            <a:ext cx="1920253" cy="1015663"/>
          </a:xfrm>
          <a:prstGeom prst="rect">
            <a:avLst/>
          </a:prstGeom>
          <a:noFill/>
        </p:spPr>
        <p:txBody>
          <a:bodyPr wrap="square" rtlCol="0">
            <a:spAutoFit/>
          </a:bodyPr>
          <a:lstStyle/>
          <a:p>
            <a:pPr algn="ctr"/>
            <a:r>
              <a:rPr lang="pt-BR" sz="2000" dirty="0">
                <a:solidFill>
                  <a:srgbClr val="FF0000"/>
                </a:solidFill>
              </a:rPr>
              <a:t>Monitoramento de fauna silvestre</a:t>
            </a:r>
          </a:p>
        </p:txBody>
      </p:sp>
    </p:spTree>
    <p:extLst>
      <p:ext uri="{BB962C8B-B14F-4D97-AF65-F5344CB8AC3E}">
        <p14:creationId xmlns:p14="http://schemas.microsoft.com/office/powerpoint/2010/main" xmlns="" val="615614616"/>
      </p:ext>
    </p:extLst>
  </p:cSld>
  <p:clrMapOvr>
    <a:masterClrMapping/>
  </p:clrMapOvr>
  <p:transition spd="slow">
    <p:cut/>
  </p:transition>
  <p:timing>
    <p:tnLst>
      <p:par>
        <p:cTn id="1" dur="indefinite" restart="never" nodeType="tmRoot"/>
      </p:par>
    </p:tnLst>
  </p:timing>
</p:sld>
</file>

<file path=ppt/slides/slide31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251520" y="404664"/>
            <a:ext cx="8236799" cy="641783"/>
          </a:xfrm>
          <a:prstGeom prst="rect">
            <a:avLst/>
          </a:prstGeom>
          <a:noFill/>
          <a:ln>
            <a:noFill/>
          </a:ln>
        </p:spPr>
        <p:txBody>
          <a:bodyPr lIns="91425" tIns="45700" rIns="91425" bIns="45700" anchor="b" anchorCtr="0">
            <a:noAutofit/>
          </a:bodyPr>
          <a:lstStyle/>
          <a:p>
            <a:r>
              <a:rPr lang="pt-BR" sz="2400" b="1" dirty="0"/>
              <a:t>MEDIDAS DE CONSERVAÇÃO ROTINEIRA – FASE DE OPERAÇÃO</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319</a:t>
            </a:fld>
            <a:endParaRPr lang="pt-BR" dirty="0">
              <a:solidFill>
                <a:prstClr val="black">
                  <a:tint val="75000"/>
                </a:prstClr>
              </a:solidFill>
            </a:endParaRPr>
          </a:p>
        </p:txBody>
      </p:sp>
      <p:pic>
        <p:nvPicPr>
          <p:cNvPr id="7" name="Imagem 6">
            <a:extLst>
              <a:ext uri="{FF2B5EF4-FFF2-40B4-BE49-F238E27FC236}">
                <a16:creationId xmlns:a16="http://schemas.microsoft.com/office/drawing/2014/main" xmlns="" id="{49279CFE-B765-4097-8260-9D1D04036F1A}"/>
              </a:ext>
            </a:extLst>
          </p:cNvPr>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5824" y="1196752"/>
            <a:ext cx="3638103" cy="2664296"/>
          </a:xfrm>
          <a:prstGeom prst="rect">
            <a:avLst/>
          </a:prstGeom>
          <a:noFill/>
          <a:ln>
            <a:solidFill>
              <a:schemeClr val="tx1"/>
            </a:solidFill>
          </a:ln>
        </p:spPr>
      </p:pic>
      <p:sp>
        <p:nvSpPr>
          <p:cNvPr id="3" name="CaixaDeTexto 2">
            <a:extLst>
              <a:ext uri="{FF2B5EF4-FFF2-40B4-BE49-F238E27FC236}">
                <a16:creationId xmlns:a16="http://schemas.microsoft.com/office/drawing/2014/main" xmlns="" id="{CCFA4EB9-1E7C-445B-952A-B427E7BC20DE}"/>
              </a:ext>
            </a:extLst>
          </p:cNvPr>
          <p:cNvSpPr txBox="1"/>
          <p:nvPr/>
        </p:nvSpPr>
        <p:spPr>
          <a:xfrm>
            <a:off x="323528" y="4077072"/>
            <a:ext cx="3600400" cy="646331"/>
          </a:xfrm>
          <a:prstGeom prst="rect">
            <a:avLst/>
          </a:prstGeom>
          <a:noFill/>
        </p:spPr>
        <p:txBody>
          <a:bodyPr wrap="square" rtlCol="0">
            <a:spAutoFit/>
          </a:bodyPr>
          <a:lstStyle/>
          <a:p>
            <a:pPr algn="ctr"/>
            <a:r>
              <a:rPr lang="pt-BR" dirty="0">
                <a:solidFill>
                  <a:prstClr val="black"/>
                </a:solidFill>
              </a:rPr>
              <a:t>Roçada de vegetação em execução</a:t>
            </a:r>
          </a:p>
        </p:txBody>
      </p:sp>
      <p:pic>
        <p:nvPicPr>
          <p:cNvPr id="6" name="Imagem 5">
            <a:extLst>
              <a:ext uri="{FF2B5EF4-FFF2-40B4-BE49-F238E27FC236}">
                <a16:creationId xmlns:a16="http://schemas.microsoft.com/office/drawing/2014/main" xmlns="" id="{21865113-ADC4-43A2-972B-A8102CB96FD5}"/>
              </a:ext>
            </a:extLst>
          </p:cNvPr>
          <p:cNvPicPr/>
          <p:nvPr/>
        </p:nvPicPr>
        <p:blipFill rotWithShape="1">
          <a:blip r:embed="rId4" cstate="print">
            <a:extLst>
              <a:ext uri="{28A0092B-C50C-407E-A947-70E740481C1C}">
                <a14:useLocalDpi xmlns:a14="http://schemas.microsoft.com/office/drawing/2010/main" xmlns="" val="0"/>
              </a:ext>
            </a:extLst>
          </a:blip>
          <a:srcRect b="26534"/>
          <a:stretch/>
        </p:blipFill>
        <p:spPr>
          <a:xfrm>
            <a:off x="4211960" y="1196752"/>
            <a:ext cx="3024336" cy="2664295"/>
          </a:xfrm>
          <a:prstGeom prst="rect">
            <a:avLst/>
          </a:prstGeom>
        </p:spPr>
      </p:pic>
      <p:sp>
        <p:nvSpPr>
          <p:cNvPr id="8" name="CaixaDeTexto 7">
            <a:extLst>
              <a:ext uri="{FF2B5EF4-FFF2-40B4-BE49-F238E27FC236}">
                <a16:creationId xmlns:a16="http://schemas.microsoft.com/office/drawing/2014/main" xmlns="" id="{EDE65D21-4A3E-4DA4-A0EB-C4CC37F624AF}"/>
              </a:ext>
            </a:extLst>
          </p:cNvPr>
          <p:cNvSpPr txBox="1"/>
          <p:nvPr/>
        </p:nvSpPr>
        <p:spPr>
          <a:xfrm>
            <a:off x="3779912" y="4011352"/>
            <a:ext cx="3600400" cy="646331"/>
          </a:xfrm>
          <a:prstGeom prst="rect">
            <a:avLst/>
          </a:prstGeom>
          <a:noFill/>
        </p:spPr>
        <p:txBody>
          <a:bodyPr wrap="square" rtlCol="0">
            <a:spAutoFit/>
          </a:bodyPr>
          <a:lstStyle/>
          <a:p>
            <a:pPr algn="ctr"/>
            <a:r>
              <a:rPr lang="pt-BR" dirty="0">
                <a:solidFill>
                  <a:prstClr val="black"/>
                </a:solidFill>
              </a:rPr>
              <a:t>sinalização horizontal em bom estado de conservação</a:t>
            </a:r>
          </a:p>
        </p:txBody>
      </p:sp>
    </p:spTree>
    <p:extLst>
      <p:ext uri="{BB962C8B-B14F-4D97-AF65-F5344CB8AC3E}">
        <p14:creationId xmlns:p14="http://schemas.microsoft.com/office/powerpoint/2010/main" xmlns="" val="1862085768"/>
      </p:ext>
    </p:extLst>
  </p:cSld>
  <p:clrMapOvr>
    <a:masterClrMapping/>
  </p:clrMapOvr>
  <p:transition spd="slow">
    <p:cut/>
  </p:transition>
  <p:timing>
    <p:tnLst>
      <p:par>
        <p:cTn id="1" dur="indefinite" restart="never" nodeType="tmRoot"/>
      </p:par>
    </p:tnLst>
  </p:timing>
</p:sld>
</file>

<file path=ppt/slides/slide320.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251520" y="404664"/>
            <a:ext cx="8236799" cy="641783"/>
          </a:xfrm>
          <a:prstGeom prst="rect">
            <a:avLst/>
          </a:prstGeom>
          <a:noFill/>
          <a:ln>
            <a:noFill/>
          </a:ln>
        </p:spPr>
        <p:txBody>
          <a:bodyPr lIns="91425" tIns="45700" rIns="91425" bIns="45700" anchor="b" anchorCtr="0">
            <a:noAutofit/>
          </a:bodyPr>
          <a:lstStyle/>
          <a:p>
            <a:r>
              <a:rPr lang="pt-BR" sz="2400" b="1" dirty="0"/>
              <a:t>MEDIDAS DE CONSERVAÇÃO ROTINEIRA – FASE DE OPERAÇÃO</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320</a:t>
            </a:fld>
            <a:endParaRPr lang="pt-BR" dirty="0">
              <a:solidFill>
                <a:prstClr val="black">
                  <a:tint val="75000"/>
                </a:prstClr>
              </a:solidFill>
            </a:endParaRPr>
          </a:p>
        </p:txBody>
      </p:sp>
      <p:sp>
        <p:nvSpPr>
          <p:cNvPr id="3" name="CaixaDeTexto 2">
            <a:extLst>
              <a:ext uri="{FF2B5EF4-FFF2-40B4-BE49-F238E27FC236}">
                <a16:creationId xmlns:a16="http://schemas.microsoft.com/office/drawing/2014/main" xmlns="" id="{CCFA4EB9-1E7C-445B-952A-B427E7BC20DE}"/>
              </a:ext>
            </a:extLst>
          </p:cNvPr>
          <p:cNvSpPr txBox="1"/>
          <p:nvPr/>
        </p:nvSpPr>
        <p:spPr>
          <a:xfrm>
            <a:off x="395536" y="4297829"/>
            <a:ext cx="3783316" cy="923330"/>
          </a:xfrm>
          <a:prstGeom prst="rect">
            <a:avLst/>
          </a:prstGeom>
          <a:noFill/>
        </p:spPr>
        <p:txBody>
          <a:bodyPr wrap="square" rtlCol="0">
            <a:spAutoFit/>
          </a:bodyPr>
          <a:lstStyle/>
          <a:p>
            <a:pPr algn="ctr"/>
            <a:r>
              <a:rPr lang="pt-BR" dirty="0">
                <a:solidFill>
                  <a:prstClr val="black"/>
                </a:solidFill>
              </a:rPr>
              <a:t>Tela de proteção, cercas guia em ambos os lados da rodovia, relacionada a passagem de fauna</a:t>
            </a:r>
          </a:p>
        </p:txBody>
      </p:sp>
      <p:pic>
        <p:nvPicPr>
          <p:cNvPr id="6" name="Imagem 5">
            <a:extLst>
              <a:ext uri="{FF2B5EF4-FFF2-40B4-BE49-F238E27FC236}">
                <a16:creationId xmlns:a16="http://schemas.microsoft.com/office/drawing/2014/main" xmlns="" id="{864C0151-86F5-4672-A93E-9A597E0B7A09}"/>
              </a:ext>
            </a:extLst>
          </p:cNvPr>
          <p:cNvPicPr/>
          <p:nvPr/>
        </p:nvPicPr>
        <p:blipFill rotWithShape="1">
          <a:blip r:embed="rId3" cstate="print">
            <a:extLst>
              <a:ext uri="{28A0092B-C50C-407E-A947-70E740481C1C}">
                <a14:useLocalDpi xmlns:a14="http://schemas.microsoft.com/office/drawing/2010/main" xmlns="" val="0"/>
              </a:ext>
            </a:extLst>
          </a:blip>
          <a:srcRect t="22764" b="553"/>
          <a:stretch/>
        </p:blipFill>
        <p:spPr bwMode="auto">
          <a:xfrm>
            <a:off x="251520" y="1268759"/>
            <a:ext cx="3927332" cy="3024337"/>
          </a:xfrm>
          <a:prstGeom prst="rect">
            <a:avLst/>
          </a:prstGeom>
          <a:noFill/>
          <a:ln>
            <a:noFill/>
          </a:ln>
          <a:extLst>
            <a:ext uri="{53640926-AAD7-44D8-BBD7-CCE9431645EC}">
              <a14:shadowObscured xmlns:a14="http://schemas.microsoft.com/office/drawing/2010/main" xmlns=""/>
            </a:ext>
          </a:extLst>
        </p:spPr>
      </p:pic>
      <p:pic>
        <p:nvPicPr>
          <p:cNvPr id="8" name="Imagem 7">
            <a:extLst>
              <a:ext uri="{FF2B5EF4-FFF2-40B4-BE49-F238E27FC236}">
                <a16:creationId xmlns:a16="http://schemas.microsoft.com/office/drawing/2014/main" xmlns="" id="{E6029CF3-086B-4C41-A37B-B17E4E723033}"/>
              </a:ext>
            </a:extLst>
          </p:cNvPr>
          <p:cNvPicPr/>
          <p:nvPr/>
        </p:nvPicPr>
        <p:blipFill rotWithShape="1">
          <a:blip r:embed="rId4" cstate="print">
            <a:extLst>
              <a:ext uri="{28A0092B-C50C-407E-A947-70E740481C1C}">
                <a14:useLocalDpi xmlns:a14="http://schemas.microsoft.com/office/drawing/2010/main" xmlns="" val="0"/>
              </a:ext>
            </a:extLst>
          </a:blip>
          <a:srcRect t="32525"/>
          <a:stretch/>
        </p:blipFill>
        <p:spPr bwMode="auto">
          <a:xfrm>
            <a:off x="4572000" y="1268759"/>
            <a:ext cx="3927332" cy="3024337"/>
          </a:xfrm>
          <a:prstGeom prst="rect">
            <a:avLst/>
          </a:prstGeom>
          <a:noFill/>
          <a:ln>
            <a:noFill/>
          </a:ln>
          <a:extLst>
            <a:ext uri="{53640926-AAD7-44D8-BBD7-CCE9431645EC}">
              <a14:shadowObscured xmlns:a14="http://schemas.microsoft.com/office/drawing/2010/main" xmlns=""/>
            </a:ext>
          </a:extLst>
        </p:spPr>
      </p:pic>
      <p:sp>
        <p:nvSpPr>
          <p:cNvPr id="2" name="CaixaDeTexto 1">
            <a:extLst>
              <a:ext uri="{FF2B5EF4-FFF2-40B4-BE49-F238E27FC236}">
                <a16:creationId xmlns:a16="http://schemas.microsoft.com/office/drawing/2014/main" xmlns="" id="{DCB88B8F-AB1E-46A5-AECC-EA92BE03A4FE}"/>
              </a:ext>
            </a:extLst>
          </p:cNvPr>
          <p:cNvSpPr txBox="1"/>
          <p:nvPr/>
        </p:nvSpPr>
        <p:spPr>
          <a:xfrm>
            <a:off x="4788024" y="4382095"/>
            <a:ext cx="3528392" cy="646331"/>
          </a:xfrm>
          <a:prstGeom prst="rect">
            <a:avLst/>
          </a:prstGeom>
          <a:noFill/>
        </p:spPr>
        <p:txBody>
          <a:bodyPr wrap="square" rtlCol="0">
            <a:spAutoFit/>
          </a:bodyPr>
          <a:lstStyle/>
          <a:p>
            <a:pPr algn="ctr"/>
            <a:r>
              <a:rPr lang="pt-BR" dirty="0">
                <a:solidFill>
                  <a:prstClr val="black"/>
                </a:solidFill>
              </a:rPr>
              <a:t>Sinalização vertical relacionada a passagem de fauna</a:t>
            </a:r>
          </a:p>
        </p:txBody>
      </p:sp>
    </p:spTree>
    <p:extLst>
      <p:ext uri="{BB962C8B-B14F-4D97-AF65-F5344CB8AC3E}">
        <p14:creationId xmlns:p14="http://schemas.microsoft.com/office/powerpoint/2010/main" xmlns="" val="3561586846"/>
      </p:ext>
    </p:extLst>
  </p:cSld>
  <p:clrMapOvr>
    <a:masterClrMapping/>
  </p:clrMapOvr>
  <p:transition spd="slow">
    <p:cut/>
  </p:transition>
  <p:timing>
    <p:tnLst>
      <p:par>
        <p:cTn id="1" dur="indefinite" restart="never" nodeType="tmRoot"/>
      </p:par>
    </p:tnLst>
  </p:timing>
</p:sld>
</file>

<file path=ppt/slides/slide32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251520" y="404664"/>
            <a:ext cx="8236799" cy="641783"/>
          </a:xfrm>
          <a:prstGeom prst="rect">
            <a:avLst/>
          </a:prstGeom>
          <a:noFill/>
          <a:ln>
            <a:noFill/>
          </a:ln>
        </p:spPr>
        <p:txBody>
          <a:bodyPr lIns="91425" tIns="45700" rIns="91425" bIns="45700" anchor="b" anchorCtr="0">
            <a:noAutofit/>
          </a:bodyPr>
          <a:lstStyle/>
          <a:p>
            <a:r>
              <a:rPr lang="pt-BR" sz="2400" b="1" dirty="0"/>
              <a:t>MEDIDAS DE CONSERVAÇÃO ROTINEIRA – FASE DE OPERAÇÃO</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321</a:t>
            </a:fld>
            <a:endParaRPr lang="pt-BR" dirty="0">
              <a:solidFill>
                <a:prstClr val="black">
                  <a:tint val="75000"/>
                </a:prstClr>
              </a:solidFill>
            </a:endParaRPr>
          </a:p>
        </p:txBody>
      </p:sp>
      <p:sp>
        <p:nvSpPr>
          <p:cNvPr id="3" name="CaixaDeTexto 2">
            <a:extLst>
              <a:ext uri="{FF2B5EF4-FFF2-40B4-BE49-F238E27FC236}">
                <a16:creationId xmlns:a16="http://schemas.microsoft.com/office/drawing/2014/main" xmlns="" id="{CCFA4EB9-1E7C-445B-952A-B427E7BC20DE}"/>
              </a:ext>
            </a:extLst>
          </p:cNvPr>
          <p:cNvSpPr txBox="1"/>
          <p:nvPr/>
        </p:nvSpPr>
        <p:spPr>
          <a:xfrm>
            <a:off x="395536" y="4297829"/>
            <a:ext cx="3783316" cy="923330"/>
          </a:xfrm>
          <a:prstGeom prst="rect">
            <a:avLst/>
          </a:prstGeom>
          <a:noFill/>
        </p:spPr>
        <p:txBody>
          <a:bodyPr wrap="square" rtlCol="0">
            <a:spAutoFit/>
          </a:bodyPr>
          <a:lstStyle/>
          <a:p>
            <a:pPr algn="ctr"/>
            <a:r>
              <a:rPr lang="pt-BR" dirty="0">
                <a:solidFill>
                  <a:prstClr val="black"/>
                </a:solidFill>
              </a:rPr>
              <a:t>Tela de proteção, cercas guia em ambos os lados da rodovia, relacionada a passagem de fauna</a:t>
            </a:r>
          </a:p>
        </p:txBody>
      </p:sp>
      <p:pic>
        <p:nvPicPr>
          <p:cNvPr id="6" name="Imagem 5">
            <a:extLst>
              <a:ext uri="{FF2B5EF4-FFF2-40B4-BE49-F238E27FC236}">
                <a16:creationId xmlns:a16="http://schemas.microsoft.com/office/drawing/2014/main" xmlns="" id="{864C0151-86F5-4672-A93E-9A597E0B7A09}"/>
              </a:ext>
            </a:extLst>
          </p:cNvPr>
          <p:cNvPicPr/>
          <p:nvPr/>
        </p:nvPicPr>
        <p:blipFill rotWithShape="1">
          <a:blip r:embed="rId3" cstate="print">
            <a:extLst>
              <a:ext uri="{28A0092B-C50C-407E-A947-70E740481C1C}">
                <a14:useLocalDpi xmlns:a14="http://schemas.microsoft.com/office/drawing/2010/main" xmlns="" val="0"/>
              </a:ext>
            </a:extLst>
          </a:blip>
          <a:srcRect t="22764" b="553"/>
          <a:stretch/>
        </p:blipFill>
        <p:spPr bwMode="auto">
          <a:xfrm>
            <a:off x="251520" y="1268759"/>
            <a:ext cx="3927332" cy="3024337"/>
          </a:xfrm>
          <a:prstGeom prst="rect">
            <a:avLst/>
          </a:prstGeom>
          <a:noFill/>
          <a:ln>
            <a:noFill/>
          </a:ln>
          <a:extLst>
            <a:ext uri="{53640926-AAD7-44D8-BBD7-CCE9431645EC}">
              <a14:shadowObscured xmlns:a14="http://schemas.microsoft.com/office/drawing/2010/main" xmlns=""/>
            </a:ext>
          </a:extLst>
        </p:spPr>
      </p:pic>
      <p:pic>
        <p:nvPicPr>
          <p:cNvPr id="8" name="Imagem 7">
            <a:extLst>
              <a:ext uri="{FF2B5EF4-FFF2-40B4-BE49-F238E27FC236}">
                <a16:creationId xmlns:a16="http://schemas.microsoft.com/office/drawing/2014/main" xmlns="" id="{E6029CF3-086B-4C41-A37B-B17E4E723033}"/>
              </a:ext>
            </a:extLst>
          </p:cNvPr>
          <p:cNvPicPr/>
          <p:nvPr/>
        </p:nvPicPr>
        <p:blipFill rotWithShape="1">
          <a:blip r:embed="rId4" cstate="print">
            <a:extLst>
              <a:ext uri="{28A0092B-C50C-407E-A947-70E740481C1C}">
                <a14:useLocalDpi xmlns:a14="http://schemas.microsoft.com/office/drawing/2010/main" xmlns="" val="0"/>
              </a:ext>
            </a:extLst>
          </a:blip>
          <a:srcRect t="32525"/>
          <a:stretch/>
        </p:blipFill>
        <p:spPr bwMode="auto">
          <a:xfrm>
            <a:off x="4572000" y="1268759"/>
            <a:ext cx="3927332" cy="3024337"/>
          </a:xfrm>
          <a:prstGeom prst="rect">
            <a:avLst/>
          </a:prstGeom>
          <a:noFill/>
          <a:ln>
            <a:noFill/>
          </a:ln>
          <a:extLst>
            <a:ext uri="{53640926-AAD7-44D8-BBD7-CCE9431645EC}">
              <a14:shadowObscured xmlns:a14="http://schemas.microsoft.com/office/drawing/2010/main" xmlns=""/>
            </a:ext>
          </a:extLst>
        </p:spPr>
      </p:pic>
      <p:sp>
        <p:nvSpPr>
          <p:cNvPr id="2" name="CaixaDeTexto 1">
            <a:extLst>
              <a:ext uri="{FF2B5EF4-FFF2-40B4-BE49-F238E27FC236}">
                <a16:creationId xmlns:a16="http://schemas.microsoft.com/office/drawing/2014/main" xmlns="" id="{DCB88B8F-AB1E-46A5-AECC-EA92BE03A4FE}"/>
              </a:ext>
            </a:extLst>
          </p:cNvPr>
          <p:cNvSpPr txBox="1"/>
          <p:nvPr/>
        </p:nvSpPr>
        <p:spPr>
          <a:xfrm>
            <a:off x="4788024" y="4382095"/>
            <a:ext cx="3528392" cy="646331"/>
          </a:xfrm>
          <a:prstGeom prst="rect">
            <a:avLst/>
          </a:prstGeom>
          <a:noFill/>
        </p:spPr>
        <p:txBody>
          <a:bodyPr wrap="square" rtlCol="0">
            <a:spAutoFit/>
          </a:bodyPr>
          <a:lstStyle/>
          <a:p>
            <a:pPr algn="ctr"/>
            <a:r>
              <a:rPr lang="pt-BR" dirty="0">
                <a:solidFill>
                  <a:prstClr val="black"/>
                </a:solidFill>
              </a:rPr>
              <a:t>Sinalização vertical relacionada a passagem de fauna</a:t>
            </a:r>
          </a:p>
        </p:txBody>
      </p:sp>
    </p:spTree>
    <p:extLst>
      <p:ext uri="{BB962C8B-B14F-4D97-AF65-F5344CB8AC3E}">
        <p14:creationId xmlns:p14="http://schemas.microsoft.com/office/powerpoint/2010/main" xmlns="" val="3905633536"/>
      </p:ext>
    </p:extLst>
  </p:cSld>
  <p:clrMapOvr>
    <a:masterClrMapping/>
  </p:clrMapOvr>
  <p:transition spd="slow">
    <p:cut/>
  </p:transition>
  <p:timing>
    <p:tnLst>
      <p:par>
        <p:cTn id="1" dur="indefinite" restart="never" nodeType="tmRoot"/>
      </p:par>
    </p:tnLst>
  </p:timing>
</p:sld>
</file>

<file path=ppt/slides/slide322.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Shape 44"/>
          <p:cNvSpPr txBox="1">
            <a:spLocks noGrp="1"/>
          </p:cNvSpPr>
          <p:nvPr>
            <p:ph type="title"/>
          </p:nvPr>
        </p:nvSpPr>
        <p:spPr>
          <a:xfrm>
            <a:off x="251520" y="404664"/>
            <a:ext cx="8236799" cy="641783"/>
          </a:xfrm>
          <a:prstGeom prst="rect">
            <a:avLst/>
          </a:prstGeom>
          <a:noFill/>
          <a:ln>
            <a:noFill/>
          </a:ln>
        </p:spPr>
        <p:txBody>
          <a:bodyPr lIns="91425" tIns="45700" rIns="91425" bIns="45700" anchor="b" anchorCtr="0">
            <a:noAutofit/>
          </a:bodyPr>
          <a:lstStyle/>
          <a:p>
            <a:r>
              <a:rPr lang="pt-BR" sz="2400" b="1" dirty="0"/>
              <a:t>ATIVIDADE PRÁTICA EM GRUPO</a:t>
            </a:r>
          </a:p>
        </p:txBody>
      </p:sp>
      <p:sp>
        <p:nvSpPr>
          <p:cNvPr id="4" name="Espaço Reservado para Número de Slide 1"/>
          <p:cNvSpPr>
            <a:spLocks noGrp="1"/>
          </p:cNvSpPr>
          <p:nvPr>
            <p:ph type="sldNum" sz="quarter" idx="12"/>
          </p:nvPr>
        </p:nvSpPr>
        <p:spPr>
          <a:xfrm>
            <a:off x="0" y="6453337"/>
            <a:ext cx="9144000" cy="402332"/>
          </a:xfrm>
        </p:spPr>
        <p:txBody>
          <a:bodyPr/>
          <a:lstStyle/>
          <a:p>
            <a:pPr algn="ctr"/>
            <a:fld id="{11580C95-E7AE-4143-AE2D-E14D98663070}" type="slidenum">
              <a:rPr lang="pt-BR" smtClean="0">
                <a:solidFill>
                  <a:prstClr val="black">
                    <a:tint val="75000"/>
                  </a:prstClr>
                </a:solidFill>
              </a:rPr>
              <a:pPr algn="ctr"/>
              <a:t>322</a:t>
            </a:fld>
            <a:endParaRPr lang="pt-BR" dirty="0">
              <a:solidFill>
                <a:prstClr val="black">
                  <a:tint val="75000"/>
                </a:prstClr>
              </a:solidFill>
            </a:endParaRPr>
          </a:p>
        </p:txBody>
      </p:sp>
      <p:sp>
        <p:nvSpPr>
          <p:cNvPr id="2" name="CaixaDeTexto 1">
            <a:extLst>
              <a:ext uri="{FF2B5EF4-FFF2-40B4-BE49-F238E27FC236}">
                <a16:creationId xmlns:a16="http://schemas.microsoft.com/office/drawing/2014/main" xmlns="" id="{DCB88B8F-AB1E-46A5-AECC-EA92BE03A4FE}"/>
              </a:ext>
            </a:extLst>
          </p:cNvPr>
          <p:cNvSpPr txBox="1"/>
          <p:nvPr/>
        </p:nvSpPr>
        <p:spPr>
          <a:xfrm>
            <a:off x="323528" y="1484784"/>
            <a:ext cx="7992888" cy="2554545"/>
          </a:xfrm>
          <a:prstGeom prst="rect">
            <a:avLst/>
          </a:prstGeom>
          <a:noFill/>
        </p:spPr>
        <p:txBody>
          <a:bodyPr wrap="square" rtlCol="0">
            <a:spAutoFit/>
          </a:bodyPr>
          <a:lstStyle/>
          <a:p>
            <a:pPr marL="285750" indent="-285750" algn="just">
              <a:buFont typeface="Arial" panose="020B0604020202020204" pitchFamily="34" charset="0"/>
              <a:buChar char="•"/>
            </a:pPr>
            <a:r>
              <a:rPr lang="pt-BR" sz="3200" dirty="0">
                <a:solidFill>
                  <a:prstClr val="black"/>
                </a:solidFill>
                <a:latin typeface="Calibri"/>
              </a:rPr>
              <a:t>Serão apresentadas alguns estudos de caso para tomada de decisão, exemplo:</a:t>
            </a:r>
          </a:p>
          <a:p>
            <a:pPr marL="742950" lvl="1" indent="-285750" algn="just">
              <a:buFont typeface="Arial" panose="020B0604020202020204" pitchFamily="34" charset="0"/>
              <a:buChar char="•"/>
            </a:pPr>
            <a:r>
              <a:rPr lang="pt-BR" sz="3200" dirty="0">
                <a:solidFill>
                  <a:prstClr val="black"/>
                </a:solidFill>
                <a:latin typeface="Calibri"/>
              </a:rPr>
              <a:t>Análise de viabilidade locacional;</a:t>
            </a:r>
          </a:p>
          <a:p>
            <a:pPr marL="742950" lvl="1" indent="-285750" algn="just">
              <a:buFont typeface="Arial" panose="020B0604020202020204" pitchFamily="34" charset="0"/>
              <a:buChar char="•"/>
            </a:pPr>
            <a:r>
              <a:rPr lang="pt-BR" sz="3200" dirty="0">
                <a:solidFill>
                  <a:prstClr val="black"/>
                </a:solidFill>
                <a:latin typeface="Calibri"/>
              </a:rPr>
              <a:t>Definição de condicionantes;</a:t>
            </a:r>
          </a:p>
          <a:p>
            <a:pPr marL="742950" lvl="1" indent="-285750" algn="just">
              <a:buFont typeface="Arial" panose="020B0604020202020204" pitchFamily="34" charset="0"/>
              <a:buChar char="•"/>
            </a:pPr>
            <a:r>
              <a:rPr lang="pt-BR" sz="3200" dirty="0">
                <a:solidFill>
                  <a:prstClr val="black"/>
                </a:solidFill>
                <a:latin typeface="Calibri"/>
              </a:rPr>
              <a:t>Aplicação de autuações;</a:t>
            </a:r>
          </a:p>
        </p:txBody>
      </p:sp>
    </p:spTree>
    <p:extLst>
      <p:ext uri="{BB962C8B-B14F-4D97-AF65-F5344CB8AC3E}">
        <p14:creationId xmlns:p14="http://schemas.microsoft.com/office/powerpoint/2010/main" xmlns="" val="1499863516"/>
      </p:ext>
    </p:extLst>
  </p:cSld>
  <p:clrMapOvr>
    <a:masterClrMapping/>
  </p:clrMapOvr>
  <p:transition spd="slow">
    <p:cut/>
  </p:transition>
  <p:timing>
    <p:tnLst>
      <p:par>
        <p:cTn id="1" dur="indefinite" restart="never" nodeType="tmRoot"/>
      </p:par>
    </p:tnLst>
  </p:timing>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1" name="Picture 3"/>
          <p:cNvPicPr>
            <a:picLocks noChangeAspect="1" noChangeArrowheads="1"/>
          </p:cNvPicPr>
          <p:nvPr/>
        </p:nvPicPr>
        <p:blipFill>
          <a:blip r:embed="rId2" cstate="print"/>
          <a:srcRect l="14027" t="2953" r="14027" b="15719"/>
          <a:stretch>
            <a:fillRect/>
          </a:stretch>
        </p:blipFill>
        <p:spPr bwMode="auto">
          <a:xfrm>
            <a:off x="0" y="260648"/>
            <a:ext cx="9144000" cy="5811343"/>
          </a:xfrm>
          <a:prstGeom prst="rect">
            <a:avLst/>
          </a:prstGeom>
          <a:noFill/>
          <a:ln w="9525">
            <a:noFill/>
            <a:miter lim="800000"/>
            <a:headEnd/>
            <a:tailEnd/>
          </a:ln>
        </p:spPr>
      </p:pic>
    </p:spTree>
    <p:extLst>
      <p:ext uri="{BB962C8B-B14F-4D97-AF65-F5344CB8AC3E}">
        <p14:creationId xmlns:p14="http://schemas.microsoft.com/office/powerpoint/2010/main" xmlns="" val="2906743938"/>
      </p:ext>
    </p:extLst>
  </p:cSld>
  <p:clrMapOvr>
    <a:masterClrMapping/>
  </p:clrMapOvr>
  <p:timing>
    <p:tnLst>
      <p:par>
        <p:cTn id="1" dur="indefinite" restart="never" nodeType="tmRoot"/>
      </p:par>
    </p:tnLst>
  </p:timing>
</p:sld>
</file>

<file path=ppt/theme/theme1.xml><?xml version="1.0" encoding="utf-8"?>
<a:theme xmlns:a="http://schemas.openxmlformats.org/drawingml/2006/main" name="1_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sign padrão">
  <a:themeElements>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Design padrão">
      <a:majorFont>
        <a:latin typeface="Arial"/>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pt-BR"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pt-BR" sz="1800" b="0" i="0" u="none" strike="noStrike" cap="none" normalizeH="0" baseline="0" smtClean="0">
            <a:ln>
              <a:noFill/>
            </a:ln>
            <a:solidFill>
              <a:schemeClr val="tx1"/>
            </a:solidFill>
            <a:effectLst/>
            <a:latin typeface="Arial" charset="0"/>
          </a:defRPr>
        </a:defPPr>
      </a:lstStyle>
    </a:lnDef>
  </a:objectDefaults>
  <a:extraClrSchemeLst>
    <a:extraClrScheme>
      <a:clrScheme name="Design padrã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sign padrã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sign padrã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sign padrã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sign padrã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sign padrã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sign padrã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sign padrã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sign padrã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sign padrã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sign padrã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themeOverride>
</file>

<file path=ppt/theme/themeOverride2.xml><?xml version="1.0" encoding="utf-8"?>
<a:themeOverride xmlns:a="http://schemas.openxmlformats.org/drawingml/2006/main">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Design padrão">
    <a:majorFont>
      <a:latin typeface="Arial"/>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Design padrão">
    <a:majorFont>
      <a:latin typeface="Arial"/>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Design padrã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Design padrão">
    <a:majorFont>
      <a:latin typeface="Arial"/>
      <a:ea typeface=""/>
      <a:cs typeface=""/>
    </a:majorFont>
    <a:minorFont>
      <a:latin typeface="Arial"/>
      <a:ea typeface=""/>
      <a:cs typeface=""/>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10743</TotalTime>
  <Words>24642</Words>
  <Application>Microsoft Office PowerPoint</Application>
  <PresentationFormat>Apresentação na tela (4:3)</PresentationFormat>
  <Paragraphs>2416</Paragraphs>
  <Slides>323</Slides>
  <Notes>293</Notes>
  <HiddenSlides>0</HiddenSlides>
  <MMClips>0</MMClips>
  <ScaleCrop>false</ScaleCrop>
  <HeadingPairs>
    <vt:vector size="4" baseType="variant">
      <vt:variant>
        <vt:lpstr>Tema</vt:lpstr>
      </vt:variant>
      <vt:variant>
        <vt:i4>2</vt:i4>
      </vt:variant>
      <vt:variant>
        <vt:lpstr>Títulos de slides</vt:lpstr>
      </vt:variant>
      <vt:variant>
        <vt:i4>323</vt:i4>
      </vt:variant>
    </vt:vector>
  </HeadingPairs>
  <TitlesOfParts>
    <vt:vector size="325" baseType="lpstr">
      <vt:lpstr>1_Tema do Office</vt:lpstr>
      <vt:lpstr>Design padrão</vt:lpstr>
      <vt:lpstr>Slide 1</vt:lpstr>
      <vt:lpstr>Slide 2</vt:lpstr>
      <vt:lpstr>CONTEÚDO - MÓDULO 1</vt:lpstr>
      <vt:lpstr>CONTEÚDO - MÓDULO 1</vt:lpstr>
      <vt:lpstr>CONTEÚDO - MÓDULO 2</vt:lpstr>
      <vt:lpstr>CONTEÚDO - MÓDULO 3</vt:lpstr>
      <vt:lpstr>TIPOS DE OBRAS RODOVIÁRIAS</vt:lpstr>
      <vt:lpstr>TIPOS DE OBRAS RODOVIÁRIAS</vt:lpstr>
      <vt:lpstr>TIPOS DE OBRAS RODOVIÁRIAS</vt:lpstr>
      <vt:lpstr>TIPOS DE OBRAS RODOVIÁRIAS</vt:lpstr>
      <vt:lpstr>TIPOS DE OBRAS RODOVIÁRIAS</vt:lpstr>
      <vt:lpstr>TIPOS DE OBRAS RODOVIÁRIAS</vt:lpstr>
      <vt:lpstr>TIPOS DE OBRAS RODOVIÁRIAS</vt:lpstr>
      <vt:lpstr>TIPOS DE OBRAS RODOVIÁRIAS</vt:lpstr>
      <vt:lpstr>TIPOS DE OBRAS RODOVIÁRIAS</vt:lpstr>
      <vt:lpstr>TIPOS DE OBRAS RODOVIÁRIAS</vt:lpstr>
      <vt:lpstr>TIPOS DE OBRAS RODOVIÁRIAS</vt:lpstr>
      <vt:lpstr>TIPOS DE OBRAS RODOVIÁRIAS</vt:lpstr>
      <vt:lpstr>TIPOS DE OBRAS RODOVIÁRIAS</vt:lpstr>
      <vt:lpstr>TIPOS DE OBRAS RODOVIÁRIAS</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TERMOS DE REFERÊNCIA (TR) DE ESTUDOS AMBIENTAIS</vt:lpstr>
      <vt:lpstr>TERMOS DE REFERÊNCIA (TR) DE ESTUDOS AMBIENTAIS</vt:lpstr>
      <vt:lpstr>TERMOS DE REFERÊNCIA (TR) DE ESTUDOS AMBIENTAIS</vt:lpstr>
      <vt:lpstr>TERMOS DE REFERÊNCIA (TR) DE ESTUDOS AMBIENTAIS</vt:lpstr>
      <vt:lpstr>TERMOS DE REFERÊNCIA (TR) DE ESTUDOS AMBIENTAIS</vt:lpstr>
      <vt:lpstr>TERMOS DE REFERÊNCIA (TR) DE ESTUDOS AMBIENTAIS</vt:lpstr>
      <vt:lpstr>   </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LICENCIAMENTO: CONSERVAÇÃO PRVENTIVA E CORRETIVA</vt:lpstr>
      <vt:lpstr>EXECUÇÃO DE OBRAS DURANTE CALAMIDADE PÚBLICA</vt:lpstr>
      <vt:lpstr>EXECUÇÃO DE OBRAS DURANTE CALAMIDADE PÚBLICA</vt:lpstr>
      <vt:lpstr>EXECUÇÃO DE OBRAS DURANTE CALAMIDADE PÚBLICA</vt:lpstr>
      <vt:lpstr>EXECUÇÃO DE OBRAS DURANTE CALAMIDADE PÚBLICA</vt:lpstr>
      <vt:lpstr>EXECUÇÃO DE OBRAS DURANTE CALAMIDADE PÚBLICA</vt:lpstr>
      <vt:lpstr>EXECUÇÃO DE OBRAS DURANTE CALAMIDADE PÚBLICA</vt:lpstr>
      <vt:lpstr>CONTROLE E FISCALIZAÇÃO AMBIENTAL DE OBRAS PELO DER-ES</vt:lpstr>
      <vt:lpstr>CONTROLE E FISCALIZAÇÃO AMBIENTAL DE OBRAS PELO DER-ES</vt:lpstr>
      <vt:lpstr>CONTROLE E FISCALIZAÇÃO AMBIENTAL DE OBRAS PELO DER-ES</vt:lpstr>
      <vt:lpstr>TESTE DE CONHECIMENTO – MÓDULO 1</vt:lpstr>
      <vt:lpstr>Slide 93</vt:lpstr>
      <vt:lpstr>Slide 94</vt:lpstr>
      <vt:lpstr>1. A NOVA LEI DE LICITAÇÕES</vt:lpstr>
      <vt:lpstr>1. A NOVA LEI DE LICITAÇÕES</vt:lpstr>
      <vt:lpstr>1. A NOVA LEI DE LICITAÇÕES</vt:lpstr>
      <vt:lpstr>1. A NOVA LEI DE LICITAÇÕES</vt:lpstr>
      <vt:lpstr>1. A NOVA LEI DE LICITAÇÕES</vt:lpstr>
      <vt:lpstr>1. A NOVA LEI DE LICITAÇÕES</vt:lpstr>
      <vt:lpstr>2. MODALIDADES DE CONTRATAÇÃO</vt:lpstr>
      <vt:lpstr>2. MODALIDADES DE CONTRATAÇÃO</vt:lpstr>
      <vt:lpstr>2. MODALIDADES DE CONTRATAÇÃO</vt:lpstr>
      <vt:lpstr>2. MODALIDADES DE CONTRATAÇÃO</vt:lpstr>
      <vt:lpstr>2. MODALIDADES DE CONTRATAÇÃO</vt:lpstr>
      <vt:lpstr>2. MODALIDADES DE CONTRATAÇÃO</vt:lpstr>
      <vt:lpstr>2. MODALIDADES DE CONTRATAÇÃO</vt:lpstr>
      <vt:lpstr>3. REGIMES DE EXECUÇÃO</vt:lpstr>
      <vt:lpstr>3. REGIMES DE EXECUÇÃO</vt:lpstr>
      <vt:lpstr>3. REGIMES DE EXECUÇÃO</vt:lpstr>
      <vt:lpstr>3. REGIMES DE EXECUÇÃO</vt:lpstr>
      <vt:lpstr>3. REGIMES DE EXECUÇÃO</vt:lpstr>
      <vt:lpstr>3. REGIMES DE EXECUÇÃO</vt:lpstr>
      <vt:lpstr>3. REGIMES DE EXECUÇÃO</vt:lpstr>
      <vt:lpstr>3. REGIMES DE EXECUÇÃO</vt:lpstr>
      <vt:lpstr>3. REGIMES DE EXECUÇÃO</vt:lpstr>
      <vt:lpstr>3. REGIMES DE EXECUÇÃO</vt:lpstr>
      <vt:lpstr>3. REGIMES DE EXECUÇÃO</vt:lpstr>
      <vt:lpstr>3. REGIMES DE EXECUÇÃO</vt:lpstr>
      <vt:lpstr>3. REGIMES DE EXECUÇÃO</vt:lpstr>
      <vt:lpstr>HORA DO INTERVALO</vt:lpstr>
      <vt:lpstr>4. PREPARAÇÃO DA CONTRATAÇÃO</vt:lpstr>
      <vt:lpstr>4. PREPARAÇÃO DA CONTRATAÇÃO</vt:lpstr>
      <vt:lpstr>4. PREPARAÇÃO DA CONTRATAÇÃO</vt:lpstr>
      <vt:lpstr>4. PREPARAÇÃO DA CONTRATAÇÃO</vt:lpstr>
      <vt:lpstr>4. PREPARAÇÃO DA CONTRATAÇÃO</vt:lpstr>
      <vt:lpstr>4. PREPARAÇÃO DA CONTRATAÇÃO</vt:lpstr>
      <vt:lpstr>4. PREPARAÇÃO DA CONTRATAÇÃO</vt:lpstr>
      <vt:lpstr>4. PREPARAÇÃO DA CONTRATAÇÃO</vt:lpstr>
      <vt:lpstr>4. PREPARAÇÃO DA CONTRATAÇÃO</vt:lpstr>
      <vt:lpstr>4. PREPARAÇÃO DA CONTRATAÇÃO</vt:lpstr>
      <vt:lpstr>4. PREPARAÇÃO DA CONTRATAÇÃO</vt:lpstr>
      <vt:lpstr>Slide 133</vt:lpstr>
      <vt:lpstr>Slide 134</vt:lpstr>
      <vt:lpstr>Slide 135</vt:lpstr>
      <vt:lpstr>Slide 136</vt:lpstr>
      <vt:lpstr>5. REGIMES INTEGRADO E SEMI-INTEGRADO</vt:lpstr>
      <vt:lpstr>5. REGIMES INTEGRADO E SEMI-INTEGRADO</vt:lpstr>
      <vt:lpstr>5. REGIMES INTEGRADO E SEMI-INTEGRADO</vt:lpstr>
      <vt:lpstr>5. REGIMES INTEGRADO E SEMI-INTEGRADO</vt:lpstr>
      <vt:lpstr>5. REGIMES INTEGRADO E SEMI-INTEGRADO</vt:lpstr>
      <vt:lpstr>5. REGIMES INTEGRADO E SEMI-INTEGRADO</vt:lpstr>
      <vt:lpstr>5. REGIMES INTEGRADO E SEMI-INTEGRADO</vt:lpstr>
      <vt:lpstr>5. REGIMES INTEGRADO E SEMI-INTEGRADO</vt:lpstr>
      <vt:lpstr>5. REGIMES INTEGRADO E SEMI-INTEGRADO</vt:lpstr>
      <vt:lpstr>Slide 146</vt:lpstr>
      <vt:lpstr>5. REGIMES INTEGRADO E SEMI-INTEGRADO</vt:lpstr>
      <vt:lpstr>5. REGIMES INTEGRADO E SEMI-INTEGRADO</vt:lpstr>
      <vt:lpstr>5. REGIMES INTEGRADO E SEMI-INTEGRADO</vt:lpstr>
      <vt:lpstr>5. REGIMES INTEGRADO E SEMI-INTEGRADO</vt:lpstr>
      <vt:lpstr>5. REGIMES INTEGRADO E SEMI-INTEGRADO</vt:lpstr>
      <vt:lpstr>5. REGIMES INTEGRADO E SEMI-INTEGRADO</vt:lpstr>
      <vt:lpstr>5. REGIMES INTEGRADO E SEMI-INTEGRADO</vt:lpstr>
      <vt:lpstr>5. REGIMES INTEGRADO E SEMI-INTEGRADO</vt:lpstr>
      <vt:lpstr>5. REGIMES INTEGRADO E SEMI-INTEGRADO</vt:lpstr>
      <vt:lpstr>ATIVIDADE PRÁTICA EM GRUPO</vt:lpstr>
      <vt:lpstr>ATIVIDADE PRÁTICA EM GRUPO</vt:lpstr>
      <vt:lpstr>Slide 158</vt:lpstr>
      <vt:lpstr>Slide 159</vt:lpstr>
      <vt:lpstr>Roteiro</vt:lpstr>
      <vt:lpstr>LEI Nº 11.428, DE 22 DE DEZEMBRO DE 2006 – Lei da Mata Atlântica</vt:lpstr>
      <vt:lpstr>Slide 162</vt:lpstr>
      <vt:lpstr>INSTRUÇÃO NORMATIVA IEMA Nº. 13-N, DE 30 DE DEZEMBRO DE 2021</vt:lpstr>
      <vt:lpstr>Slide 164</vt:lpstr>
      <vt:lpstr>Slide 165</vt:lpstr>
      <vt:lpstr>  Legislação e normativas técnicas </vt:lpstr>
      <vt:lpstr>  Legislação e normativas técnicas </vt:lpstr>
      <vt:lpstr>  Legislação e normativas técnicas </vt:lpstr>
      <vt:lpstr>  Medidas compensatórias – ssp ameaçadas </vt:lpstr>
      <vt:lpstr>  Legislação e normativas técnicas </vt:lpstr>
      <vt:lpstr>  Outras referências de normativas técnicas: </vt:lpstr>
      <vt:lpstr>  Compensação Ambiental</vt:lpstr>
      <vt:lpstr>  Legislação e normativas técnicas </vt:lpstr>
      <vt:lpstr>  Legislação e normativas técnicas </vt:lpstr>
      <vt:lpstr>  Legislação e normativas técnicas </vt:lpstr>
      <vt:lpstr>  Legislação e normativas técnicas </vt:lpstr>
      <vt:lpstr>  Legislação e normativas técnicas </vt:lpstr>
      <vt:lpstr>  Legislação e normativas técnicas </vt:lpstr>
      <vt:lpstr>  Legislação e normativas técnicas </vt:lpstr>
      <vt:lpstr> Legislação aplicada</vt:lpstr>
      <vt:lpstr> Legislação aplicada</vt:lpstr>
      <vt:lpstr>  Legislação e normativas técnicas </vt:lpstr>
      <vt:lpstr>  Legislação e normativas técnicas </vt:lpstr>
      <vt:lpstr>  Legislação e normativas técnicas </vt:lpstr>
      <vt:lpstr>  Legislação e normativas técnicas </vt:lpstr>
      <vt:lpstr>  Legislação e normativas técnicas </vt:lpstr>
      <vt:lpstr>  Legislação e normativas técnicas </vt:lpstr>
      <vt:lpstr>  Procedimento adotado no IEMA:</vt:lpstr>
      <vt:lpstr>Slide 189</vt:lpstr>
      <vt:lpstr>Slide 190</vt:lpstr>
      <vt:lpstr> Legislação aplicada – LC 140/2011</vt:lpstr>
      <vt:lpstr> Legislação aplicada – LC 140/2011</vt:lpstr>
      <vt:lpstr> Legislação aplicada – LC 140/2011</vt:lpstr>
      <vt:lpstr> Legislação aplicada – LC 140/2011</vt:lpstr>
      <vt:lpstr> Legislação aplicada – LC 140/2011</vt:lpstr>
      <vt:lpstr> Legislação aplicada - Resolução Consema nº 001/2022</vt:lpstr>
      <vt:lpstr> </vt:lpstr>
      <vt:lpstr>  Referência geral para procedimento padrão:</vt:lpstr>
      <vt:lpstr>  Etapas prévias</vt:lpstr>
      <vt:lpstr>  Anexo I da Resolução Consema nº 001/2022</vt:lpstr>
      <vt:lpstr>Atividades principais</vt:lpstr>
      <vt:lpstr>Atividades acessórias</vt:lpstr>
      <vt:lpstr>05 Consórcios licenciadores </vt:lpstr>
      <vt:lpstr>  Documentação técnica</vt:lpstr>
      <vt:lpstr>  Checklist e Vistoria Técnica</vt:lpstr>
      <vt:lpstr>  Checklist e Vistoria Técnica</vt:lpstr>
      <vt:lpstr>Slide 207</vt:lpstr>
      <vt:lpstr>  Checklist e Vistoria Técnica</vt:lpstr>
      <vt:lpstr>Slide 209</vt:lpstr>
      <vt:lpstr>  Redação dos Atos Administrativos </vt:lpstr>
      <vt:lpstr>  Atos Fiscalizatórios </vt:lpstr>
      <vt:lpstr>  Redação do Parecer Técnico </vt:lpstr>
      <vt:lpstr>Slide 213</vt:lpstr>
      <vt:lpstr>Slide 214</vt:lpstr>
      <vt:lpstr>Slide 215</vt:lpstr>
      <vt:lpstr>Slide 216</vt:lpstr>
      <vt:lpstr>Slide 217</vt:lpstr>
      <vt:lpstr>Slide 218</vt:lpstr>
      <vt:lpstr>Slide 219</vt:lpstr>
      <vt:lpstr>  Redação do Parecer Técnico </vt:lpstr>
      <vt:lpstr>  Redação do Parecer Técnico </vt:lpstr>
      <vt:lpstr>  Redação do Parecer Técnico </vt:lpstr>
      <vt:lpstr>  Redação do Parecer Técnico </vt:lpstr>
      <vt:lpstr>  Redação do Parecer Técnico </vt:lpstr>
      <vt:lpstr>  Redação do Parecer Técnico </vt:lpstr>
      <vt:lpstr>  Redação do Parecer Técnico </vt:lpstr>
      <vt:lpstr>  Redação do Parecer Técnico </vt:lpstr>
      <vt:lpstr>  Situações padronizadas: </vt:lpstr>
      <vt:lpstr>  Situação de cumprimento: </vt:lpstr>
      <vt:lpstr>  Situação de cumprimento: </vt:lpstr>
      <vt:lpstr>  Situação de cumprimento: </vt:lpstr>
      <vt:lpstr>  Situação de cumprimento: </vt:lpstr>
      <vt:lpstr>Redação do Parecer Técnico</vt:lpstr>
      <vt:lpstr>Redação do Parecer Técnico</vt:lpstr>
      <vt:lpstr>Redação do Parecer Técnico</vt:lpstr>
      <vt:lpstr>Redação do Parecer Técnico</vt:lpstr>
      <vt:lpstr>Redação do Parecer Técnico</vt:lpstr>
      <vt:lpstr>Redação do Parecer Técnico</vt:lpstr>
      <vt:lpstr>Redação do Parecer Técnico</vt:lpstr>
      <vt:lpstr>Redação do Parecer Técnico</vt:lpstr>
      <vt:lpstr>Slide 241</vt:lpstr>
      <vt:lpstr>Redação do Parecer Técnico</vt:lpstr>
      <vt:lpstr>Redação do Parecer Técnico</vt:lpstr>
      <vt:lpstr>Redação do Parecer Técnico</vt:lpstr>
      <vt:lpstr>Redação do Parecer Técnico</vt:lpstr>
      <vt:lpstr>Redação do Parecer Técnico</vt:lpstr>
      <vt:lpstr>Redação do Parecer Técnico</vt:lpstr>
      <vt:lpstr>Redação do Parecer Técnico</vt:lpstr>
      <vt:lpstr>Redação do Parecer Técnico</vt:lpstr>
      <vt:lpstr>Redação do Parecer Técnico</vt:lpstr>
      <vt:lpstr>Redação do Parecer Técnico</vt:lpstr>
      <vt:lpstr>Redação do Parecer Técnico</vt:lpstr>
      <vt:lpstr>Redação do Parecer Técnico</vt:lpstr>
      <vt:lpstr>Redação do Parecer Técnico</vt:lpstr>
      <vt:lpstr>Redação do Parecer Técnico</vt:lpstr>
      <vt:lpstr>Redação dos atos fiscalizatórios</vt:lpstr>
      <vt:lpstr>Redação dos atos fiscalizatórios</vt:lpstr>
      <vt:lpstr>Redação das licenças ambientais</vt:lpstr>
      <vt:lpstr>Redação das licenças ambientais</vt:lpstr>
      <vt:lpstr>EXEMPLO MINUTA DE LICENÇA PRÉVIA </vt:lpstr>
      <vt:lpstr>EXEMPLO MINUTA DE LICENÇA DE INSTALAÇÃO</vt:lpstr>
      <vt:lpstr>EXEMPLO MINUTA DE LICENÇA DE INSTALAÇÃO</vt:lpstr>
      <vt:lpstr>EXEMPLO MINUTA DE LICENÇA DE INSTALAÇÃO</vt:lpstr>
      <vt:lpstr>EXEMPLO MINUTA DE LICENÇA DE INSTALAÇÃO</vt:lpstr>
      <vt:lpstr>EXEMPLO MINUTA DE LICENÇA DE INSTALAÇÃO</vt:lpstr>
      <vt:lpstr>EXEMPLO MINUTA DE LICENÇA DE INSTALAÇÃO</vt:lpstr>
      <vt:lpstr>EXEMPLO MINUTA DE LICENÇA DE INSTALAÇÃO</vt:lpstr>
      <vt:lpstr>EXEMPLO MINUTA DE LICENÇA DE INSTALAÇÃO</vt:lpstr>
      <vt:lpstr>EXEMPLO MINUTA DE LICENÇA DE INSTALAÇÃO</vt:lpstr>
      <vt:lpstr>EXEMPLO MINUTA DE LICENÇA DE INSTALAÇÃO</vt:lpstr>
      <vt:lpstr>EXEMPLO MINUTA DE LICENÇA DE INSTALAÇÃO</vt:lpstr>
      <vt:lpstr>EXEMPLO MINUTA DE LICENÇA DE INSTALAÇÃO</vt:lpstr>
      <vt:lpstr>EXEMPLO MINUTA DE LICENÇA DE INSTALAÇÃO</vt:lpstr>
      <vt:lpstr>EXEMPLO MINUTA DE LICENÇA DE INSTALAÇÃO</vt:lpstr>
      <vt:lpstr>EXEMPLO MINUTA DE LICENÇA DE INSTALAÇÃO</vt:lpstr>
      <vt:lpstr>EXEMPLO DE LICENÇA DE OPERAÇÃO</vt:lpstr>
      <vt:lpstr>EXEMPLO DE LICENÇA DE OPERAÇÃO</vt:lpstr>
      <vt:lpstr>EXEMPLO DE LICENÇA DE OPERAÇÃO</vt:lpstr>
      <vt:lpstr>MEDIDAS DE CONSERVAÇÃO ROTINEIRA – FASE DE OPERAÇÃO</vt:lpstr>
      <vt:lpstr>MEDIDAS DE CONSERVAÇÃO ROTINEIRA – FASE DE OPERAÇÃO</vt:lpstr>
      <vt:lpstr>Controle e fiscalização ambiental do cumprimento das licenças</vt:lpstr>
      <vt:lpstr>INFRAÇÕES - Lei 7058/2002</vt:lpstr>
      <vt:lpstr>PENALIDADES - Lei 7058/2002</vt:lpstr>
      <vt:lpstr>PENALIDADES - Lei 7058/2002</vt:lpstr>
      <vt:lpstr>PENALIDADES - Lei 7058/2002</vt:lpstr>
      <vt:lpstr>PENALIDADES - Lei 7058/2002</vt:lpstr>
      <vt:lpstr>PENALIDADES - Lei 7058/2002</vt:lpstr>
      <vt:lpstr>PENALIDADES - Lei 7058/2002</vt:lpstr>
      <vt:lpstr>PENALIDADES - Lei 7058/2002</vt:lpstr>
      <vt:lpstr>DEFESA - Lei 7058/2002</vt:lpstr>
      <vt:lpstr>EXEMPLOS DE INFRAÇÕES AMBIENTAIS</vt:lpstr>
      <vt:lpstr>EXEMPLOS DE INFRAÇÕES AMBIENTAIS</vt:lpstr>
      <vt:lpstr>EXEMPLOS DE INFRAÇÕES AMBIENTAIS</vt:lpstr>
      <vt:lpstr>EXEMPLOS DE INFRAÇÕES AMBIENTAIS</vt:lpstr>
      <vt:lpstr>EXEMPLOS DE INFRAÇÕES AMBIENTAIS</vt:lpstr>
      <vt:lpstr>EXEMPLOS DE INFRAÇÕES AMBIENTAIS</vt:lpstr>
      <vt:lpstr>EXEMPLOS DE INFRAÇÕES AMBIENTAIS</vt:lpstr>
      <vt:lpstr>EXEMPLOS DE INFRAÇÕES AMBIENTAIS</vt:lpstr>
      <vt:lpstr>EXEMPLOS DE INFRAÇÕES AMBIENTAIS</vt:lpstr>
      <vt:lpstr>EXEMPLOS DE INFRAÇÕES AMBIENTAIS</vt:lpstr>
      <vt:lpstr>EXEMPLOS DE INFRAÇÕES AMBIENTAIS</vt:lpstr>
      <vt:lpstr>EXEMPLOS DE MEDIDAS DE CONTROLE IMPLANTADAS</vt:lpstr>
      <vt:lpstr>EXEMPLOS DE MEDIDAS DE CONTROLE IMPLANTADAS</vt:lpstr>
      <vt:lpstr>EXEMPLOS DE MEDIDAS DE CONTROLE IMPLANTADAS</vt:lpstr>
      <vt:lpstr>EXEMPLOS DE MEDIDAS DE CONTROLE IMPLANTADAS</vt:lpstr>
      <vt:lpstr>EXEMPLOS DE MEDIDAS DE CONTROLE IMPLANTADAS</vt:lpstr>
      <vt:lpstr>EXEMPLOS DE MEDIDAS DE CONTROLE IMPLANTADAS</vt:lpstr>
      <vt:lpstr>EXEMPLOS DE MEDIDAS DE CONTROLE IMPLANTADAS</vt:lpstr>
      <vt:lpstr>EXEMPLOS DE MEDIDAS DE CONTROLE IMPLANTADAS</vt:lpstr>
      <vt:lpstr>EXEMPLOS DE MEDIDAS DE CONTROLE IMPLANTADAS</vt:lpstr>
      <vt:lpstr>EXEMPLOS DE IMPACTOS AMBIENTAIS</vt:lpstr>
      <vt:lpstr>EXEMPLOS DE MEDIDAS DE CONTROLE IMPLANTADAS</vt:lpstr>
      <vt:lpstr>EXEMPLOS DE MEDIDAS DE CONTROLE IMPLANTADAS</vt:lpstr>
      <vt:lpstr>Slide 314</vt:lpstr>
      <vt:lpstr>Slide 315</vt:lpstr>
      <vt:lpstr>Slide 316</vt:lpstr>
      <vt:lpstr>Slide 317</vt:lpstr>
      <vt:lpstr>EXEMPLOS DE MEDIDAS DE CONTROLE IMPLANTADAS</vt:lpstr>
      <vt:lpstr>MEDIDAS DE CONSERVAÇÃO ROTINEIRA – FASE DE OPERAÇÃO</vt:lpstr>
      <vt:lpstr>MEDIDAS DE CONSERVAÇÃO ROTINEIRA – FASE DE OPERAÇÃO</vt:lpstr>
      <vt:lpstr>MEDIDAS DE CONSERVAÇÃO ROTINEIRA – FASE DE OPERAÇÃO</vt:lpstr>
      <vt:lpstr>ATIVIDADE PRÁTICA EM GRUPO</vt:lpstr>
      <vt:lpstr>Slide 323</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Eixo ......................................</dc:title>
  <dc:creator>sylvana</dc:creator>
  <cp:lastModifiedBy>WORK</cp:lastModifiedBy>
  <cp:revision>605</cp:revision>
  <dcterms:created xsi:type="dcterms:W3CDTF">2014-02-20T14:13:47Z</dcterms:created>
  <dcterms:modified xsi:type="dcterms:W3CDTF">2024-04-18T10:45:36Z</dcterms:modified>
</cp:coreProperties>
</file>